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8.jpg" ContentType="image/jpg"/>
  <Override PartName="/ppt/media/image80.jpg" ContentType="image/jpg"/>
  <Override PartName="/ppt/media/image81.jpg" ContentType="image/jpg"/>
  <Override PartName="/ppt/media/image82.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charts/chart20.xml" ContentType="application/vnd.openxmlformats-officedocument.drawingml.chart+xml"/>
  <Override PartName="/ppt/charts/style6.xml" ContentType="application/vnd.ms-office.chartstyle+xml"/>
  <Override PartName="/ppt/charts/colors6.xml" ContentType="application/vnd.ms-office.chartcolorstyle+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charts/chart23.xml" ContentType="application/vnd.openxmlformats-officedocument.drawingml.chart+xml"/>
  <Override PartName="/ppt/charts/style9.xml" ContentType="application/vnd.ms-office.chartstyle+xml"/>
  <Override PartName="/ppt/charts/colors9.xml" ContentType="application/vnd.ms-office.chartcolorstyle+xml"/>
  <Override PartName="/ppt/charts/chart2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3.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6" r:id="rId5"/>
    <p:sldMasterId id="2147483817" r:id="rId6"/>
  </p:sldMasterIdLst>
  <p:notesMasterIdLst>
    <p:notesMasterId r:id="rId53"/>
  </p:notesMasterIdLst>
  <p:handoutMasterIdLst>
    <p:handoutMasterId r:id="rId54"/>
  </p:handoutMasterIdLst>
  <p:sldIdLst>
    <p:sldId id="1795" r:id="rId7"/>
    <p:sldId id="1777" r:id="rId8"/>
    <p:sldId id="1784" r:id="rId9"/>
    <p:sldId id="4113" r:id="rId10"/>
    <p:sldId id="4181" r:id="rId11"/>
    <p:sldId id="1730" r:id="rId12"/>
    <p:sldId id="4512" r:id="rId13"/>
    <p:sldId id="4089" r:id="rId14"/>
    <p:sldId id="4088" r:id="rId15"/>
    <p:sldId id="1782" r:id="rId16"/>
    <p:sldId id="4179" r:id="rId17"/>
    <p:sldId id="1780" r:id="rId18"/>
    <p:sldId id="4172" r:id="rId19"/>
    <p:sldId id="1806" r:id="rId20"/>
    <p:sldId id="1807" r:id="rId21"/>
    <p:sldId id="1808" r:id="rId22"/>
    <p:sldId id="1809" r:id="rId23"/>
    <p:sldId id="4500" r:id="rId24"/>
    <p:sldId id="4511" r:id="rId25"/>
    <p:sldId id="3992" r:id="rId26"/>
    <p:sldId id="4010" r:id="rId27"/>
    <p:sldId id="4011" r:id="rId28"/>
    <p:sldId id="4513" r:id="rId29"/>
    <p:sldId id="1805" r:id="rId30"/>
    <p:sldId id="4173" r:id="rId31"/>
    <p:sldId id="4174" r:id="rId32"/>
    <p:sldId id="4514" r:id="rId33"/>
    <p:sldId id="4175" r:id="rId34"/>
    <p:sldId id="4176" r:id="rId35"/>
    <p:sldId id="1786" r:id="rId36"/>
    <p:sldId id="1787" r:id="rId37"/>
    <p:sldId id="4177" r:id="rId38"/>
    <p:sldId id="1789" r:id="rId39"/>
    <p:sldId id="1790" r:id="rId40"/>
    <p:sldId id="1791" r:id="rId41"/>
    <p:sldId id="1792" r:id="rId42"/>
    <p:sldId id="4180" r:id="rId43"/>
    <p:sldId id="1794" r:id="rId44"/>
    <p:sldId id="4178" r:id="rId45"/>
    <p:sldId id="1798" r:id="rId46"/>
    <p:sldId id="1799" r:id="rId47"/>
    <p:sldId id="1800" r:id="rId48"/>
    <p:sldId id="1801" r:id="rId49"/>
    <p:sldId id="1802" r:id="rId50"/>
    <p:sldId id="1803" r:id="rId51"/>
    <p:sldId id="28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42"/>
    <a:srgbClr val="F89406"/>
    <a:srgbClr val="FF9900"/>
    <a:srgbClr val="AFABAB"/>
    <a:srgbClr val="FDD49B"/>
    <a:srgbClr val="A6A6A6"/>
    <a:srgbClr val="DCDCDE"/>
    <a:srgbClr val="767171"/>
    <a:srgbClr val="59595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3806" autoAdjust="0"/>
  </p:normalViewPr>
  <p:slideViewPr>
    <p:cSldViewPr snapToGrid="0">
      <p:cViewPr varScale="1">
        <p:scale>
          <a:sx n="77" d="100"/>
          <a:sy n="77" d="100"/>
        </p:scale>
        <p:origin x="174"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272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6.xml"/><Relationship Id="rId1" Type="http://schemas.microsoft.com/office/2011/relationships/chartStyle" Target="style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7.xml"/><Relationship Id="rId1" Type="http://schemas.microsoft.com/office/2011/relationships/chartStyle" Target="style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9.xml"/><Relationship Id="rId1" Type="http://schemas.microsoft.com/office/2011/relationships/chartStyle" Target="style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0.xml"/><Relationship Id="rId1" Type="http://schemas.microsoft.com/office/2011/relationships/chartStyle" Target="style1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1.xml"/><Relationship Id="rId1" Type="http://schemas.microsoft.com/office/2011/relationships/chartStyle" Target="style1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2.xml"/><Relationship Id="rId1" Type="http://schemas.microsoft.com/office/2011/relationships/chartStyle" Target="style1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3.xml"/><Relationship Id="rId1" Type="http://schemas.microsoft.com/office/2011/relationships/chartStyle" Target="style1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4.xml"/><Relationship Id="rId1" Type="http://schemas.microsoft.com/office/2011/relationships/chartStyle" Target="style1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6.xml"/><Relationship Id="rId1" Type="http://schemas.microsoft.com/office/2011/relationships/chartStyle" Target="style1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7.xml"/><Relationship Id="rId1" Type="http://schemas.microsoft.com/office/2011/relationships/chartStyle" Target="style1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8.xml"/><Relationship Id="rId1" Type="http://schemas.microsoft.com/office/2011/relationships/chartStyle" Target="style1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9.xml"/><Relationship Id="rId1" Type="http://schemas.microsoft.com/office/2011/relationships/chartStyle" Target="style19.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16795195899365"/>
          <c:y val="0.15953889164498411"/>
          <c:w val="0.36471898582348117"/>
          <c:h val="0.53916256475148772"/>
        </c:manualLayout>
      </c:layout>
      <c:doughnutChart>
        <c:varyColors val="1"/>
        <c:ser>
          <c:idx val="0"/>
          <c:order val="0"/>
          <c:tx>
            <c:strRef>
              <c:f>Hoja1!$B$1</c:f>
              <c:strCache>
                <c:ptCount val="1"/>
                <c:pt idx="0">
                  <c:v>Personal ocupado</c:v>
                </c:pt>
              </c:strCache>
            </c:strRef>
          </c:tx>
          <c:explosion val="1"/>
          <c:dPt>
            <c:idx val="0"/>
            <c:bubble3D val="0"/>
            <c:spPr>
              <a:solidFill>
                <a:srgbClr val="FFAF42"/>
              </a:solidFill>
              <a:ln w="18998">
                <a:solidFill>
                  <a:schemeClr val="lt1"/>
                </a:solidFill>
              </a:ln>
              <a:effectLst/>
            </c:spPr>
            <c:extLst>
              <c:ext xmlns:c16="http://schemas.microsoft.com/office/drawing/2014/chart" uri="{C3380CC4-5D6E-409C-BE32-E72D297353CC}">
                <c16:uniqueId val="{00000001-8BA3-4595-8086-F118A1FD88BE}"/>
              </c:ext>
            </c:extLst>
          </c:dPt>
          <c:dPt>
            <c:idx val="1"/>
            <c:bubble3D val="0"/>
            <c:spPr>
              <a:solidFill>
                <a:srgbClr val="595959"/>
              </a:solidFill>
              <a:ln w="18998">
                <a:solidFill>
                  <a:schemeClr val="lt1"/>
                </a:solidFill>
              </a:ln>
              <a:effectLst/>
            </c:spPr>
            <c:extLst>
              <c:ext xmlns:c16="http://schemas.microsoft.com/office/drawing/2014/chart" uri="{C3380CC4-5D6E-409C-BE32-E72D297353CC}">
                <c16:uniqueId val="{00000003-8BA3-4595-8086-F118A1FD88BE}"/>
              </c:ext>
            </c:extLst>
          </c:dPt>
          <c:dPt>
            <c:idx val="2"/>
            <c:bubble3D val="0"/>
            <c:spPr>
              <a:solidFill>
                <a:schemeClr val="bg1">
                  <a:lumMod val="85000"/>
                </a:schemeClr>
              </a:solidFill>
              <a:ln w="18998">
                <a:solidFill>
                  <a:schemeClr val="lt1"/>
                </a:solidFill>
              </a:ln>
              <a:effectLst/>
            </c:spPr>
            <c:extLst>
              <c:ext xmlns:c16="http://schemas.microsoft.com/office/drawing/2014/chart" uri="{C3380CC4-5D6E-409C-BE32-E72D297353CC}">
                <c16:uniqueId val="{00000005-8BA3-4595-8086-F118A1FD88BE}"/>
              </c:ext>
            </c:extLst>
          </c:dPt>
          <c:dLbls>
            <c:spPr>
              <a:noFill/>
              <a:ln>
                <a:noFill/>
              </a:ln>
              <a:effectLst/>
            </c:spPr>
            <c:txPr>
              <a:bodyPr wrap="square" lIns="38100" tIns="19050" rIns="38100" bIns="19050" anchor="ctr">
                <a:spAutoFit/>
              </a:bodyPr>
              <a:lstStyle/>
              <a:p>
                <a:pPr>
                  <a:defRPr sz="1600"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Hoja1!$A$2:$A$4</c:f>
              <c:strCache>
                <c:ptCount val="3"/>
                <c:pt idx="0">
                  <c:v>Micro (0 a 10 personas)</c:v>
                </c:pt>
                <c:pt idx="1">
                  <c:v>PYMES (11 a 250 personas)</c:v>
                </c:pt>
                <c:pt idx="2">
                  <c:v>Grandes (más de 250 personas)</c:v>
                </c:pt>
              </c:strCache>
            </c:strRef>
          </c:cat>
          <c:val>
            <c:numRef>
              <c:f>Hoja1!$B$2:$B$4</c:f>
              <c:numCache>
                <c:formatCode>General</c:formatCode>
                <c:ptCount val="3"/>
                <c:pt idx="0">
                  <c:v>37.200000000000003</c:v>
                </c:pt>
                <c:pt idx="1">
                  <c:v>30.7</c:v>
                </c:pt>
                <c:pt idx="2">
                  <c:v>32.1</c:v>
                </c:pt>
              </c:numCache>
            </c:numRef>
          </c:val>
          <c:extLst>
            <c:ext xmlns:c16="http://schemas.microsoft.com/office/drawing/2014/chart" uri="{C3380CC4-5D6E-409C-BE32-E72D297353CC}">
              <c16:uniqueId val="{00000006-8BA3-4595-8086-F118A1FD88BE}"/>
            </c:ext>
          </c:extLst>
        </c:ser>
        <c:dLbls>
          <c:showLegendKey val="0"/>
          <c:showVal val="0"/>
          <c:showCatName val="0"/>
          <c:showSerName val="0"/>
          <c:showPercent val="0"/>
          <c:showBubbleSize val="0"/>
          <c:showLeaderLines val="0"/>
        </c:dLbls>
        <c:firstSliceAng val="0"/>
        <c:holeSize val="55"/>
      </c:doughnutChart>
      <c:spPr>
        <a:noFill/>
        <a:ln w="25331">
          <a:noFill/>
        </a:ln>
      </c:spPr>
    </c:plotArea>
    <c:plotVisOnly val="1"/>
    <c:dispBlanksAs val="gap"/>
    <c:showDLblsOverMax val="0"/>
  </c:chart>
  <c:spPr>
    <a:noFill/>
    <a:ln>
      <a:noFill/>
    </a:ln>
    <a:effectLst/>
  </c:spPr>
  <c:txPr>
    <a:bodyPr/>
    <a:lstStyle/>
    <a:p>
      <a:pPr>
        <a:defRPr sz="1192" b="0" i="0" u="none" strike="noStrike" baseline="0">
          <a:solidFill>
            <a:srgbClr val="333333"/>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No obtuvieron financiamiento</c:v>
                </c:pt>
              </c:strCache>
            </c:strRef>
          </c:tx>
          <c:spPr>
            <a:solidFill>
              <a:srgbClr val="FFAF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Micro 
(0 a 10 personas)</c:v>
                </c:pt>
                <c:pt idx="1">
                  <c:v>PYMES 
(11 a 250 personas)</c:v>
                </c:pt>
                <c:pt idx="2">
                  <c:v>Grandes 
(más de 250 personas)</c:v>
                </c:pt>
              </c:strCache>
            </c:strRef>
          </c:cat>
          <c:val>
            <c:numRef>
              <c:f>Hoja1!$B$2:$B$4</c:f>
              <c:numCache>
                <c:formatCode>0.0</c:formatCode>
                <c:ptCount val="3"/>
                <c:pt idx="0">
                  <c:v>88.4</c:v>
                </c:pt>
                <c:pt idx="1">
                  <c:v>71.832730409973649</c:v>
                </c:pt>
                <c:pt idx="2">
                  <c:v>65.7</c:v>
                </c:pt>
              </c:numCache>
            </c:numRef>
          </c:val>
          <c:extLst>
            <c:ext xmlns:c16="http://schemas.microsoft.com/office/drawing/2014/chart" uri="{C3380CC4-5D6E-409C-BE32-E72D297353CC}">
              <c16:uniqueId val="{00000000-244E-4B17-BCC5-D76650D4491E}"/>
            </c:ext>
          </c:extLst>
        </c:ser>
        <c:ser>
          <c:idx val="1"/>
          <c:order val="1"/>
          <c:tx>
            <c:strRef>
              <c:f>Hoja1!$C$1</c:f>
              <c:strCache>
                <c:ptCount val="1"/>
                <c:pt idx="0">
                  <c:v>Obtuvieron financiamiento</c:v>
                </c:pt>
              </c:strCache>
            </c:strRef>
          </c:tx>
          <c:spPr>
            <a:solidFill>
              <a:srgbClr val="76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Micro 
(0 a 10 personas)</c:v>
                </c:pt>
                <c:pt idx="1">
                  <c:v>PYMES 
(11 a 250 personas)</c:v>
                </c:pt>
                <c:pt idx="2">
                  <c:v>Grandes 
(más de 250 personas)</c:v>
                </c:pt>
              </c:strCache>
            </c:strRef>
          </c:cat>
          <c:val>
            <c:numRef>
              <c:f>Hoja1!$C$2:$C$4</c:f>
              <c:numCache>
                <c:formatCode>0.0</c:formatCode>
                <c:ptCount val="3"/>
                <c:pt idx="0">
                  <c:v>11.56</c:v>
                </c:pt>
                <c:pt idx="1">
                  <c:v>28.167269590026351</c:v>
                </c:pt>
                <c:pt idx="2">
                  <c:v>34.28</c:v>
                </c:pt>
              </c:numCache>
            </c:numRef>
          </c:val>
          <c:extLst>
            <c:ext xmlns:c16="http://schemas.microsoft.com/office/drawing/2014/chart" uri="{C3380CC4-5D6E-409C-BE32-E72D297353CC}">
              <c16:uniqueId val="{00000001-244E-4B17-BCC5-D76650D4491E}"/>
            </c:ext>
          </c:extLst>
        </c:ser>
        <c:dLbls>
          <c:dLblPos val="ctr"/>
          <c:showLegendKey val="0"/>
          <c:showVal val="1"/>
          <c:showCatName val="0"/>
          <c:showSerName val="0"/>
          <c:showPercent val="0"/>
          <c:showBubbleSize val="0"/>
        </c:dLbls>
        <c:gapWidth val="100"/>
        <c:overlap val="100"/>
        <c:axId val="479530991"/>
        <c:axId val="479530511"/>
      </c:barChart>
      <c:catAx>
        <c:axId val="47953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9530511"/>
        <c:crosses val="autoZero"/>
        <c:auto val="1"/>
        <c:lblAlgn val="ctr"/>
        <c:lblOffset val="100"/>
        <c:noMultiLvlLbl val="0"/>
      </c:catAx>
      <c:valAx>
        <c:axId val="479530511"/>
        <c:scaling>
          <c:orientation val="minMax"/>
        </c:scaling>
        <c:delete val="1"/>
        <c:axPos val="l"/>
        <c:numFmt formatCode="0.0" sourceLinked="1"/>
        <c:majorTickMark val="none"/>
        <c:minorTickMark val="none"/>
        <c:tickLblPos val="nextTo"/>
        <c:crossAx val="479530991"/>
        <c:crosses val="autoZero"/>
        <c:crossBetween val="between"/>
      </c:valAx>
      <c:spPr>
        <a:noFill/>
        <a:ln>
          <a:noFill/>
        </a:ln>
        <a:effectLst/>
      </c:spPr>
    </c:plotArea>
    <c:legend>
      <c:legendPos val="l"/>
      <c:layout>
        <c:manualLayout>
          <c:xMode val="edge"/>
          <c:yMode val="edge"/>
          <c:x val="4.100528802863776E-2"/>
          <c:y val="0.32685405330646872"/>
          <c:w val="0.22940134921193236"/>
          <c:h val="0.414476918276285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192892933803199"/>
          <c:y val="0.18862711108857594"/>
          <c:w val="0.71807107066196796"/>
          <c:h val="0.64535798189016635"/>
        </c:manualLayout>
      </c:layout>
      <c:barChart>
        <c:barDir val="col"/>
        <c:grouping val="clustered"/>
        <c:varyColors val="0"/>
        <c:ser>
          <c:idx val="0"/>
          <c:order val="0"/>
          <c:tx>
            <c:strRef>
              <c:f>Hoja1!$B$1</c:f>
              <c:strCache>
                <c:ptCount val="1"/>
                <c:pt idx="0">
                  <c:v>Efectivo</c:v>
                </c:pt>
              </c:strCache>
            </c:strRef>
          </c:tx>
          <c:spPr>
            <a:solidFill>
              <a:schemeClr val="accent4"/>
            </a:solidFill>
            <a:ln>
              <a:noFill/>
            </a:ln>
            <a:effectLst/>
          </c:spPr>
          <c:invertIfNegative val="0"/>
          <c:dLbls>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Micro (0 a 10 personas)</c:v>
                </c:pt>
                <c:pt idx="1">
                  <c:v>PYMES (11 a 250 personas)</c:v>
                </c:pt>
                <c:pt idx="2">
                  <c:v>Grandes (más de 250 personas)</c:v>
                </c:pt>
              </c:strCache>
            </c:strRef>
          </c:cat>
          <c:val>
            <c:numRef>
              <c:f>Hoja1!$B$2:$B$4</c:f>
              <c:numCache>
                <c:formatCode>#,##0.0</c:formatCode>
                <c:ptCount val="3"/>
                <c:pt idx="0">
                  <c:v>96.572140970145554</c:v>
                </c:pt>
                <c:pt idx="1">
                  <c:v>67.304185156553643</c:v>
                </c:pt>
                <c:pt idx="2">
                  <c:v>27.12443095599393</c:v>
                </c:pt>
              </c:numCache>
            </c:numRef>
          </c:val>
          <c:extLst>
            <c:ext xmlns:c16="http://schemas.microsoft.com/office/drawing/2014/chart" uri="{C3380CC4-5D6E-409C-BE32-E72D297353CC}">
              <c16:uniqueId val="{00000000-0FE6-4CB3-B406-E54BC06FAE25}"/>
            </c:ext>
          </c:extLst>
        </c:ser>
        <c:ser>
          <c:idx val="1"/>
          <c:order val="1"/>
          <c:tx>
            <c:strRef>
              <c:f>Hoja1!$C$1</c:f>
              <c:strCache>
                <c:ptCount val="1"/>
                <c:pt idx="0">
                  <c:v>Tarjeta bancaria</c:v>
                </c:pt>
              </c:strCache>
            </c:strRef>
          </c:tx>
          <c:spPr>
            <a:solidFill>
              <a:schemeClr val="tx1">
                <a:lumMod val="50000"/>
                <a:lumOff val="50000"/>
              </a:schemeClr>
            </a:solidFill>
            <a:ln>
              <a:noFill/>
            </a:ln>
            <a:effectLst/>
          </c:spPr>
          <c:invertIfNegative val="0"/>
          <c:dLbls>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Micro (0 a 10 personas)</c:v>
                </c:pt>
                <c:pt idx="1">
                  <c:v>PYMES (11 a 250 personas)</c:v>
                </c:pt>
                <c:pt idx="2">
                  <c:v>Grandes (más de 250 personas)</c:v>
                </c:pt>
              </c:strCache>
            </c:strRef>
          </c:cat>
          <c:val>
            <c:numRef>
              <c:f>Hoja1!$C$2:$C$4</c:f>
              <c:numCache>
                <c:formatCode>#,##0.0</c:formatCode>
                <c:ptCount val="3"/>
                <c:pt idx="0">
                  <c:v>8.2416622285485222</c:v>
                </c:pt>
                <c:pt idx="1">
                  <c:v>38.723055305227284</c:v>
                </c:pt>
                <c:pt idx="2">
                  <c:v>18.029210925644918</c:v>
                </c:pt>
              </c:numCache>
            </c:numRef>
          </c:val>
          <c:extLst>
            <c:ext xmlns:c16="http://schemas.microsoft.com/office/drawing/2014/chart" uri="{C3380CC4-5D6E-409C-BE32-E72D297353CC}">
              <c16:uniqueId val="{00000001-0FE6-4CB3-B406-E54BC06FAE25}"/>
            </c:ext>
          </c:extLst>
        </c:ser>
        <c:ser>
          <c:idx val="2"/>
          <c:order val="2"/>
          <c:tx>
            <c:strRef>
              <c:f>Hoja1!$D$1</c:f>
              <c:strCache>
                <c:ptCount val="1"/>
                <c:pt idx="0">
                  <c:v>Depósito bancario</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Micro (0 a 10 personas)</c:v>
                </c:pt>
                <c:pt idx="1">
                  <c:v>PYMES (11 a 250 personas)</c:v>
                </c:pt>
                <c:pt idx="2">
                  <c:v>Grandes (más de 250 personas)</c:v>
                </c:pt>
              </c:strCache>
            </c:strRef>
          </c:cat>
          <c:val>
            <c:numRef>
              <c:f>Hoja1!$D$2:$D$4</c:f>
              <c:numCache>
                <c:formatCode>#,##0.0</c:formatCode>
                <c:ptCount val="3"/>
                <c:pt idx="0">
                  <c:v>2.4378110981784906</c:v>
                </c:pt>
                <c:pt idx="1">
                  <c:v>20.479462878571091</c:v>
                </c:pt>
                <c:pt idx="2">
                  <c:v>22.477238239757209</c:v>
                </c:pt>
              </c:numCache>
            </c:numRef>
          </c:val>
          <c:extLst>
            <c:ext xmlns:c16="http://schemas.microsoft.com/office/drawing/2014/chart" uri="{C3380CC4-5D6E-409C-BE32-E72D297353CC}">
              <c16:uniqueId val="{00000002-0FE6-4CB3-B406-E54BC06FAE25}"/>
            </c:ext>
          </c:extLst>
        </c:ser>
        <c:ser>
          <c:idx val="3"/>
          <c:order val="3"/>
          <c:tx>
            <c:strRef>
              <c:f>Hoja1!$E$1</c:f>
              <c:strCache>
                <c:ptCount val="1"/>
                <c:pt idx="0">
                  <c:v>Transferencia electrónica 
de fondos</c:v>
                </c:pt>
              </c:strCache>
            </c:strRef>
          </c:tx>
          <c:spPr>
            <a:solidFill>
              <a:schemeClr val="bg2">
                <a:lumMod val="90000"/>
              </a:schemeClr>
            </a:solidFill>
          </c:spPr>
          <c:invertIfNegative val="0"/>
          <c:dLbls>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Micro (0 a 10 personas)</c:v>
                </c:pt>
                <c:pt idx="1">
                  <c:v>PYMES (11 a 250 personas)</c:v>
                </c:pt>
                <c:pt idx="2">
                  <c:v>Grandes (más de 250 personas)</c:v>
                </c:pt>
              </c:strCache>
            </c:strRef>
          </c:cat>
          <c:val>
            <c:numRef>
              <c:f>Hoja1!$E$2:$E$4</c:f>
              <c:numCache>
                <c:formatCode>#,##0.0</c:formatCode>
                <c:ptCount val="3"/>
                <c:pt idx="0">
                  <c:v>6.1484217934797645</c:v>
                </c:pt>
                <c:pt idx="1">
                  <c:v>56.222211781990886</c:v>
                </c:pt>
                <c:pt idx="2">
                  <c:v>86.712822458270111</c:v>
                </c:pt>
              </c:numCache>
            </c:numRef>
          </c:val>
          <c:extLst>
            <c:ext xmlns:c16="http://schemas.microsoft.com/office/drawing/2014/chart" uri="{C3380CC4-5D6E-409C-BE32-E72D297353CC}">
              <c16:uniqueId val="{00000003-0FE6-4CB3-B406-E54BC06FAE25}"/>
            </c:ext>
          </c:extLst>
        </c:ser>
        <c:ser>
          <c:idx val="4"/>
          <c:order val="4"/>
          <c:tx>
            <c:strRef>
              <c:f>Hoja1!$F$1</c:f>
              <c:strCache>
                <c:ptCount val="1"/>
                <c:pt idx="0">
                  <c:v>Cheques</c:v>
                </c:pt>
              </c:strCache>
            </c:strRef>
          </c:tx>
          <c:spPr>
            <a:solidFill>
              <a:schemeClr val="accent4">
                <a:lumMod val="40000"/>
                <a:lumOff val="60000"/>
              </a:schemeClr>
            </a:solidFill>
          </c:spPr>
          <c:invertIfNegative val="0"/>
          <c:dLbls>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Micro (0 a 10 personas)</c:v>
                </c:pt>
                <c:pt idx="1">
                  <c:v>PYMES (11 a 250 personas)</c:v>
                </c:pt>
                <c:pt idx="2">
                  <c:v>Grandes (más de 250 personas)</c:v>
                </c:pt>
              </c:strCache>
            </c:strRef>
          </c:cat>
          <c:val>
            <c:numRef>
              <c:f>Hoja1!$F$2:$F$4</c:f>
              <c:numCache>
                <c:formatCode>#,##0.0</c:formatCode>
                <c:ptCount val="3"/>
                <c:pt idx="0">
                  <c:v>2.6808502044022324</c:v>
                </c:pt>
                <c:pt idx="1">
                  <c:v>26.388396537070175</c:v>
                </c:pt>
                <c:pt idx="2">
                  <c:v>28.708270106221544</c:v>
                </c:pt>
              </c:numCache>
            </c:numRef>
          </c:val>
          <c:extLst>
            <c:ext xmlns:c16="http://schemas.microsoft.com/office/drawing/2014/chart" uri="{C3380CC4-5D6E-409C-BE32-E72D297353CC}">
              <c16:uniqueId val="{00000004-0FE6-4CB3-B406-E54BC06FAE25}"/>
            </c:ext>
          </c:extLst>
        </c:ser>
        <c:dLbls>
          <c:dLblPos val="outEnd"/>
          <c:showLegendKey val="0"/>
          <c:showVal val="1"/>
          <c:showCatName val="0"/>
          <c:showSerName val="0"/>
          <c:showPercent val="0"/>
          <c:showBubbleSize val="0"/>
        </c:dLbls>
        <c:gapWidth val="140"/>
        <c:overlap val="-13"/>
        <c:axId val="1314602495"/>
        <c:axId val="1"/>
      </c:barChart>
      <c:catAx>
        <c:axId val="1314602495"/>
        <c:scaling>
          <c:orientation val="minMax"/>
        </c:scaling>
        <c:delete val="0"/>
        <c:axPos val="b"/>
        <c:numFmt formatCode="General" sourceLinked="1"/>
        <c:majorTickMark val="none"/>
        <c:minorTickMark val="none"/>
        <c:tickLblPos val="nextTo"/>
        <c:spPr>
          <a:noFill/>
          <a:ln w="9492" cap="flat" cmpd="sng" algn="ctr">
            <a:solidFill>
              <a:schemeClr val="tx1">
                <a:lumMod val="15000"/>
                <a:lumOff val="85000"/>
              </a:schemeClr>
            </a:solidFill>
            <a:round/>
          </a:ln>
          <a:effectLst/>
        </c:spPr>
        <c:txPr>
          <a:bodyPr rot="0" vert="horz"/>
          <a:lstStyle/>
          <a:p>
            <a:pPr>
              <a:defRPr sz="1800" b="0" i="0" u="none" strike="noStrike" baseline="0">
                <a:solidFill>
                  <a:srgbClr val="333333"/>
                </a:solidFill>
                <a:latin typeface="Arial"/>
                <a:ea typeface="Arial"/>
                <a:cs typeface="Arial"/>
              </a:defRPr>
            </a:pPr>
            <a:endParaRPr lang="en-US"/>
          </a:p>
        </c:txPr>
        <c:crossAx val="1"/>
        <c:crosses val="autoZero"/>
        <c:auto val="1"/>
        <c:lblAlgn val="ctr"/>
        <c:lblOffset val="100"/>
        <c:noMultiLvlLbl val="0"/>
      </c:catAx>
      <c:valAx>
        <c:axId val="1"/>
        <c:scaling>
          <c:orientation val="minMax"/>
        </c:scaling>
        <c:delete val="1"/>
        <c:axPos val="l"/>
        <c:numFmt formatCode="#,##0.0" sourceLinked="1"/>
        <c:majorTickMark val="out"/>
        <c:minorTickMark val="none"/>
        <c:tickLblPos val="nextTo"/>
        <c:crossAx val="1314602495"/>
        <c:crosses val="autoZero"/>
        <c:crossBetween val="between"/>
      </c:valAx>
      <c:spPr>
        <a:noFill/>
        <a:ln w="25312">
          <a:noFill/>
        </a:ln>
      </c:spPr>
    </c:plotArea>
    <c:legend>
      <c:legendPos val="r"/>
      <c:layout>
        <c:manualLayout>
          <c:xMode val="edge"/>
          <c:yMode val="edge"/>
          <c:x val="0"/>
          <c:y val="0.17285283753121475"/>
          <c:w val="0.26013430989878128"/>
          <c:h val="0.7835468717649694"/>
        </c:manualLayout>
      </c:layout>
      <c:overlay val="0"/>
      <c:spPr>
        <a:noFill/>
        <a:ln>
          <a:noFill/>
        </a:ln>
        <a:effectLst/>
      </c:spPr>
      <c:txPr>
        <a:bodyPr/>
        <a:lstStyle/>
        <a:p>
          <a:pPr>
            <a:defRPr sz="1800" b="0" i="0" u="none" strike="noStrike" baseline="0">
              <a:solidFill>
                <a:srgbClr val="333333"/>
              </a:solidFill>
              <a:latin typeface="Arial"/>
              <a:ea typeface="Arial"/>
              <a:cs typeface="Arial"/>
            </a:defRPr>
          </a:pPr>
          <a:endParaRPr lang="en-US"/>
        </a:p>
      </c:txPr>
    </c:legend>
    <c:plotVisOnly val="1"/>
    <c:dispBlanksAs val="gap"/>
    <c:showDLblsOverMax val="0"/>
  </c:chart>
  <c:spPr>
    <a:noFill/>
    <a:ln>
      <a:noFill/>
    </a:ln>
    <a:effectLst/>
  </c:spPr>
  <c:txPr>
    <a:bodyPr/>
    <a:lstStyle/>
    <a:p>
      <a:pPr>
        <a:defRPr sz="1794" b="0" i="0" u="none" strike="noStrike" baseline="0">
          <a:solidFill>
            <a:srgbClr val="333333"/>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192892933803199"/>
          <c:y val="0.18862711108857594"/>
          <c:w val="0.71807107066196796"/>
          <c:h val="0.64535798189016635"/>
        </c:manualLayout>
      </c:layout>
      <c:barChart>
        <c:barDir val="col"/>
        <c:grouping val="clustered"/>
        <c:varyColors val="0"/>
        <c:ser>
          <c:idx val="0"/>
          <c:order val="0"/>
          <c:tx>
            <c:strRef>
              <c:f>Hoja1!$B$1</c:f>
              <c:strCache>
                <c:ptCount val="1"/>
                <c:pt idx="0">
                  <c:v>Efectivo</c:v>
                </c:pt>
              </c:strCache>
            </c:strRef>
          </c:tx>
          <c:spPr>
            <a:solidFill>
              <a:schemeClr val="accent4"/>
            </a:solidFill>
            <a:ln>
              <a:noFill/>
            </a:ln>
            <a:effectLst/>
          </c:spPr>
          <c:invertIfNegative val="0"/>
          <c:dLbls>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Micro (0 a 10 personas)</c:v>
                </c:pt>
                <c:pt idx="1">
                  <c:v>PYMES (11 a 250 personas)</c:v>
                </c:pt>
                <c:pt idx="2">
                  <c:v>Grandes (más de 250 personas)</c:v>
                </c:pt>
              </c:strCache>
            </c:strRef>
          </c:cat>
          <c:val>
            <c:numRef>
              <c:f>Hoja1!$B$2:$B$4</c:f>
              <c:numCache>
                <c:formatCode>#,##0.0</c:formatCode>
                <c:ptCount val="3"/>
                <c:pt idx="0">
                  <c:v>94.930051891955486</c:v>
                </c:pt>
                <c:pt idx="1">
                  <c:v>61.216296441826792</c:v>
                </c:pt>
                <c:pt idx="2">
                  <c:v>34.607359635811832</c:v>
                </c:pt>
              </c:numCache>
            </c:numRef>
          </c:val>
          <c:extLst>
            <c:ext xmlns:c16="http://schemas.microsoft.com/office/drawing/2014/chart" uri="{C3380CC4-5D6E-409C-BE32-E72D297353CC}">
              <c16:uniqueId val="{00000000-0FE6-4CB3-B406-E54BC06FAE25}"/>
            </c:ext>
          </c:extLst>
        </c:ser>
        <c:ser>
          <c:idx val="1"/>
          <c:order val="1"/>
          <c:tx>
            <c:strRef>
              <c:f>Hoja1!$C$1</c:f>
              <c:strCache>
                <c:ptCount val="1"/>
                <c:pt idx="0">
                  <c:v>Tarjeta bancaria</c:v>
                </c:pt>
              </c:strCache>
            </c:strRef>
          </c:tx>
          <c:spPr>
            <a:solidFill>
              <a:schemeClr val="tx1">
                <a:lumMod val="50000"/>
                <a:lumOff val="50000"/>
              </a:schemeClr>
            </a:solidFill>
            <a:ln>
              <a:noFill/>
            </a:ln>
            <a:effectLst/>
          </c:spPr>
          <c:invertIfNegative val="0"/>
          <c:dLbls>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Micro (0 a 10 personas)</c:v>
                </c:pt>
                <c:pt idx="1">
                  <c:v>PYMES (11 a 250 personas)</c:v>
                </c:pt>
                <c:pt idx="2">
                  <c:v>Grandes (más de 250 personas)</c:v>
                </c:pt>
              </c:strCache>
            </c:strRef>
          </c:cat>
          <c:val>
            <c:numRef>
              <c:f>Hoja1!$C$2:$C$4</c:f>
              <c:numCache>
                <c:formatCode>#,##0.0</c:formatCode>
                <c:ptCount val="3"/>
                <c:pt idx="0">
                  <c:v>6.5081618200074907</c:v>
                </c:pt>
                <c:pt idx="1">
                  <c:v>23.338045674113875</c:v>
                </c:pt>
                <c:pt idx="2">
                  <c:v>19.755311077389983</c:v>
                </c:pt>
              </c:numCache>
            </c:numRef>
          </c:val>
          <c:extLst>
            <c:ext xmlns:c16="http://schemas.microsoft.com/office/drawing/2014/chart" uri="{C3380CC4-5D6E-409C-BE32-E72D297353CC}">
              <c16:uniqueId val="{00000001-0FE6-4CB3-B406-E54BC06FAE25}"/>
            </c:ext>
          </c:extLst>
        </c:ser>
        <c:ser>
          <c:idx val="2"/>
          <c:order val="2"/>
          <c:tx>
            <c:strRef>
              <c:f>Hoja1!$D$1</c:f>
              <c:strCache>
                <c:ptCount val="1"/>
                <c:pt idx="0">
                  <c:v>Depósito bancario</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Micro (0 a 10 personas)</c:v>
                </c:pt>
                <c:pt idx="1">
                  <c:v>PYMES (11 a 250 personas)</c:v>
                </c:pt>
                <c:pt idx="2">
                  <c:v>Grandes (más de 250 personas)</c:v>
                </c:pt>
              </c:strCache>
            </c:strRef>
          </c:cat>
          <c:val>
            <c:numRef>
              <c:f>Hoja1!$D$2:$D$4</c:f>
              <c:numCache>
                <c:formatCode>#,##0.0</c:formatCode>
                <c:ptCount val="3"/>
                <c:pt idx="0">
                  <c:v>2.6260780456064383</c:v>
                </c:pt>
                <c:pt idx="1">
                  <c:v>14.836185651990075</c:v>
                </c:pt>
                <c:pt idx="2">
                  <c:v>16.672989377845219</c:v>
                </c:pt>
              </c:numCache>
            </c:numRef>
          </c:val>
          <c:extLst>
            <c:ext xmlns:c16="http://schemas.microsoft.com/office/drawing/2014/chart" uri="{C3380CC4-5D6E-409C-BE32-E72D297353CC}">
              <c16:uniqueId val="{00000002-0FE6-4CB3-B406-E54BC06FAE25}"/>
            </c:ext>
          </c:extLst>
        </c:ser>
        <c:ser>
          <c:idx val="3"/>
          <c:order val="3"/>
          <c:tx>
            <c:strRef>
              <c:f>Hoja1!$E$1</c:f>
              <c:strCache>
                <c:ptCount val="1"/>
                <c:pt idx="0">
                  <c:v>Transferencia electrónica 
de fondos</c:v>
                </c:pt>
              </c:strCache>
            </c:strRef>
          </c:tx>
          <c:spPr>
            <a:solidFill>
              <a:schemeClr val="bg2">
                <a:lumMod val="90000"/>
              </a:schemeClr>
            </a:solidFill>
          </c:spPr>
          <c:invertIfNegative val="0"/>
          <c:dLbls>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Micro (0 a 10 personas)</c:v>
                </c:pt>
                <c:pt idx="1">
                  <c:v>PYMES (11 a 250 personas)</c:v>
                </c:pt>
                <c:pt idx="2">
                  <c:v>Grandes (más de 250 personas)</c:v>
                </c:pt>
              </c:strCache>
            </c:strRef>
          </c:cat>
          <c:val>
            <c:numRef>
              <c:f>Hoja1!$E$2:$E$4</c:f>
              <c:numCache>
                <c:formatCode>#,##0.0</c:formatCode>
                <c:ptCount val="3"/>
                <c:pt idx="0">
                  <c:v>7.4357541237179037</c:v>
                </c:pt>
                <c:pt idx="1">
                  <c:v>63.496158232146136</c:v>
                </c:pt>
                <c:pt idx="2">
                  <c:v>89.311456752655545</c:v>
                </c:pt>
              </c:numCache>
            </c:numRef>
          </c:val>
          <c:extLst>
            <c:ext xmlns:c16="http://schemas.microsoft.com/office/drawing/2014/chart" uri="{C3380CC4-5D6E-409C-BE32-E72D297353CC}">
              <c16:uniqueId val="{00000003-0FE6-4CB3-B406-E54BC06FAE25}"/>
            </c:ext>
          </c:extLst>
        </c:ser>
        <c:ser>
          <c:idx val="4"/>
          <c:order val="4"/>
          <c:tx>
            <c:strRef>
              <c:f>Hoja1!$F$1</c:f>
              <c:strCache>
                <c:ptCount val="1"/>
                <c:pt idx="0">
                  <c:v>Cheques</c:v>
                </c:pt>
              </c:strCache>
            </c:strRef>
          </c:tx>
          <c:spPr>
            <a:solidFill>
              <a:schemeClr val="accent4">
                <a:lumMod val="40000"/>
                <a:lumOff val="60000"/>
              </a:schemeClr>
            </a:solidFill>
          </c:spPr>
          <c:invertIfNegative val="0"/>
          <c:dLbls>
            <c:spPr>
              <a:noFill/>
              <a:ln>
                <a:noFill/>
              </a:ln>
              <a:effectLst/>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Micro (0 a 10 personas)</c:v>
                </c:pt>
                <c:pt idx="1">
                  <c:v>PYMES (11 a 250 personas)</c:v>
                </c:pt>
                <c:pt idx="2">
                  <c:v>Grandes (más de 250 personas)</c:v>
                </c:pt>
              </c:strCache>
            </c:strRef>
          </c:cat>
          <c:val>
            <c:numRef>
              <c:f>Hoja1!$F$2:$F$4</c:f>
              <c:numCache>
                <c:formatCode>#,##0.0</c:formatCode>
                <c:ptCount val="3"/>
                <c:pt idx="0">
                  <c:v>4.3422577193619469</c:v>
                </c:pt>
                <c:pt idx="1">
                  <c:v>37.313624074793815</c:v>
                </c:pt>
                <c:pt idx="2">
                  <c:v>52.494309559939303</c:v>
                </c:pt>
              </c:numCache>
            </c:numRef>
          </c:val>
          <c:extLst>
            <c:ext xmlns:c16="http://schemas.microsoft.com/office/drawing/2014/chart" uri="{C3380CC4-5D6E-409C-BE32-E72D297353CC}">
              <c16:uniqueId val="{00000004-0FE6-4CB3-B406-E54BC06FAE25}"/>
            </c:ext>
          </c:extLst>
        </c:ser>
        <c:dLbls>
          <c:dLblPos val="outEnd"/>
          <c:showLegendKey val="0"/>
          <c:showVal val="1"/>
          <c:showCatName val="0"/>
          <c:showSerName val="0"/>
          <c:showPercent val="0"/>
          <c:showBubbleSize val="0"/>
        </c:dLbls>
        <c:gapWidth val="140"/>
        <c:overlap val="-13"/>
        <c:axId val="1314602495"/>
        <c:axId val="1"/>
      </c:barChart>
      <c:catAx>
        <c:axId val="1314602495"/>
        <c:scaling>
          <c:orientation val="minMax"/>
        </c:scaling>
        <c:delete val="0"/>
        <c:axPos val="b"/>
        <c:numFmt formatCode="General" sourceLinked="1"/>
        <c:majorTickMark val="none"/>
        <c:minorTickMark val="none"/>
        <c:tickLblPos val="nextTo"/>
        <c:spPr>
          <a:noFill/>
          <a:ln w="9492" cap="flat" cmpd="sng" algn="ctr">
            <a:solidFill>
              <a:schemeClr val="tx1">
                <a:lumMod val="15000"/>
                <a:lumOff val="85000"/>
              </a:schemeClr>
            </a:solidFill>
            <a:round/>
          </a:ln>
          <a:effectLst/>
        </c:spPr>
        <c:txPr>
          <a:bodyPr rot="0" vert="horz"/>
          <a:lstStyle/>
          <a:p>
            <a:pPr>
              <a:defRPr sz="1800" b="0" i="0" u="none" strike="noStrike" baseline="0">
                <a:solidFill>
                  <a:srgbClr val="333333"/>
                </a:solidFill>
                <a:latin typeface="Arial"/>
                <a:ea typeface="Arial"/>
                <a:cs typeface="Arial"/>
              </a:defRPr>
            </a:pPr>
            <a:endParaRPr lang="en-US"/>
          </a:p>
        </c:txPr>
        <c:crossAx val="1"/>
        <c:crosses val="autoZero"/>
        <c:auto val="1"/>
        <c:lblAlgn val="ctr"/>
        <c:lblOffset val="100"/>
        <c:noMultiLvlLbl val="0"/>
      </c:catAx>
      <c:valAx>
        <c:axId val="1"/>
        <c:scaling>
          <c:orientation val="minMax"/>
        </c:scaling>
        <c:delete val="1"/>
        <c:axPos val="l"/>
        <c:numFmt formatCode="#,##0.0" sourceLinked="1"/>
        <c:majorTickMark val="out"/>
        <c:minorTickMark val="none"/>
        <c:tickLblPos val="nextTo"/>
        <c:crossAx val="1314602495"/>
        <c:crosses val="autoZero"/>
        <c:crossBetween val="between"/>
      </c:valAx>
      <c:spPr>
        <a:noFill/>
        <a:ln w="25312">
          <a:noFill/>
        </a:ln>
      </c:spPr>
    </c:plotArea>
    <c:legend>
      <c:legendPos val="r"/>
      <c:layout>
        <c:manualLayout>
          <c:xMode val="edge"/>
          <c:yMode val="edge"/>
          <c:x val="0"/>
          <c:y val="0.1762067060468929"/>
          <c:w val="0.26013430989878128"/>
          <c:h val="0.7835468717649694"/>
        </c:manualLayout>
      </c:layout>
      <c:overlay val="0"/>
      <c:spPr>
        <a:noFill/>
        <a:ln>
          <a:noFill/>
        </a:ln>
        <a:effectLst/>
      </c:spPr>
      <c:txPr>
        <a:bodyPr/>
        <a:lstStyle/>
        <a:p>
          <a:pPr>
            <a:defRPr sz="1800" b="0" i="0" u="none" strike="noStrike" baseline="0">
              <a:solidFill>
                <a:srgbClr val="333333"/>
              </a:solidFill>
              <a:latin typeface="Arial"/>
              <a:ea typeface="Arial"/>
              <a:cs typeface="Arial"/>
            </a:defRPr>
          </a:pPr>
          <a:endParaRPr lang="en-US"/>
        </a:p>
      </c:txPr>
    </c:legend>
    <c:plotVisOnly val="1"/>
    <c:dispBlanksAs val="gap"/>
    <c:showDLblsOverMax val="0"/>
  </c:chart>
  <c:spPr>
    <a:noFill/>
    <a:ln>
      <a:noFill/>
    </a:ln>
    <a:effectLst/>
  </c:spPr>
  <c:txPr>
    <a:bodyPr/>
    <a:lstStyle/>
    <a:p>
      <a:pPr>
        <a:defRPr sz="1794" b="0" i="0" u="none" strike="noStrike" baseline="0">
          <a:solidFill>
            <a:srgbClr val="333333"/>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 Hombres </c:v>
                </c:pt>
              </c:strCache>
            </c:strRef>
          </c:tx>
          <c:spPr>
            <a:solidFill>
              <a:srgbClr val="C7C7C7"/>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Micro
(0 a 10 personas)</c:v>
                </c:pt>
                <c:pt idx="1">
                  <c:v>PYMES
(11 a 250 personas)</c:v>
                </c:pt>
                <c:pt idx="2">
                  <c:v>Grandes
(más de 250 personas)</c:v>
                </c:pt>
              </c:strCache>
            </c:strRef>
          </c:cat>
          <c:val>
            <c:numRef>
              <c:f>Hoja1!$B$2:$B$4</c:f>
              <c:numCache>
                <c:formatCode>_-* #,##0.0_-;\-* #,##0.0_-;_-* "-"??_-;_-@_-</c:formatCode>
                <c:ptCount val="3"/>
                <c:pt idx="0">
                  <c:v>51.320757747491008</c:v>
                </c:pt>
                <c:pt idx="1">
                  <c:v>62.872851326334356</c:v>
                </c:pt>
                <c:pt idx="2">
                  <c:v>63.382789528618943</c:v>
                </c:pt>
              </c:numCache>
            </c:numRef>
          </c:val>
          <c:extLst>
            <c:ext xmlns:c16="http://schemas.microsoft.com/office/drawing/2014/chart" uri="{C3380CC4-5D6E-409C-BE32-E72D297353CC}">
              <c16:uniqueId val="{00000000-A71D-4FE5-ACDA-D89BFEE59A41}"/>
            </c:ext>
          </c:extLst>
        </c:ser>
        <c:ser>
          <c:idx val="1"/>
          <c:order val="1"/>
          <c:tx>
            <c:strRef>
              <c:f>Hoja1!$C$1</c:f>
              <c:strCache>
                <c:ptCount val="1"/>
                <c:pt idx="0">
                  <c:v> Mujeres </c:v>
                </c:pt>
              </c:strCache>
            </c:strRef>
          </c:tx>
          <c:spPr>
            <a:solidFill>
              <a:srgbClr val="FFAF4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Micro
(0 a 10 personas)</c:v>
                </c:pt>
                <c:pt idx="1">
                  <c:v>PYMES
(11 a 250 personas)</c:v>
                </c:pt>
                <c:pt idx="2">
                  <c:v>Grandes
(más de 250 personas)</c:v>
                </c:pt>
              </c:strCache>
            </c:strRef>
          </c:cat>
          <c:val>
            <c:numRef>
              <c:f>Hoja1!$C$2:$C$4</c:f>
              <c:numCache>
                <c:formatCode>_-* #,##0.0_-;\-* #,##0.0_-;_-* "-"??_-;_-@_-</c:formatCode>
                <c:ptCount val="3"/>
                <c:pt idx="0">
                  <c:v>48.679242252508999</c:v>
                </c:pt>
                <c:pt idx="1">
                  <c:v>37.127148673665637</c:v>
                </c:pt>
                <c:pt idx="2">
                  <c:v>36.617210471381057</c:v>
                </c:pt>
              </c:numCache>
            </c:numRef>
          </c:val>
          <c:extLst>
            <c:ext xmlns:c16="http://schemas.microsoft.com/office/drawing/2014/chart" uri="{C3380CC4-5D6E-409C-BE32-E72D297353CC}">
              <c16:uniqueId val="{00000001-A71D-4FE5-ACDA-D89BFEE59A41}"/>
            </c:ext>
          </c:extLst>
        </c:ser>
        <c:dLbls>
          <c:showLegendKey val="0"/>
          <c:showVal val="0"/>
          <c:showCatName val="0"/>
          <c:showSerName val="0"/>
          <c:showPercent val="0"/>
          <c:showBubbleSize val="0"/>
        </c:dLbls>
        <c:gapWidth val="150"/>
        <c:overlap val="100"/>
        <c:axId val="943327423"/>
        <c:axId val="1051217935"/>
      </c:barChart>
      <c:catAx>
        <c:axId val="94332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1217935"/>
        <c:crosses val="autoZero"/>
        <c:auto val="1"/>
        <c:lblAlgn val="ctr"/>
        <c:lblOffset val="100"/>
        <c:noMultiLvlLbl val="0"/>
      </c:catAx>
      <c:valAx>
        <c:axId val="1051217935"/>
        <c:scaling>
          <c:orientation val="minMax"/>
        </c:scaling>
        <c:delete val="1"/>
        <c:axPos val="l"/>
        <c:numFmt formatCode="0%" sourceLinked="1"/>
        <c:majorTickMark val="none"/>
        <c:minorTickMark val="none"/>
        <c:tickLblPos val="nextTo"/>
        <c:crossAx val="943327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65000"/>
              <a:lumOff val="3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981566415931"/>
          <c:y val="0.18130314219197174"/>
          <c:w val="0.781800674486127"/>
          <c:h val="0.6169604223200913"/>
        </c:manualLayout>
      </c:layout>
      <c:doughnutChart>
        <c:varyColors val="1"/>
        <c:ser>
          <c:idx val="0"/>
          <c:order val="0"/>
          <c:tx>
            <c:strRef>
              <c:f>Hoja1!$B$1</c:f>
              <c:strCache>
                <c:ptCount val="1"/>
                <c:pt idx="0">
                  <c:v>Establecimientos</c:v>
                </c:pt>
              </c:strCache>
            </c:strRef>
          </c:tx>
          <c:spPr>
            <a:solidFill>
              <a:srgbClr val="B6B6B6"/>
            </a:solidFill>
            <a:ln>
              <a:noFill/>
            </a:ln>
          </c:spPr>
          <c:dPt>
            <c:idx val="0"/>
            <c:bubble3D val="0"/>
            <c:spPr>
              <a:solidFill>
                <a:srgbClr val="FFAF42"/>
              </a:solidFill>
              <a:ln w="9016">
                <a:noFill/>
              </a:ln>
            </c:spPr>
            <c:extLst>
              <c:ext xmlns:c16="http://schemas.microsoft.com/office/drawing/2014/chart" uri="{C3380CC4-5D6E-409C-BE32-E72D297353CC}">
                <c16:uniqueId val="{00000001-B0DB-486C-A226-9DA5B5C1B473}"/>
              </c:ext>
            </c:extLst>
          </c:dPt>
          <c:dPt>
            <c:idx val="1"/>
            <c:bubble3D val="0"/>
            <c:explosion val="1"/>
            <c:spPr>
              <a:solidFill>
                <a:schemeClr val="tx1">
                  <a:lumMod val="65000"/>
                  <a:lumOff val="35000"/>
                </a:schemeClr>
              </a:solidFill>
              <a:ln w="9016">
                <a:noFill/>
              </a:ln>
            </c:spPr>
            <c:extLst>
              <c:ext xmlns:c16="http://schemas.microsoft.com/office/drawing/2014/chart" uri="{C3380CC4-5D6E-409C-BE32-E72D297353CC}">
                <c16:uniqueId val="{00000003-B0DB-486C-A226-9DA5B5C1B473}"/>
              </c:ext>
            </c:extLst>
          </c:dPt>
          <c:dLbls>
            <c:dLbl>
              <c:idx val="1"/>
              <c:spPr>
                <a:noFill/>
                <a:ln w="9016">
                  <a:noFill/>
                </a:ln>
              </c:spPr>
              <c:txPr>
                <a:bodyPr/>
                <a:lstStyle/>
                <a:p>
                  <a:pPr>
                    <a:defRPr sz="1800"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0DB-486C-A226-9DA5B5C1B473}"/>
                </c:ext>
              </c:extLst>
            </c:dLbl>
            <c:spPr>
              <a:noFill/>
              <a:ln w="9016">
                <a:noFill/>
              </a:ln>
            </c:spPr>
            <c:txPr>
              <a:bodyPr wrap="square" lIns="38100" tIns="19050" rIns="38100" bIns="19050" anchor="ctr">
                <a:spAutoFit/>
              </a:bodyPr>
              <a:lstStyle/>
              <a:p>
                <a:pPr>
                  <a:defRPr sz="1800" b="0" i="0" u="none" strike="noStrike" baseline="0">
                    <a:solidFill>
                      <a:srgbClr val="333333"/>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Hoja1!$A$2:$A$3</c:f>
              <c:strCache>
                <c:ptCount val="2"/>
                <c:pt idx="0">
                  <c:v>Formales</c:v>
                </c:pt>
                <c:pt idx="1">
                  <c:v>Informales</c:v>
                </c:pt>
              </c:strCache>
            </c:strRef>
          </c:cat>
          <c:val>
            <c:numRef>
              <c:f>Hoja1!$B$2:$B$3</c:f>
              <c:numCache>
                <c:formatCode>#,##0.0</c:formatCode>
                <c:ptCount val="2"/>
                <c:pt idx="0">
                  <c:v>37.4</c:v>
                </c:pt>
                <c:pt idx="1">
                  <c:v>62.6</c:v>
                </c:pt>
              </c:numCache>
            </c:numRef>
          </c:val>
          <c:extLst>
            <c:ext xmlns:c16="http://schemas.microsoft.com/office/drawing/2014/chart" uri="{C3380CC4-5D6E-409C-BE32-E72D297353CC}">
              <c16:uniqueId val="{00000004-B0DB-486C-A226-9DA5B5C1B473}"/>
            </c:ext>
          </c:extLst>
        </c:ser>
        <c:dLbls>
          <c:showLegendKey val="0"/>
          <c:showVal val="0"/>
          <c:showCatName val="0"/>
          <c:showSerName val="0"/>
          <c:showPercent val="0"/>
          <c:showBubbleSize val="0"/>
          <c:showLeaderLines val="0"/>
        </c:dLbls>
        <c:firstSliceAng val="0"/>
        <c:holeSize val="40"/>
      </c:doughnutChart>
      <c:spPr>
        <a:noFill/>
        <a:ln w="9016">
          <a:noFill/>
        </a:ln>
      </c:spPr>
    </c:plotArea>
    <c:plotVisOnly val="1"/>
    <c:dispBlanksAs val="gap"/>
    <c:showDLblsOverMax val="0"/>
  </c:chart>
  <c:spPr>
    <a:noFill/>
    <a:ln>
      <a:noFill/>
    </a:ln>
  </c:spPr>
  <c:txPr>
    <a:bodyPr/>
    <a:lstStyle/>
    <a:p>
      <a:pPr>
        <a:defRPr sz="355" b="0" i="0" u="none" strike="noStrike" baseline="0">
          <a:solidFill>
            <a:srgbClr val="000000"/>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34417294813237"/>
          <c:y val="0.21073088814454327"/>
          <c:w val="0.74573724325384594"/>
          <c:h val="0.77087570364743452"/>
        </c:manualLayout>
      </c:layout>
      <c:doughnutChart>
        <c:varyColors val="1"/>
        <c:ser>
          <c:idx val="0"/>
          <c:order val="0"/>
          <c:tx>
            <c:strRef>
              <c:f>Hoja1!$B$1</c:f>
              <c:strCache>
                <c:ptCount val="1"/>
                <c:pt idx="0">
                  <c:v>Personal ocupado</c:v>
                </c:pt>
              </c:strCache>
            </c:strRef>
          </c:tx>
          <c:spPr>
            <a:ln>
              <a:noFill/>
            </a:ln>
          </c:spPr>
          <c:dPt>
            <c:idx val="0"/>
            <c:bubble3D val="0"/>
            <c:explosion val="1"/>
            <c:spPr>
              <a:solidFill>
                <a:srgbClr val="FFAF42"/>
              </a:solidFill>
              <a:ln w="3610">
                <a:noFill/>
              </a:ln>
            </c:spPr>
            <c:extLst>
              <c:ext xmlns:c16="http://schemas.microsoft.com/office/drawing/2014/chart" uri="{C3380CC4-5D6E-409C-BE32-E72D297353CC}">
                <c16:uniqueId val="{00000001-2347-4BF2-86FA-C060A7FDEB51}"/>
              </c:ext>
            </c:extLst>
          </c:dPt>
          <c:dPt>
            <c:idx val="1"/>
            <c:bubble3D val="0"/>
            <c:spPr>
              <a:solidFill>
                <a:schemeClr val="tx1">
                  <a:lumMod val="65000"/>
                  <a:lumOff val="35000"/>
                </a:schemeClr>
              </a:solidFill>
              <a:ln w="3610">
                <a:noFill/>
              </a:ln>
            </c:spPr>
            <c:extLst>
              <c:ext xmlns:c16="http://schemas.microsoft.com/office/drawing/2014/chart" uri="{C3380CC4-5D6E-409C-BE32-E72D297353CC}">
                <c16:uniqueId val="{00000003-2347-4BF2-86FA-C060A7FDEB51}"/>
              </c:ext>
            </c:extLst>
          </c:dPt>
          <c:dLbls>
            <c:dLbl>
              <c:idx val="1"/>
              <c:spPr>
                <a:noFill/>
                <a:ln w="3610">
                  <a:noFill/>
                </a:ln>
              </c:spPr>
              <c:txPr>
                <a:bodyPr/>
                <a:lstStyle/>
                <a:p>
                  <a:pPr>
                    <a:defRPr sz="1800"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347-4BF2-86FA-C060A7FDEB51}"/>
                </c:ext>
              </c:extLst>
            </c:dLbl>
            <c:spPr>
              <a:noFill/>
              <a:ln w="3610">
                <a:noFill/>
              </a:ln>
            </c:spPr>
            <c:txPr>
              <a:bodyPr wrap="square" lIns="38100" tIns="19050" rIns="38100" bIns="19050" anchor="ctr">
                <a:spAutoFit/>
              </a:bodyPr>
              <a:lstStyle/>
              <a:p>
                <a:pPr>
                  <a:defRPr sz="1800" b="0" i="0" u="none" strike="noStrike" baseline="0">
                    <a:solidFill>
                      <a:srgbClr val="333333"/>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Hoja1!$A$2:$A$3</c:f>
              <c:strCache>
                <c:ptCount val="2"/>
                <c:pt idx="0">
                  <c:v>Formales</c:v>
                </c:pt>
                <c:pt idx="1">
                  <c:v>Informales</c:v>
                </c:pt>
              </c:strCache>
            </c:strRef>
          </c:cat>
          <c:val>
            <c:numRef>
              <c:f>Hoja1!$B$2:$B$3</c:f>
              <c:numCache>
                <c:formatCode>#,##0.0</c:formatCode>
                <c:ptCount val="2"/>
                <c:pt idx="0">
                  <c:v>81.099999999999994</c:v>
                </c:pt>
                <c:pt idx="1">
                  <c:v>18.899999999999999</c:v>
                </c:pt>
              </c:numCache>
            </c:numRef>
          </c:val>
          <c:extLst>
            <c:ext xmlns:c16="http://schemas.microsoft.com/office/drawing/2014/chart" uri="{C3380CC4-5D6E-409C-BE32-E72D297353CC}">
              <c16:uniqueId val="{00000004-2347-4BF2-86FA-C060A7FDEB51}"/>
            </c:ext>
          </c:extLst>
        </c:ser>
        <c:dLbls>
          <c:showLegendKey val="0"/>
          <c:showVal val="0"/>
          <c:showCatName val="0"/>
          <c:showSerName val="0"/>
          <c:showPercent val="0"/>
          <c:showBubbleSize val="0"/>
          <c:showLeaderLines val="0"/>
        </c:dLbls>
        <c:firstSliceAng val="0"/>
        <c:holeSize val="40"/>
      </c:doughnutChart>
      <c:spPr>
        <a:noFill/>
        <a:ln w="3610">
          <a:noFill/>
        </a:ln>
      </c:spPr>
    </c:plotArea>
    <c:plotVisOnly val="1"/>
    <c:dispBlanksAs val="gap"/>
    <c:showDLblsOverMax val="0"/>
  </c:chart>
  <c:spPr>
    <a:noFill/>
    <a:ln>
      <a:noFill/>
    </a:ln>
  </c:spPr>
  <c:txPr>
    <a:bodyPr/>
    <a:lstStyle/>
    <a:p>
      <a:pPr>
        <a:defRPr sz="142" b="0" i="0" u="none" strike="noStrike" baseline="0">
          <a:solidFill>
            <a:srgbClr val="000000"/>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28950581249132"/>
          <c:y val="0.14571351728746887"/>
          <c:w val="0.74102916229097671"/>
          <c:h val="0.82549056096321916"/>
        </c:manualLayout>
      </c:layout>
      <c:doughnutChart>
        <c:varyColors val="1"/>
        <c:ser>
          <c:idx val="0"/>
          <c:order val="0"/>
          <c:tx>
            <c:strRef>
              <c:f>Hoja1!$B$1</c:f>
              <c:strCache>
                <c:ptCount val="1"/>
                <c:pt idx="0">
                  <c:v>Valor agregado</c:v>
                </c:pt>
              </c:strCache>
            </c:strRef>
          </c:tx>
          <c:explosion val="13"/>
          <c:dPt>
            <c:idx val="0"/>
            <c:bubble3D val="0"/>
            <c:explosion val="0"/>
            <c:spPr>
              <a:solidFill>
                <a:srgbClr val="FFAF42"/>
              </a:solidFill>
              <a:ln w="3097">
                <a:solidFill>
                  <a:schemeClr val="lt1"/>
                </a:solidFill>
              </a:ln>
              <a:effectLst/>
            </c:spPr>
            <c:extLst>
              <c:ext xmlns:c16="http://schemas.microsoft.com/office/drawing/2014/chart" uri="{C3380CC4-5D6E-409C-BE32-E72D297353CC}">
                <c16:uniqueId val="{00000001-2784-40BA-A954-5F811D8AFDB0}"/>
              </c:ext>
            </c:extLst>
          </c:dPt>
          <c:dPt>
            <c:idx val="1"/>
            <c:bubble3D val="0"/>
            <c:explosion val="0"/>
            <c:spPr>
              <a:solidFill>
                <a:schemeClr val="tx1">
                  <a:lumMod val="65000"/>
                  <a:lumOff val="35000"/>
                </a:schemeClr>
              </a:solidFill>
              <a:ln w="3097">
                <a:solidFill>
                  <a:schemeClr val="lt1"/>
                </a:solidFill>
              </a:ln>
              <a:effectLst/>
            </c:spPr>
            <c:extLst>
              <c:ext xmlns:c16="http://schemas.microsoft.com/office/drawing/2014/chart" uri="{C3380CC4-5D6E-409C-BE32-E72D297353CC}">
                <c16:uniqueId val="{00000003-2784-40BA-A954-5F811D8AFDB0}"/>
              </c:ext>
            </c:extLst>
          </c:dPt>
          <c:dLbls>
            <c:dLbl>
              <c:idx val="1"/>
              <c:layout>
                <c:manualLayout>
                  <c:x val="-1.5742833989026574E-2"/>
                  <c:y val="-0.145534729878721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84-40BA-A954-5F811D8AFDB0}"/>
                </c:ext>
              </c:extLst>
            </c:dLbl>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Formales</c:v>
                </c:pt>
                <c:pt idx="1">
                  <c:v>Informales</c:v>
                </c:pt>
              </c:strCache>
            </c:strRef>
          </c:cat>
          <c:val>
            <c:numRef>
              <c:f>Hoja1!$B$2:$B$3</c:f>
              <c:numCache>
                <c:formatCode>0.0</c:formatCode>
                <c:ptCount val="2"/>
                <c:pt idx="0">
                  <c:v>97</c:v>
                </c:pt>
                <c:pt idx="1">
                  <c:v>3</c:v>
                </c:pt>
              </c:numCache>
            </c:numRef>
          </c:val>
          <c:extLst>
            <c:ext xmlns:c16="http://schemas.microsoft.com/office/drawing/2014/chart" uri="{C3380CC4-5D6E-409C-BE32-E72D297353CC}">
              <c16:uniqueId val="{00000004-2784-40BA-A954-5F811D8AFDB0}"/>
            </c:ext>
          </c:extLst>
        </c:ser>
        <c:dLbls>
          <c:showLegendKey val="0"/>
          <c:showVal val="0"/>
          <c:showCatName val="0"/>
          <c:showSerName val="0"/>
          <c:showPercent val="0"/>
          <c:showBubbleSize val="0"/>
          <c:showLeaderLines val="1"/>
        </c:dLbls>
        <c:firstSliceAng val="0"/>
        <c:holeSize val="43"/>
      </c:doughnutChart>
      <c:spPr>
        <a:noFill/>
        <a:ln w="4129">
          <a:noFill/>
        </a:ln>
      </c:spPr>
    </c:plotArea>
    <c:plotVisOnly val="1"/>
    <c:dispBlanksAs val="gap"/>
    <c:showDLblsOverMax val="0"/>
  </c:chart>
  <c:spPr>
    <a:noFill/>
    <a:ln>
      <a:noFill/>
    </a:ln>
    <a:effectLst/>
  </c:spPr>
  <c:txPr>
    <a:bodyPr/>
    <a:lstStyle/>
    <a:p>
      <a:pPr>
        <a:defRPr sz="325" b="0" i="0" u="none" strike="noStrike" baseline="0">
          <a:solidFill>
            <a:srgbClr val="333333"/>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43500202809146E-2"/>
          <c:y val="3.5984656569934464E-2"/>
          <c:w val="0.98391256341576083"/>
          <c:h val="0.94358788062088994"/>
        </c:manualLayout>
      </c:layout>
      <c:barChart>
        <c:barDir val="bar"/>
        <c:grouping val="percentStacked"/>
        <c:varyColors val="0"/>
        <c:ser>
          <c:idx val="0"/>
          <c:order val="0"/>
          <c:tx>
            <c:strRef>
              <c:f>Hoja1!$B$1</c:f>
              <c:strCache>
                <c:ptCount val="1"/>
                <c:pt idx="0">
                  <c:v>Formales</c:v>
                </c:pt>
              </c:strCache>
            </c:strRef>
          </c:tx>
          <c:spPr>
            <a:solidFill>
              <a:srgbClr val="B6B6B6"/>
            </a:solidFill>
            <a:ln>
              <a:noFill/>
            </a:ln>
            <a:effectLst/>
          </c:spPr>
          <c:invertIfNegative val="0"/>
          <c:dPt>
            <c:idx val="10"/>
            <c:invertIfNegative val="0"/>
            <c:bubble3D val="0"/>
            <c:spPr>
              <a:solidFill>
                <a:schemeClr val="bg2">
                  <a:lumMod val="90000"/>
                </a:schemeClr>
              </a:solidFill>
              <a:ln>
                <a:noFill/>
              </a:ln>
              <a:effectLst/>
            </c:spPr>
            <c:extLst>
              <c:ext xmlns:c16="http://schemas.microsoft.com/office/drawing/2014/chart" uri="{C3380CC4-5D6E-409C-BE32-E72D297353CC}">
                <c16:uniqueId val="{00000000-5D33-4A18-A5AF-D5DDDDCC0623}"/>
              </c:ext>
            </c:extLst>
          </c:dPt>
          <c:dLbls>
            <c:spPr>
              <a:noFill/>
              <a:ln>
                <a:noFill/>
              </a:ln>
              <a:effectLst/>
            </c:spPr>
            <c:txPr>
              <a:bodyPr wrap="square" lIns="38100" tIns="19050" rIns="38100" bIns="19050" anchor="ctr">
                <a:spAutoFit/>
              </a:bodyPr>
              <a:lstStyle/>
              <a:p>
                <a:pPr>
                  <a:defRPr sz="1196" b="0" i="0" u="none" strike="noStrike" baseline="0">
                    <a:solidFill>
                      <a:srgbClr val="333333"/>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Hoja1!$A$2:$A$22</c:f>
              <c:strCache>
                <c:ptCount val="21"/>
                <c:pt idx="0">
                  <c:v>Guerrero </c:v>
                </c:pt>
                <c:pt idx="1">
                  <c:v>Oaxaca </c:v>
                </c:pt>
                <c:pt idx="2">
                  <c:v>Chiapas </c:v>
                </c:pt>
                <c:pt idx="3">
                  <c:v>Michoacán</c:v>
                </c:pt>
                <c:pt idx="4">
                  <c:v>México </c:v>
                </c:pt>
                <c:pt idx="5">
                  <c:v>Nayarit </c:v>
                </c:pt>
                <c:pt idx="6">
                  <c:v>Hidalgo </c:v>
                </c:pt>
                <c:pt idx="7">
                  <c:v>Morelos</c:v>
                </c:pt>
                <c:pt idx="8">
                  <c:v>Tlaxcala</c:v>
                </c:pt>
                <c:pt idx="9">
                  <c:v>Puebla </c:v>
                </c:pt>
                <c:pt idx="10">
                  <c:v>NACIONAL</c:v>
                </c:pt>
                <c:pt idx="11">
                  <c:v>Tabasco </c:v>
                </c:pt>
                <c:pt idx="12">
                  <c:v>San Luis Potosí</c:v>
                </c:pt>
                <c:pt idx="13">
                  <c:v>Querétaro </c:v>
                </c:pt>
                <c:pt idx="14">
                  <c:v>Ciudad de México </c:v>
                </c:pt>
                <c:pt idx="15">
                  <c:v>Aguascalientes </c:v>
                </c:pt>
                <c:pt idx="16">
                  <c:v>Chihuahua</c:v>
                </c:pt>
                <c:pt idx="17">
                  <c:v>Sonora</c:v>
                </c:pt>
                <c:pt idx="18">
                  <c:v>Coahuila</c:v>
                </c:pt>
                <c:pt idx="19">
                  <c:v>Nuevo León </c:v>
                </c:pt>
                <c:pt idx="20">
                  <c:v>Campeche </c:v>
                </c:pt>
              </c:strCache>
            </c:strRef>
          </c:cat>
          <c:val>
            <c:numRef>
              <c:f>Hoja1!$B$2:$B$22</c:f>
              <c:numCache>
                <c:formatCode>0.0</c:formatCode>
                <c:ptCount val="21"/>
                <c:pt idx="0">
                  <c:v>85.944886065872495</c:v>
                </c:pt>
                <c:pt idx="1">
                  <c:v>86.496032077741319</c:v>
                </c:pt>
                <c:pt idx="2">
                  <c:v>87.437130328347152</c:v>
                </c:pt>
                <c:pt idx="3">
                  <c:v>91.072454359750097</c:v>
                </c:pt>
                <c:pt idx="4">
                  <c:v>93.101041621558224</c:v>
                </c:pt>
                <c:pt idx="5">
                  <c:v>93.366729507125797</c:v>
                </c:pt>
                <c:pt idx="6">
                  <c:v>93.411647791018041</c:v>
                </c:pt>
                <c:pt idx="7">
                  <c:v>93.783087041570127</c:v>
                </c:pt>
                <c:pt idx="8">
                  <c:v>93.797376271712636</c:v>
                </c:pt>
                <c:pt idx="9">
                  <c:v>94.43563483423732</c:v>
                </c:pt>
                <c:pt idx="10">
                  <c:v>96.96059207636965</c:v>
                </c:pt>
                <c:pt idx="11">
                  <c:v>97.970406154123566</c:v>
                </c:pt>
                <c:pt idx="12">
                  <c:v>98.216157583546718</c:v>
                </c:pt>
                <c:pt idx="13">
                  <c:v>98.225718020700839</c:v>
                </c:pt>
                <c:pt idx="14">
                  <c:v>98.234639151963776</c:v>
                </c:pt>
                <c:pt idx="15">
                  <c:v>98.23594071675754</c:v>
                </c:pt>
                <c:pt idx="16">
                  <c:v>98.364980122268236</c:v>
                </c:pt>
                <c:pt idx="17">
                  <c:v>98.578591713895875</c:v>
                </c:pt>
                <c:pt idx="18">
                  <c:v>98.777601286625583</c:v>
                </c:pt>
                <c:pt idx="19">
                  <c:v>98.925059213405262</c:v>
                </c:pt>
                <c:pt idx="20">
                  <c:v>99.705723779105497</c:v>
                </c:pt>
              </c:numCache>
            </c:numRef>
          </c:val>
          <c:extLst>
            <c:ext xmlns:c16="http://schemas.microsoft.com/office/drawing/2014/chart" uri="{C3380CC4-5D6E-409C-BE32-E72D297353CC}">
              <c16:uniqueId val="{00000001-5D33-4A18-A5AF-D5DDDDCC0623}"/>
            </c:ext>
          </c:extLst>
        </c:ser>
        <c:ser>
          <c:idx val="1"/>
          <c:order val="1"/>
          <c:tx>
            <c:strRef>
              <c:f>Hoja1!$C$1</c:f>
              <c:strCache>
                <c:ptCount val="1"/>
                <c:pt idx="0">
                  <c:v>Informales</c:v>
                </c:pt>
              </c:strCache>
            </c:strRef>
          </c:tx>
          <c:spPr>
            <a:solidFill>
              <a:srgbClr val="FFAF42"/>
            </a:solidFill>
            <a:ln>
              <a:noFill/>
            </a:ln>
            <a:effectLst/>
          </c:spPr>
          <c:invertIfNegative val="0"/>
          <c:dLbls>
            <c:spPr>
              <a:noFill/>
              <a:ln>
                <a:noFill/>
              </a:ln>
              <a:effectLst/>
            </c:spPr>
            <c:txPr>
              <a:bodyPr wrap="square" lIns="38100" tIns="19050" rIns="38100" bIns="19050" anchor="ctr">
                <a:spAutoFit/>
              </a:bodyPr>
              <a:lstStyle/>
              <a:p>
                <a:pPr>
                  <a:defRPr sz="1196"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Hoja1!$A$2:$A$22</c:f>
              <c:strCache>
                <c:ptCount val="21"/>
                <c:pt idx="0">
                  <c:v>Guerrero </c:v>
                </c:pt>
                <c:pt idx="1">
                  <c:v>Oaxaca </c:v>
                </c:pt>
                <c:pt idx="2">
                  <c:v>Chiapas </c:v>
                </c:pt>
                <c:pt idx="3">
                  <c:v>Michoacán</c:v>
                </c:pt>
                <c:pt idx="4">
                  <c:v>México </c:v>
                </c:pt>
                <c:pt idx="5">
                  <c:v>Nayarit </c:v>
                </c:pt>
                <c:pt idx="6">
                  <c:v>Hidalgo </c:v>
                </c:pt>
                <c:pt idx="7">
                  <c:v>Morelos</c:v>
                </c:pt>
                <c:pt idx="8">
                  <c:v>Tlaxcala</c:v>
                </c:pt>
                <c:pt idx="9">
                  <c:v>Puebla </c:v>
                </c:pt>
                <c:pt idx="10">
                  <c:v>NACIONAL</c:v>
                </c:pt>
                <c:pt idx="11">
                  <c:v>Tabasco </c:v>
                </c:pt>
                <c:pt idx="12">
                  <c:v>San Luis Potosí</c:v>
                </c:pt>
                <c:pt idx="13">
                  <c:v>Querétaro </c:v>
                </c:pt>
                <c:pt idx="14">
                  <c:v>Ciudad de México </c:v>
                </c:pt>
                <c:pt idx="15">
                  <c:v>Aguascalientes </c:v>
                </c:pt>
                <c:pt idx="16">
                  <c:v>Chihuahua</c:v>
                </c:pt>
                <c:pt idx="17">
                  <c:v>Sonora</c:v>
                </c:pt>
                <c:pt idx="18">
                  <c:v>Coahuila</c:v>
                </c:pt>
                <c:pt idx="19">
                  <c:v>Nuevo León </c:v>
                </c:pt>
                <c:pt idx="20">
                  <c:v>Campeche </c:v>
                </c:pt>
              </c:strCache>
            </c:strRef>
          </c:cat>
          <c:val>
            <c:numRef>
              <c:f>Hoja1!$C$2:$C$22</c:f>
              <c:numCache>
                <c:formatCode>0.0</c:formatCode>
                <c:ptCount val="21"/>
                <c:pt idx="0">
                  <c:v>14.055113934127503</c:v>
                </c:pt>
                <c:pt idx="1">
                  <c:v>13.503967922258683</c:v>
                </c:pt>
                <c:pt idx="2">
                  <c:v>12.562869671652843</c:v>
                </c:pt>
                <c:pt idx="3">
                  <c:v>8.9275456402499032</c:v>
                </c:pt>
                <c:pt idx="4">
                  <c:v>6.8989583784417716</c:v>
                </c:pt>
                <c:pt idx="5">
                  <c:v>6.6332704928741908</c:v>
                </c:pt>
                <c:pt idx="6">
                  <c:v>6.5883522089819566</c:v>
                </c:pt>
                <c:pt idx="7">
                  <c:v>6.216912958429873</c:v>
                </c:pt>
                <c:pt idx="8">
                  <c:v>6.2026237282873709</c:v>
                </c:pt>
                <c:pt idx="9">
                  <c:v>5.5643651657626823</c:v>
                </c:pt>
                <c:pt idx="10">
                  <c:v>3.0394079236303453</c:v>
                </c:pt>
                <c:pt idx="11">
                  <c:v>2.0295938458764278</c:v>
                </c:pt>
                <c:pt idx="12">
                  <c:v>1.7838424164532847</c:v>
                </c:pt>
                <c:pt idx="13">
                  <c:v>1.7742819792991624</c:v>
                </c:pt>
                <c:pt idx="14">
                  <c:v>1.7653608480362288</c:v>
                </c:pt>
                <c:pt idx="15">
                  <c:v>1.7640592832424549</c:v>
                </c:pt>
                <c:pt idx="16">
                  <c:v>1.6350198777317526</c:v>
                </c:pt>
                <c:pt idx="17">
                  <c:v>1.4214082861041275</c:v>
                </c:pt>
                <c:pt idx="18">
                  <c:v>1.2223987133744154</c:v>
                </c:pt>
                <c:pt idx="19">
                  <c:v>1.0749407865947345</c:v>
                </c:pt>
                <c:pt idx="20">
                  <c:v>0.29427622089450128</c:v>
                </c:pt>
              </c:numCache>
            </c:numRef>
          </c:val>
          <c:extLst>
            <c:ext xmlns:c16="http://schemas.microsoft.com/office/drawing/2014/chart" uri="{C3380CC4-5D6E-409C-BE32-E72D297353CC}">
              <c16:uniqueId val="{00000002-5D33-4A18-A5AF-D5DDDDCC0623}"/>
            </c:ext>
          </c:extLst>
        </c:ser>
        <c:dLbls>
          <c:showLegendKey val="0"/>
          <c:showVal val="0"/>
          <c:showCatName val="0"/>
          <c:showSerName val="0"/>
          <c:showPercent val="0"/>
          <c:showBubbleSize val="0"/>
        </c:dLbls>
        <c:gapWidth val="10"/>
        <c:overlap val="100"/>
        <c:axId val="1322799647"/>
        <c:axId val="1"/>
      </c:barChart>
      <c:catAx>
        <c:axId val="1322799647"/>
        <c:scaling>
          <c:orientation val="minMax"/>
        </c:scaling>
        <c:delete val="1"/>
        <c:axPos val="l"/>
        <c:numFmt formatCode="General" sourceLinked="1"/>
        <c:majorTickMark val="out"/>
        <c:minorTickMark val="none"/>
        <c:tickLblPos val="nextTo"/>
        <c:crossAx val="1"/>
        <c:crosses val="autoZero"/>
        <c:auto val="1"/>
        <c:lblAlgn val="ctr"/>
        <c:lblOffset val="100"/>
        <c:noMultiLvlLbl val="0"/>
      </c:catAx>
      <c:valAx>
        <c:axId val="1"/>
        <c:scaling>
          <c:orientation val="minMax"/>
          <c:min val="0"/>
        </c:scaling>
        <c:delete val="1"/>
        <c:axPos val="b"/>
        <c:numFmt formatCode="0%" sourceLinked="1"/>
        <c:majorTickMark val="out"/>
        <c:minorTickMark val="none"/>
        <c:tickLblPos val="nextTo"/>
        <c:crossAx val="1322799647"/>
        <c:crosses val="autoZero"/>
        <c:crossBetween val="between"/>
      </c:valAx>
      <c:spPr>
        <a:noFill/>
        <a:ln w="25314">
          <a:noFill/>
        </a:ln>
      </c:spPr>
    </c:plotArea>
    <c:plotVisOnly val="1"/>
    <c:dispBlanksAs val="gap"/>
    <c:showDLblsOverMax val="0"/>
  </c:chart>
  <c:spPr>
    <a:noFill/>
    <a:ln>
      <a:noFill/>
    </a:ln>
    <a:effectLst/>
  </c:spPr>
  <c:txPr>
    <a:bodyPr/>
    <a:lstStyle/>
    <a:p>
      <a:pPr>
        <a:defRPr sz="1395" b="0" i="0" u="none" strike="noStrike" baseline="0">
          <a:solidFill>
            <a:srgbClr val="333333"/>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8521449681792904E-2"/>
          <c:w val="0.99607086486739682"/>
          <c:h val="0.94946863922019431"/>
        </c:manualLayout>
      </c:layout>
      <c:barChart>
        <c:barDir val="bar"/>
        <c:grouping val="percentStacked"/>
        <c:varyColors val="0"/>
        <c:ser>
          <c:idx val="0"/>
          <c:order val="0"/>
          <c:tx>
            <c:strRef>
              <c:f>Hoja1!$B$1</c:f>
              <c:strCache>
                <c:ptCount val="1"/>
                <c:pt idx="0">
                  <c:v>Formales </c:v>
                </c:pt>
              </c:strCache>
            </c:strRef>
          </c:tx>
          <c:spPr>
            <a:solidFill>
              <a:srgbClr val="B6B6B6"/>
            </a:solidFill>
            <a:ln>
              <a:noFill/>
            </a:ln>
            <a:effectLst/>
          </c:spPr>
          <c:invertIfNegative val="0"/>
          <c:dPt>
            <c:idx val="10"/>
            <c:invertIfNegative val="0"/>
            <c:bubble3D val="0"/>
            <c:spPr>
              <a:solidFill>
                <a:schemeClr val="bg2">
                  <a:lumMod val="90000"/>
                </a:schemeClr>
              </a:solidFill>
              <a:ln>
                <a:noFill/>
              </a:ln>
              <a:effectLst/>
            </c:spPr>
            <c:extLst>
              <c:ext xmlns:c16="http://schemas.microsoft.com/office/drawing/2014/chart" uri="{C3380CC4-5D6E-409C-BE32-E72D297353CC}">
                <c16:uniqueId val="{00000000-AD44-4C3E-BDFB-5D661A215B34}"/>
              </c:ext>
            </c:extLst>
          </c:dPt>
          <c:dLbls>
            <c:spPr>
              <a:noFill/>
              <a:ln>
                <a:noFill/>
              </a:ln>
              <a:effectLst/>
            </c:spPr>
            <c:txPr>
              <a:bodyPr wrap="square" lIns="38100" tIns="19050" rIns="38100" bIns="19050" anchor="ctr">
                <a:spAutoFit/>
              </a:bodyPr>
              <a:lstStyle/>
              <a:p>
                <a:pPr>
                  <a:defRPr sz="1197" b="0" i="0" u="none" strike="noStrike" baseline="0">
                    <a:solidFill>
                      <a:srgbClr val="333333"/>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Hoja1!$A$2:$A$22</c:f>
              <c:strCache>
                <c:ptCount val="21"/>
                <c:pt idx="0">
                  <c:v>Guerrero </c:v>
                </c:pt>
                <c:pt idx="1">
                  <c:v>Oaxaca </c:v>
                </c:pt>
                <c:pt idx="2">
                  <c:v>Chiapas </c:v>
                </c:pt>
                <c:pt idx="3">
                  <c:v>Michoacán </c:v>
                </c:pt>
                <c:pt idx="4">
                  <c:v>México </c:v>
                </c:pt>
                <c:pt idx="5">
                  <c:v>Nayarit </c:v>
                </c:pt>
                <c:pt idx="6">
                  <c:v>Hidalgo </c:v>
                </c:pt>
                <c:pt idx="7">
                  <c:v>Morelos</c:v>
                </c:pt>
                <c:pt idx="8">
                  <c:v>Tlaxcala</c:v>
                </c:pt>
                <c:pt idx="9">
                  <c:v>Puebla </c:v>
                </c:pt>
                <c:pt idx="10">
                  <c:v>Nacional</c:v>
                </c:pt>
                <c:pt idx="11">
                  <c:v>Tabasco </c:v>
                </c:pt>
                <c:pt idx="12">
                  <c:v>San Luis Potosí</c:v>
                </c:pt>
                <c:pt idx="13">
                  <c:v>Querétaro </c:v>
                </c:pt>
                <c:pt idx="14">
                  <c:v>Ciudad de México </c:v>
                </c:pt>
                <c:pt idx="15">
                  <c:v>Aguascalientes </c:v>
                </c:pt>
                <c:pt idx="16">
                  <c:v>Chihuahua</c:v>
                </c:pt>
                <c:pt idx="17">
                  <c:v>Sonora</c:v>
                </c:pt>
                <c:pt idx="18">
                  <c:v>Coahuila</c:v>
                </c:pt>
                <c:pt idx="19">
                  <c:v>Nuevo León </c:v>
                </c:pt>
                <c:pt idx="20">
                  <c:v>Campeche </c:v>
                </c:pt>
              </c:strCache>
            </c:strRef>
          </c:cat>
          <c:val>
            <c:numRef>
              <c:f>Hoja1!$B$2:$B$22</c:f>
              <c:numCache>
                <c:formatCode>0.0</c:formatCode>
                <c:ptCount val="21"/>
                <c:pt idx="0">
                  <c:v>54.4</c:v>
                </c:pt>
                <c:pt idx="1">
                  <c:v>49.9</c:v>
                </c:pt>
                <c:pt idx="2">
                  <c:v>59.4</c:v>
                </c:pt>
                <c:pt idx="3">
                  <c:v>67.3</c:v>
                </c:pt>
                <c:pt idx="4">
                  <c:v>67.2</c:v>
                </c:pt>
                <c:pt idx="5">
                  <c:v>78.599999999999994</c:v>
                </c:pt>
                <c:pt idx="6">
                  <c:v>68.599999999999994</c:v>
                </c:pt>
                <c:pt idx="7">
                  <c:v>68.7</c:v>
                </c:pt>
                <c:pt idx="8">
                  <c:v>61.9</c:v>
                </c:pt>
                <c:pt idx="9">
                  <c:v>67.7</c:v>
                </c:pt>
                <c:pt idx="10">
                  <c:v>81.099999999999994</c:v>
                </c:pt>
                <c:pt idx="11">
                  <c:v>72.2</c:v>
                </c:pt>
                <c:pt idx="12">
                  <c:v>83.7</c:v>
                </c:pt>
                <c:pt idx="13">
                  <c:v>90.3</c:v>
                </c:pt>
                <c:pt idx="14">
                  <c:v>88.8</c:v>
                </c:pt>
                <c:pt idx="15">
                  <c:v>87</c:v>
                </c:pt>
                <c:pt idx="16">
                  <c:v>92.6</c:v>
                </c:pt>
                <c:pt idx="17">
                  <c:v>90.1</c:v>
                </c:pt>
                <c:pt idx="18">
                  <c:v>91.1</c:v>
                </c:pt>
                <c:pt idx="19">
                  <c:v>93.1</c:v>
                </c:pt>
                <c:pt idx="20">
                  <c:v>82.7</c:v>
                </c:pt>
              </c:numCache>
            </c:numRef>
          </c:val>
          <c:extLst>
            <c:ext xmlns:c16="http://schemas.microsoft.com/office/drawing/2014/chart" uri="{C3380CC4-5D6E-409C-BE32-E72D297353CC}">
              <c16:uniqueId val="{00000001-AD44-4C3E-BDFB-5D661A215B34}"/>
            </c:ext>
          </c:extLst>
        </c:ser>
        <c:ser>
          <c:idx val="1"/>
          <c:order val="1"/>
          <c:tx>
            <c:strRef>
              <c:f>Hoja1!$C$1</c:f>
              <c:strCache>
                <c:ptCount val="1"/>
                <c:pt idx="0">
                  <c:v>Informales</c:v>
                </c:pt>
              </c:strCache>
            </c:strRef>
          </c:tx>
          <c:spPr>
            <a:solidFill>
              <a:srgbClr val="FFAF42"/>
            </a:solidFill>
            <a:ln>
              <a:noFill/>
            </a:ln>
            <a:effectLst/>
          </c:spPr>
          <c:invertIfNegative val="0"/>
          <c:dLbls>
            <c:spPr>
              <a:noFill/>
              <a:ln>
                <a:noFill/>
              </a:ln>
              <a:effectLst/>
            </c:spPr>
            <c:txPr>
              <a:bodyPr wrap="square" lIns="38100" tIns="19050" rIns="38100" bIns="19050" anchor="ctr">
                <a:spAutoFit/>
              </a:bodyPr>
              <a:lstStyle/>
              <a:p>
                <a:pPr>
                  <a:defRPr sz="1197"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Hoja1!$A$2:$A$22</c:f>
              <c:strCache>
                <c:ptCount val="21"/>
                <c:pt idx="0">
                  <c:v>Guerrero </c:v>
                </c:pt>
                <c:pt idx="1">
                  <c:v>Oaxaca </c:v>
                </c:pt>
                <c:pt idx="2">
                  <c:v>Chiapas </c:v>
                </c:pt>
                <c:pt idx="3">
                  <c:v>Michoacán </c:v>
                </c:pt>
                <c:pt idx="4">
                  <c:v>México </c:v>
                </c:pt>
                <c:pt idx="5">
                  <c:v>Nayarit </c:v>
                </c:pt>
                <c:pt idx="6">
                  <c:v>Hidalgo </c:v>
                </c:pt>
                <c:pt idx="7">
                  <c:v>Morelos</c:v>
                </c:pt>
                <c:pt idx="8">
                  <c:v>Tlaxcala</c:v>
                </c:pt>
                <c:pt idx="9">
                  <c:v>Puebla </c:v>
                </c:pt>
                <c:pt idx="10">
                  <c:v>Nacional</c:v>
                </c:pt>
                <c:pt idx="11">
                  <c:v>Tabasco </c:v>
                </c:pt>
                <c:pt idx="12">
                  <c:v>San Luis Potosí</c:v>
                </c:pt>
                <c:pt idx="13">
                  <c:v>Querétaro </c:v>
                </c:pt>
                <c:pt idx="14">
                  <c:v>Ciudad de México </c:v>
                </c:pt>
                <c:pt idx="15">
                  <c:v>Aguascalientes </c:v>
                </c:pt>
                <c:pt idx="16">
                  <c:v>Chihuahua</c:v>
                </c:pt>
                <c:pt idx="17">
                  <c:v>Sonora</c:v>
                </c:pt>
                <c:pt idx="18">
                  <c:v>Coahuila</c:v>
                </c:pt>
                <c:pt idx="19">
                  <c:v>Nuevo León </c:v>
                </c:pt>
                <c:pt idx="20">
                  <c:v>Campeche </c:v>
                </c:pt>
              </c:strCache>
            </c:strRef>
          </c:cat>
          <c:val>
            <c:numRef>
              <c:f>Hoja1!$C$2:$C$22</c:f>
              <c:numCache>
                <c:formatCode>0.0</c:formatCode>
                <c:ptCount val="21"/>
                <c:pt idx="0">
                  <c:v>45.6</c:v>
                </c:pt>
                <c:pt idx="1">
                  <c:v>50.1</c:v>
                </c:pt>
                <c:pt idx="2">
                  <c:v>40.6</c:v>
                </c:pt>
                <c:pt idx="3">
                  <c:v>32.700000000000003</c:v>
                </c:pt>
                <c:pt idx="4">
                  <c:v>32.799999999999997</c:v>
                </c:pt>
                <c:pt idx="5">
                  <c:v>21.4</c:v>
                </c:pt>
                <c:pt idx="6">
                  <c:v>31.4</c:v>
                </c:pt>
                <c:pt idx="7">
                  <c:v>31.3</c:v>
                </c:pt>
                <c:pt idx="8">
                  <c:v>38.1</c:v>
                </c:pt>
                <c:pt idx="9">
                  <c:v>32.299999999999997</c:v>
                </c:pt>
                <c:pt idx="10">
                  <c:v>18.899999999999999</c:v>
                </c:pt>
                <c:pt idx="11">
                  <c:v>27.8</c:v>
                </c:pt>
                <c:pt idx="12">
                  <c:v>16.3</c:v>
                </c:pt>
                <c:pt idx="13">
                  <c:v>9.6999999999999993</c:v>
                </c:pt>
                <c:pt idx="14">
                  <c:v>11.2</c:v>
                </c:pt>
                <c:pt idx="15">
                  <c:v>13</c:v>
                </c:pt>
                <c:pt idx="16">
                  <c:v>7.4</c:v>
                </c:pt>
                <c:pt idx="17">
                  <c:v>9.9</c:v>
                </c:pt>
                <c:pt idx="18">
                  <c:v>8.9</c:v>
                </c:pt>
                <c:pt idx="19">
                  <c:v>6.9</c:v>
                </c:pt>
                <c:pt idx="20">
                  <c:v>17.3</c:v>
                </c:pt>
              </c:numCache>
            </c:numRef>
          </c:val>
          <c:extLst>
            <c:ext xmlns:c16="http://schemas.microsoft.com/office/drawing/2014/chart" uri="{C3380CC4-5D6E-409C-BE32-E72D297353CC}">
              <c16:uniqueId val="{00000002-AD44-4C3E-BDFB-5D661A215B34}"/>
            </c:ext>
          </c:extLst>
        </c:ser>
        <c:dLbls>
          <c:showLegendKey val="0"/>
          <c:showVal val="0"/>
          <c:showCatName val="0"/>
          <c:showSerName val="0"/>
          <c:showPercent val="0"/>
          <c:showBubbleSize val="0"/>
        </c:dLbls>
        <c:gapWidth val="10"/>
        <c:overlap val="100"/>
        <c:axId val="61833935"/>
        <c:axId val="1"/>
      </c:barChart>
      <c:catAx>
        <c:axId val="61833935"/>
        <c:scaling>
          <c:orientation val="minMax"/>
        </c:scaling>
        <c:delete val="0"/>
        <c:axPos val="l"/>
        <c:numFmt formatCode="General" sourceLinked="1"/>
        <c:majorTickMark val="out"/>
        <c:minorTickMark val="none"/>
        <c:tickLblPos val="nextTo"/>
        <c:spPr>
          <a:noFill/>
          <a:ln w="9504" cap="flat" cmpd="sng" algn="ctr">
            <a:solidFill>
              <a:schemeClr val="tx1">
                <a:lumMod val="15000"/>
                <a:lumOff val="85000"/>
              </a:schemeClr>
            </a:solidFill>
            <a:round/>
          </a:ln>
          <a:effectLst/>
        </c:spPr>
        <c:txPr>
          <a:bodyPr rot="0" vert="horz"/>
          <a:lstStyle/>
          <a:p>
            <a:pPr>
              <a:defRPr sz="1098" b="0" i="0" u="none" strike="noStrike" baseline="0">
                <a:solidFill>
                  <a:srgbClr val="333333"/>
                </a:solidFill>
                <a:latin typeface="Arial"/>
                <a:ea typeface="Arial"/>
                <a:cs typeface="Arial"/>
              </a:defRPr>
            </a:pPr>
            <a:endParaRPr lang="en-US"/>
          </a:p>
        </c:txPr>
        <c:crossAx val="1"/>
        <c:crosses val="autoZero"/>
        <c:auto val="1"/>
        <c:lblAlgn val="ctr"/>
        <c:lblOffset val="100"/>
        <c:noMultiLvlLbl val="0"/>
      </c:catAx>
      <c:valAx>
        <c:axId val="1"/>
        <c:scaling>
          <c:orientation val="minMax"/>
        </c:scaling>
        <c:delete val="1"/>
        <c:axPos val="b"/>
        <c:numFmt formatCode="0%" sourceLinked="1"/>
        <c:majorTickMark val="out"/>
        <c:minorTickMark val="none"/>
        <c:tickLblPos val="nextTo"/>
        <c:crossAx val="61833935"/>
        <c:crosses val="autoZero"/>
        <c:crossBetween val="between"/>
      </c:valAx>
      <c:spPr>
        <a:noFill/>
        <a:ln w="25343">
          <a:noFill/>
        </a:ln>
      </c:spPr>
    </c:plotArea>
    <c:plotVisOnly val="1"/>
    <c:dispBlanksAs val="gap"/>
    <c:showDLblsOverMax val="0"/>
  </c:chart>
  <c:spPr>
    <a:noFill/>
    <a:ln>
      <a:noFill/>
    </a:ln>
    <a:effectLst/>
  </c:spPr>
  <c:txPr>
    <a:bodyPr/>
    <a:lstStyle/>
    <a:p>
      <a:pPr>
        <a:defRPr sz="998"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27836515740512E-2"/>
          <c:y val="4.3487261299036031E-2"/>
          <c:w val="0.96046191468410824"/>
          <c:h val="0.76686047604455754"/>
        </c:manualLayout>
      </c:layout>
      <c:barChart>
        <c:barDir val="col"/>
        <c:grouping val="clustered"/>
        <c:varyColors val="0"/>
        <c:ser>
          <c:idx val="0"/>
          <c:order val="0"/>
          <c:spPr>
            <a:solidFill>
              <a:schemeClr val="tx2">
                <a:lumMod val="25000"/>
                <a:lumOff val="75000"/>
              </a:schemeClr>
            </a:solidFill>
            <a:ln>
              <a:noFill/>
            </a:ln>
            <a:effectLst/>
          </c:spPr>
          <c:invertIfNegative val="0"/>
          <c:dPt>
            <c:idx val="0"/>
            <c:invertIfNegative val="0"/>
            <c:bubble3D val="0"/>
            <c:spPr>
              <a:solidFill>
                <a:srgbClr val="FFAF42"/>
              </a:solidFill>
              <a:ln>
                <a:noFill/>
              </a:ln>
              <a:effectLst/>
            </c:spPr>
            <c:extLst>
              <c:ext xmlns:c16="http://schemas.microsoft.com/office/drawing/2014/chart" uri="{C3380CC4-5D6E-409C-BE32-E72D297353CC}">
                <c16:uniqueId val="{00000005-53EB-4B60-9ADE-A92E362D4068}"/>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1-53EB-4B60-9ADE-A92E362D4068}"/>
              </c:ext>
            </c:extLst>
          </c:dPt>
          <c:dPt>
            <c:idx val="2"/>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53EB-4B60-9ADE-A92E362D4068}"/>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Hoja1!$C$18:$C$20</c:f>
              <c:strCache>
                <c:ptCount val="3"/>
                <c:pt idx="0">
                  <c:v>2008</c:v>
                </c:pt>
                <c:pt idx="1">
                  <c:v>2013</c:v>
                </c:pt>
                <c:pt idx="2">
                  <c:v>2018</c:v>
                </c:pt>
              </c:strCache>
            </c:strRef>
          </c:cat>
          <c:val>
            <c:numRef>
              <c:f>Hoja1!$D$18:$D$20</c:f>
              <c:numCache>
                <c:formatCode>0.0</c:formatCode>
                <c:ptCount val="3"/>
                <c:pt idx="0">
                  <c:v>71.237928700148956</c:v>
                </c:pt>
                <c:pt idx="1">
                  <c:v>69.381633731175015</c:v>
                </c:pt>
                <c:pt idx="2">
                  <c:v>62.589702795137747</c:v>
                </c:pt>
              </c:numCache>
            </c:numRef>
          </c:val>
          <c:extLst>
            <c:ext xmlns:c16="http://schemas.microsoft.com/office/drawing/2014/chart" uri="{C3380CC4-5D6E-409C-BE32-E72D297353CC}">
              <c16:uniqueId val="{00000004-53EB-4B60-9ADE-A92E362D4068}"/>
            </c:ext>
          </c:extLst>
        </c:ser>
        <c:dLbls>
          <c:dLblPos val="outEnd"/>
          <c:showLegendKey val="0"/>
          <c:showVal val="1"/>
          <c:showCatName val="0"/>
          <c:showSerName val="0"/>
          <c:showPercent val="0"/>
          <c:showBubbleSize val="0"/>
        </c:dLbls>
        <c:gapWidth val="164"/>
        <c:overlap val="-22"/>
        <c:axId val="2053471839"/>
        <c:axId val="2053472671"/>
      </c:barChart>
      <c:dateAx>
        <c:axId val="2053471839"/>
        <c:scaling>
          <c:orientation val="minMax"/>
        </c:scaling>
        <c:delete val="0"/>
        <c:axPos val="b"/>
        <c:numFmt formatCode="General" sourceLinked="1"/>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2053472671"/>
        <c:crosses val="autoZero"/>
        <c:auto val="0"/>
        <c:lblOffset val="100"/>
        <c:baseTimeUnit val="days"/>
      </c:dateAx>
      <c:valAx>
        <c:axId val="2053472671"/>
        <c:scaling>
          <c:orientation val="minMax"/>
          <c:min val="0"/>
        </c:scaling>
        <c:delete val="1"/>
        <c:axPos val="l"/>
        <c:numFmt formatCode="0.0" sourceLinked="1"/>
        <c:majorTickMark val="out"/>
        <c:minorTickMark val="none"/>
        <c:tickLblPos val="nextTo"/>
        <c:crossAx val="205347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28509662482585"/>
          <c:y val="0.1806604316924523"/>
          <c:w val="0.55038037233014803"/>
          <c:h val="0.61445985461713459"/>
        </c:manualLayout>
      </c:layout>
      <c:doughnutChart>
        <c:varyColors val="1"/>
        <c:ser>
          <c:idx val="0"/>
          <c:order val="0"/>
          <c:tx>
            <c:strRef>
              <c:f>Hoja1!$B$1</c:f>
              <c:strCache>
                <c:ptCount val="1"/>
                <c:pt idx="0">
                  <c:v>Valor agregado</c:v>
                </c:pt>
              </c:strCache>
            </c:strRef>
          </c:tx>
          <c:explosion val="1"/>
          <c:dPt>
            <c:idx val="0"/>
            <c:bubble3D val="0"/>
            <c:spPr>
              <a:solidFill>
                <a:srgbClr val="FFAF42"/>
              </a:solidFill>
              <a:ln w="19009">
                <a:solidFill>
                  <a:schemeClr val="lt1"/>
                </a:solidFill>
              </a:ln>
              <a:effectLst/>
            </c:spPr>
            <c:extLst>
              <c:ext xmlns:c16="http://schemas.microsoft.com/office/drawing/2014/chart" uri="{C3380CC4-5D6E-409C-BE32-E72D297353CC}">
                <c16:uniqueId val="{00000001-4679-453A-BE59-72BA1C94D8C1}"/>
              </c:ext>
            </c:extLst>
          </c:dPt>
          <c:dPt>
            <c:idx val="1"/>
            <c:bubble3D val="0"/>
            <c:spPr>
              <a:solidFill>
                <a:srgbClr val="595959"/>
              </a:solidFill>
              <a:ln w="19009">
                <a:solidFill>
                  <a:schemeClr val="lt1"/>
                </a:solidFill>
              </a:ln>
              <a:effectLst/>
            </c:spPr>
            <c:extLst>
              <c:ext xmlns:c16="http://schemas.microsoft.com/office/drawing/2014/chart" uri="{C3380CC4-5D6E-409C-BE32-E72D297353CC}">
                <c16:uniqueId val="{00000003-4679-453A-BE59-72BA1C94D8C1}"/>
              </c:ext>
            </c:extLst>
          </c:dPt>
          <c:dPt>
            <c:idx val="2"/>
            <c:bubble3D val="0"/>
            <c:spPr>
              <a:solidFill>
                <a:schemeClr val="bg1">
                  <a:lumMod val="85000"/>
                </a:schemeClr>
              </a:solidFill>
              <a:ln w="19009">
                <a:solidFill>
                  <a:schemeClr val="lt1"/>
                </a:solidFill>
              </a:ln>
              <a:effectLst/>
            </c:spPr>
            <c:extLst>
              <c:ext xmlns:c16="http://schemas.microsoft.com/office/drawing/2014/chart" uri="{C3380CC4-5D6E-409C-BE32-E72D297353CC}">
                <c16:uniqueId val="{00000005-4679-453A-BE59-72BA1C94D8C1}"/>
              </c:ext>
            </c:extLst>
          </c:dPt>
          <c:dLbls>
            <c:spPr>
              <a:noFill/>
              <a:ln>
                <a:noFill/>
              </a:ln>
              <a:effectLst/>
            </c:spPr>
            <c:txPr>
              <a:bodyPr wrap="square" lIns="38100" tIns="19050" rIns="38100" bIns="19050" anchor="ctr">
                <a:spAutoFit/>
              </a:bodyPr>
              <a:lstStyle/>
              <a:p>
                <a:pPr>
                  <a:defRPr sz="1796"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Hoja1!$A$2:$A$4</c:f>
              <c:strCache>
                <c:ptCount val="3"/>
                <c:pt idx="0">
                  <c:v>Micro (0 a 10 personas)</c:v>
                </c:pt>
                <c:pt idx="1">
                  <c:v>PYMES (11 a 250 personas)</c:v>
                </c:pt>
                <c:pt idx="2">
                  <c:v>Grandes (más de 250 personas)</c:v>
                </c:pt>
              </c:strCache>
            </c:strRef>
          </c:cat>
          <c:val>
            <c:numRef>
              <c:f>Hoja1!$B$2:$B$4</c:f>
              <c:numCache>
                <c:formatCode>General</c:formatCode>
                <c:ptCount val="3"/>
                <c:pt idx="0">
                  <c:v>14.6</c:v>
                </c:pt>
                <c:pt idx="1">
                  <c:v>30.7</c:v>
                </c:pt>
                <c:pt idx="2">
                  <c:v>54.7</c:v>
                </c:pt>
              </c:numCache>
            </c:numRef>
          </c:val>
          <c:extLst>
            <c:ext xmlns:c16="http://schemas.microsoft.com/office/drawing/2014/chart" uri="{C3380CC4-5D6E-409C-BE32-E72D297353CC}">
              <c16:uniqueId val="{00000006-4679-453A-BE59-72BA1C94D8C1}"/>
            </c:ext>
          </c:extLst>
        </c:ser>
        <c:dLbls>
          <c:showLegendKey val="0"/>
          <c:showVal val="0"/>
          <c:showCatName val="0"/>
          <c:showSerName val="0"/>
          <c:showPercent val="0"/>
          <c:showBubbleSize val="0"/>
          <c:showLeaderLines val="0"/>
        </c:dLbls>
        <c:firstSliceAng val="0"/>
        <c:holeSize val="55"/>
      </c:doughnutChart>
      <c:spPr>
        <a:noFill/>
        <a:ln w="25346">
          <a:noFill/>
        </a:ln>
      </c:spPr>
    </c:plotArea>
    <c:plotVisOnly val="1"/>
    <c:dispBlanksAs val="gap"/>
    <c:showDLblsOverMax val="0"/>
  </c:chart>
  <c:spPr>
    <a:noFill/>
    <a:ln>
      <a:noFill/>
    </a:ln>
    <a:effectLst/>
  </c:spPr>
  <c:txPr>
    <a:bodyPr/>
    <a:lstStyle/>
    <a:p>
      <a:pPr>
        <a:defRPr sz="1192" b="0" i="0" u="none" strike="noStrike" baseline="0">
          <a:solidFill>
            <a:srgbClr val="333333"/>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27836515740512E-2"/>
          <c:y val="4.3487261299036031E-2"/>
          <c:w val="0.96046191468410824"/>
          <c:h val="0.82270214833777056"/>
        </c:manualLayout>
      </c:layout>
      <c:barChart>
        <c:barDir val="col"/>
        <c:grouping val="clustered"/>
        <c:varyColors val="0"/>
        <c:ser>
          <c:idx val="0"/>
          <c:order val="0"/>
          <c:spPr>
            <a:solidFill>
              <a:schemeClr val="tx2">
                <a:lumMod val="25000"/>
                <a:lumOff val="75000"/>
              </a:schemeClr>
            </a:solidFill>
            <a:ln>
              <a:noFill/>
            </a:ln>
            <a:effectLst/>
          </c:spPr>
          <c:invertIfNegative val="0"/>
          <c:dPt>
            <c:idx val="0"/>
            <c:invertIfNegative val="0"/>
            <c:bubble3D val="0"/>
            <c:spPr>
              <a:solidFill>
                <a:srgbClr val="FFAF42"/>
              </a:solidFill>
              <a:ln>
                <a:noFill/>
              </a:ln>
              <a:effectLst/>
            </c:spPr>
            <c:extLst>
              <c:ext xmlns:c16="http://schemas.microsoft.com/office/drawing/2014/chart" uri="{C3380CC4-5D6E-409C-BE32-E72D297353CC}">
                <c16:uniqueId val="{00000005-A44F-4252-803E-0C6D697F6BD4}"/>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1-A44F-4252-803E-0C6D697F6BD4}"/>
              </c:ext>
            </c:extLst>
          </c:dPt>
          <c:dPt>
            <c:idx val="2"/>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A44F-4252-803E-0C6D697F6BD4}"/>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Hoja1!$C$18:$C$20</c:f>
              <c:strCache>
                <c:ptCount val="3"/>
                <c:pt idx="0">
                  <c:v>2008</c:v>
                </c:pt>
                <c:pt idx="1">
                  <c:v>2013</c:v>
                </c:pt>
                <c:pt idx="2">
                  <c:v>2018</c:v>
                </c:pt>
              </c:strCache>
            </c:strRef>
          </c:cat>
          <c:val>
            <c:numRef>
              <c:f>Hoja1!$D$18:$D$20</c:f>
              <c:numCache>
                <c:formatCode>0.0</c:formatCode>
                <c:ptCount val="3"/>
                <c:pt idx="0">
                  <c:v>26.9</c:v>
                </c:pt>
                <c:pt idx="1">
                  <c:v>25.2</c:v>
                </c:pt>
                <c:pt idx="2">
                  <c:v>18.899999999999999</c:v>
                </c:pt>
              </c:numCache>
            </c:numRef>
          </c:val>
          <c:extLst>
            <c:ext xmlns:c16="http://schemas.microsoft.com/office/drawing/2014/chart" uri="{C3380CC4-5D6E-409C-BE32-E72D297353CC}">
              <c16:uniqueId val="{00000004-A44F-4252-803E-0C6D697F6BD4}"/>
            </c:ext>
          </c:extLst>
        </c:ser>
        <c:dLbls>
          <c:dLblPos val="outEnd"/>
          <c:showLegendKey val="0"/>
          <c:showVal val="1"/>
          <c:showCatName val="0"/>
          <c:showSerName val="0"/>
          <c:showPercent val="0"/>
          <c:showBubbleSize val="0"/>
        </c:dLbls>
        <c:gapWidth val="164"/>
        <c:overlap val="-22"/>
        <c:axId val="2053471839"/>
        <c:axId val="2053472671"/>
      </c:barChart>
      <c:dateAx>
        <c:axId val="2053471839"/>
        <c:scaling>
          <c:orientation val="minMax"/>
        </c:scaling>
        <c:delete val="0"/>
        <c:axPos val="b"/>
        <c:numFmt formatCode="General" sourceLinked="1"/>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2053472671"/>
        <c:crosses val="autoZero"/>
        <c:auto val="0"/>
        <c:lblOffset val="100"/>
        <c:baseTimeUnit val="days"/>
      </c:dateAx>
      <c:valAx>
        <c:axId val="2053472671"/>
        <c:scaling>
          <c:orientation val="minMax"/>
          <c:min val="0"/>
        </c:scaling>
        <c:delete val="1"/>
        <c:axPos val="l"/>
        <c:numFmt formatCode="0.0" sourceLinked="1"/>
        <c:majorTickMark val="out"/>
        <c:minorTickMark val="none"/>
        <c:tickLblPos val="nextTo"/>
        <c:crossAx val="205347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80724291406918E-2"/>
          <c:y val="3.055087164426231E-2"/>
          <c:w val="0.96389118497686566"/>
          <c:h val="0.74119447457028131"/>
        </c:manualLayout>
      </c:layout>
      <c:barChart>
        <c:barDir val="col"/>
        <c:grouping val="clustered"/>
        <c:varyColors val="0"/>
        <c:ser>
          <c:idx val="0"/>
          <c:order val="0"/>
          <c:tx>
            <c:strRef>
              <c:f>Hoja1!$B$1</c:f>
              <c:strCache>
                <c:ptCount val="1"/>
                <c:pt idx="0">
                  <c:v>2008</c:v>
                </c:pt>
              </c:strCache>
            </c:strRef>
          </c:tx>
          <c:spPr>
            <a:solidFill>
              <a:srgbClr val="FFAF42"/>
            </a:solidFill>
            <a:ln>
              <a:noFill/>
            </a:ln>
            <a:effectLst/>
          </c:spPr>
          <c:invertIfNegative val="0"/>
          <c:dLbls>
            <c:dLbl>
              <c:idx val="0"/>
              <c:layout>
                <c:manualLayout>
                  <c:x val="-8.7527367378377879E-3"/>
                  <c:y val="8.31024930747922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32-491B-9A61-A085D698C6B4}"/>
                </c:ext>
              </c:extLst>
            </c:dLbl>
            <c:dLbl>
              <c:idx val="1"/>
              <c:layout>
                <c:manualLayout>
                  <c:x val="-1.0940920922297235E-2"/>
                  <c:y val="-2.77008310249307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32-491B-9A61-A085D698C6B4}"/>
                </c:ext>
              </c:extLst>
            </c:dLbl>
            <c:dLbl>
              <c:idx val="2"/>
              <c:layout>
                <c:manualLayout>
                  <c:x val="-6.564552553378341E-3"/>
                  <c:y val="-1.269606755370414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32-491B-9A61-A085D698C6B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Manufacturas</c:v>
                </c:pt>
                <c:pt idx="1">
                  <c:v>Comercio</c:v>
                </c:pt>
                <c:pt idx="2">
                  <c:v>Servicios privados
no financieros</c:v>
                </c:pt>
                <c:pt idx="3">
                  <c:v>Resto de actividades económicas</c:v>
                </c:pt>
              </c:strCache>
            </c:strRef>
          </c:cat>
          <c:val>
            <c:numRef>
              <c:f>Hoja1!$B$2:$B$5</c:f>
              <c:numCache>
                <c:formatCode>0.0</c:formatCode>
                <c:ptCount val="4"/>
                <c:pt idx="0">
                  <c:v>70</c:v>
                </c:pt>
                <c:pt idx="1">
                  <c:v>75.400000000000006</c:v>
                </c:pt>
                <c:pt idx="2" formatCode="General">
                  <c:v>68.099999999999994</c:v>
                </c:pt>
                <c:pt idx="3" formatCode="General">
                  <c:v>35.299999999999997</c:v>
                </c:pt>
              </c:numCache>
            </c:numRef>
          </c:val>
          <c:extLst>
            <c:ext xmlns:c16="http://schemas.microsoft.com/office/drawing/2014/chart" uri="{C3380CC4-5D6E-409C-BE32-E72D297353CC}">
              <c16:uniqueId val="{00000003-FC32-491B-9A61-A085D698C6B4}"/>
            </c:ext>
          </c:extLst>
        </c:ser>
        <c:ser>
          <c:idx val="1"/>
          <c:order val="1"/>
          <c:tx>
            <c:strRef>
              <c:f>Hoja1!$C$1</c:f>
              <c:strCache>
                <c:ptCount val="1"/>
                <c:pt idx="0">
                  <c:v>2013</c:v>
                </c:pt>
              </c:strCache>
            </c:strRef>
          </c:tx>
          <c:spPr>
            <a:solidFill>
              <a:schemeClr val="bg1">
                <a:lumMod val="75000"/>
              </a:schemeClr>
            </a:solidFill>
            <a:ln>
              <a:noFill/>
            </a:ln>
            <a:effectLst/>
          </c:spPr>
          <c:invertIfNegative val="0"/>
          <c:dLbls>
            <c:dLbl>
              <c:idx val="0"/>
              <c:layout>
                <c:manualLayout>
                  <c:x val="-4.376368368918894E-3"/>
                  <c:y val="2.77008310249307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32-491B-9A61-A085D698C6B4}"/>
                </c:ext>
              </c:extLst>
            </c:dLbl>
            <c:dLbl>
              <c:idx val="3"/>
              <c:layout>
                <c:manualLayout>
                  <c:x val="1.09409209222973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32-491B-9A61-A085D698C6B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Manufacturas</c:v>
                </c:pt>
                <c:pt idx="1">
                  <c:v>Comercio</c:v>
                </c:pt>
                <c:pt idx="2">
                  <c:v>Servicios privados
no financieros</c:v>
                </c:pt>
                <c:pt idx="3">
                  <c:v>Resto de actividades económicas</c:v>
                </c:pt>
              </c:strCache>
            </c:strRef>
          </c:cat>
          <c:val>
            <c:numRef>
              <c:f>Hoja1!$C$2:$C$5</c:f>
              <c:numCache>
                <c:formatCode>0.0</c:formatCode>
                <c:ptCount val="4"/>
                <c:pt idx="0">
                  <c:v>70.7</c:v>
                </c:pt>
                <c:pt idx="1">
                  <c:v>71.8</c:v>
                </c:pt>
                <c:pt idx="2" formatCode="General">
                  <c:v>68</c:v>
                </c:pt>
                <c:pt idx="3" formatCode="General">
                  <c:v>29.9</c:v>
                </c:pt>
              </c:numCache>
            </c:numRef>
          </c:val>
          <c:extLst>
            <c:ext xmlns:c16="http://schemas.microsoft.com/office/drawing/2014/chart" uri="{C3380CC4-5D6E-409C-BE32-E72D297353CC}">
              <c16:uniqueId val="{00000006-FC32-491B-9A61-A085D698C6B4}"/>
            </c:ext>
          </c:extLst>
        </c:ser>
        <c:ser>
          <c:idx val="2"/>
          <c:order val="2"/>
          <c:tx>
            <c:strRef>
              <c:f>Hoja1!$D$1</c:f>
              <c:strCache>
                <c:ptCount val="1"/>
                <c:pt idx="0">
                  <c:v>2018</c:v>
                </c:pt>
              </c:strCache>
            </c:strRef>
          </c:tx>
          <c:spPr>
            <a:solidFill>
              <a:schemeClr val="tx1">
                <a:lumMod val="65000"/>
                <a:lumOff val="35000"/>
              </a:schemeClr>
            </a:solidFill>
            <a:ln>
              <a:noFill/>
            </a:ln>
            <a:effectLst/>
          </c:spPr>
          <c:invertIfNegative val="0"/>
          <c:dLbls>
            <c:dLbl>
              <c:idx val="0"/>
              <c:layout>
                <c:manualLayout>
                  <c:x val="1.31291051067566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32-491B-9A61-A085D698C6B4}"/>
                </c:ext>
              </c:extLst>
            </c:dLbl>
            <c:dLbl>
              <c:idx val="1"/>
              <c:layout>
                <c:manualLayout>
                  <c:x val="1.3129105106756682E-2"/>
                  <c:y val="2.77008310249307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32-491B-9A61-A085D698C6B4}"/>
                </c:ext>
              </c:extLst>
            </c:dLbl>
            <c:dLbl>
              <c:idx val="2"/>
              <c:layout>
                <c:manualLayout>
                  <c:x val="1.09409209222972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32-491B-9A61-A085D698C6B4}"/>
                </c:ext>
              </c:extLst>
            </c:dLbl>
            <c:dLbl>
              <c:idx val="3"/>
              <c:layout>
                <c:manualLayout>
                  <c:x val="8.7527367378377879E-3"/>
                  <c:y val="2.77008310249307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32-491B-9A61-A085D698C6B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Manufacturas</c:v>
                </c:pt>
                <c:pt idx="1">
                  <c:v>Comercio</c:v>
                </c:pt>
                <c:pt idx="2">
                  <c:v>Servicios privados
no financieros</c:v>
                </c:pt>
                <c:pt idx="3">
                  <c:v>Resto de actividades económicas</c:v>
                </c:pt>
              </c:strCache>
            </c:strRef>
          </c:cat>
          <c:val>
            <c:numRef>
              <c:f>Hoja1!$D$2:$D$5</c:f>
              <c:numCache>
                <c:formatCode>0.0</c:formatCode>
                <c:ptCount val="4"/>
                <c:pt idx="0">
                  <c:v>69.099999999999994</c:v>
                </c:pt>
                <c:pt idx="1">
                  <c:v>63.1</c:v>
                </c:pt>
                <c:pt idx="2" formatCode="General">
                  <c:v>62.1</c:v>
                </c:pt>
                <c:pt idx="3" formatCode="General">
                  <c:v>23.8</c:v>
                </c:pt>
              </c:numCache>
            </c:numRef>
          </c:val>
          <c:extLst>
            <c:ext xmlns:c16="http://schemas.microsoft.com/office/drawing/2014/chart" uri="{C3380CC4-5D6E-409C-BE32-E72D297353CC}">
              <c16:uniqueId val="{0000000B-FC32-491B-9A61-A085D698C6B4}"/>
            </c:ext>
          </c:extLst>
        </c:ser>
        <c:dLbls>
          <c:showLegendKey val="0"/>
          <c:showVal val="0"/>
          <c:showCatName val="0"/>
          <c:showSerName val="0"/>
          <c:showPercent val="0"/>
          <c:showBubbleSize val="0"/>
        </c:dLbls>
        <c:gapWidth val="151"/>
        <c:overlap val="-6"/>
        <c:axId val="701734687"/>
        <c:axId val="701721791"/>
      </c:barChart>
      <c:catAx>
        <c:axId val="70173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701721791"/>
        <c:crosses val="autoZero"/>
        <c:auto val="1"/>
        <c:lblAlgn val="ctr"/>
        <c:lblOffset val="100"/>
        <c:noMultiLvlLbl val="0"/>
      </c:catAx>
      <c:valAx>
        <c:axId val="701721791"/>
        <c:scaling>
          <c:orientation val="minMax"/>
        </c:scaling>
        <c:delete val="1"/>
        <c:axPos val="l"/>
        <c:numFmt formatCode="0.0" sourceLinked="1"/>
        <c:majorTickMark val="none"/>
        <c:minorTickMark val="none"/>
        <c:tickLblPos val="nextTo"/>
        <c:crossAx val="701734687"/>
        <c:crosses val="autoZero"/>
        <c:crossBetween val="between"/>
      </c:valAx>
      <c:spPr>
        <a:noFill/>
        <a:ln>
          <a:noFill/>
        </a:ln>
        <a:effectLst/>
      </c:spPr>
    </c:plotArea>
    <c:legend>
      <c:legendPos val="b"/>
      <c:layout>
        <c:manualLayout>
          <c:xMode val="edge"/>
          <c:yMode val="edge"/>
          <c:x val="0.21862532808398949"/>
          <c:y val="0.94628372630706481"/>
          <c:w val="0.53544350099820825"/>
          <c:h val="5.37163475814254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99300051942278"/>
          <c:y val="6.3622999995496199E-2"/>
          <c:w val="0.49601029607095826"/>
          <c:h val="0.77798919519284193"/>
        </c:manualLayout>
      </c:layout>
      <c:barChart>
        <c:barDir val="bar"/>
        <c:grouping val="percentStacked"/>
        <c:varyColors val="0"/>
        <c:ser>
          <c:idx val="0"/>
          <c:order val="0"/>
          <c:tx>
            <c:strRef>
              <c:f>Hoja2!$F$12</c:f>
              <c:strCache>
                <c:ptCount val="1"/>
                <c:pt idx="0">
                  <c:v>Sí</c:v>
                </c:pt>
              </c:strCache>
            </c:strRef>
          </c:tx>
          <c:spPr>
            <a:solidFill>
              <a:srgbClr val="FFAF4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Hoja2!$D$13:$E$20</c:f>
              <c:strCache>
                <c:ptCount val="8"/>
                <c:pt idx="0">
                  <c:v>Informales</c:v>
                </c:pt>
                <c:pt idx="1">
                  <c:v>Formales</c:v>
                </c:pt>
                <c:pt idx="2">
                  <c:v>Informales</c:v>
                </c:pt>
                <c:pt idx="3">
                  <c:v>Formales</c:v>
                </c:pt>
                <c:pt idx="4">
                  <c:v>Informales</c:v>
                </c:pt>
                <c:pt idx="5">
                  <c:v>Formales</c:v>
                </c:pt>
                <c:pt idx="6">
                  <c:v>Informales</c:v>
                </c:pt>
                <c:pt idx="7">
                  <c:v>Formales</c:v>
                </c:pt>
              </c:strCache>
            </c:strRef>
          </c:cat>
          <c:val>
            <c:numRef>
              <c:f>Hoja2!$F$13:$F$20</c:f>
              <c:numCache>
                <c:formatCode>#,##0.0</c:formatCode>
                <c:ptCount val="8"/>
                <c:pt idx="0">
                  <c:v>10.1</c:v>
                </c:pt>
                <c:pt idx="1">
                  <c:v>16.3</c:v>
                </c:pt>
                <c:pt idx="2">
                  <c:v>4.4000000000000004</c:v>
                </c:pt>
                <c:pt idx="3">
                  <c:v>44.8</c:v>
                </c:pt>
                <c:pt idx="4">
                  <c:v>8</c:v>
                </c:pt>
                <c:pt idx="5">
                  <c:v>48.7</c:v>
                </c:pt>
                <c:pt idx="6">
                  <c:v>6.3</c:v>
                </c:pt>
                <c:pt idx="7">
                  <c:v>44.6</c:v>
                </c:pt>
              </c:numCache>
            </c:numRef>
          </c:val>
          <c:extLst>
            <c:ext xmlns:c16="http://schemas.microsoft.com/office/drawing/2014/chart" uri="{C3380CC4-5D6E-409C-BE32-E72D297353CC}">
              <c16:uniqueId val="{00000000-23B4-4F52-9C79-96A493D40CF9}"/>
            </c:ext>
          </c:extLst>
        </c:ser>
        <c:ser>
          <c:idx val="1"/>
          <c:order val="1"/>
          <c:tx>
            <c:strRef>
              <c:f>Hoja2!$G$12</c:f>
              <c:strCache>
                <c:ptCount val="1"/>
                <c:pt idx="0">
                  <c:v>No</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Hoja2!$D$13:$E$20</c:f>
              <c:strCache>
                <c:ptCount val="8"/>
                <c:pt idx="0">
                  <c:v>Informales</c:v>
                </c:pt>
                <c:pt idx="1">
                  <c:v>Formales</c:v>
                </c:pt>
                <c:pt idx="2">
                  <c:v>Informales</c:v>
                </c:pt>
                <c:pt idx="3">
                  <c:v>Formales</c:v>
                </c:pt>
                <c:pt idx="4">
                  <c:v>Informales</c:v>
                </c:pt>
                <c:pt idx="5">
                  <c:v>Formales</c:v>
                </c:pt>
                <c:pt idx="6">
                  <c:v>Informales</c:v>
                </c:pt>
                <c:pt idx="7">
                  <c:v>Formales</c:v>
                </c:pt>
              </c:strCache>
            </c:strRef>
          </c:cat>
          <c:val>
            <c:numRef>
              <c:f>Hoja2!$G$13:$G$20</c:f>
              <c:numCache>
                <c:formatCode>#,##0.0</c:formatCode>
                <c:ptCount val="8"/>
                <c:pt idx="0">
                  <c:v>89.9</c:v>
                </c:pt>
                <c:pt idx="1">
                  <c:v>83.7</c:v>
                </c:pt>
                <c:pt idx="2">
                  <c:v>95.6</c:v>
                </c:pt>
                <c:pt idx="3">
                  <c:v>55.2</c:v>
                </c:pt>
                <c:pt idx="4">
                  <c:v>92</c:v>
                </c:pt>
                <c:pt idx="5">
                  <c:v>51.3</c:v>
                </c:pt>
                <c:pt idx="6">
                  <c:v>93.7</c:v>
                </c:pt>
                <c:pt idx="7">
                  <c:v>55.4</c:v>
                </c:pt>
              </c:numCache>
            </c:numRef>
          </c:val>
          <c:extLst>
            <c:ext xmlns:c16="http://schemas.microsoft.com/office/drawing/2014/chart" uri="{C3380CC4-5D6E-409C-BE32-E72D297353CC}">
              <c16:uniqueId val="{00000001-23B4-4F52-9C79-96A493D40CF9}"/>
            </c:ext>
          </c:extLst>
        </c:ser>
        <c:dLbls>
          <c:showLegendKey val="0"/>
          <c:showVal val="0"/>
          <c:showCatName val="0"/>
          <c:showSerName val="0"/>
          <c:showPercent val="0"/>
          <c:showBubbleSize val="0"/>
        </c:dLbls>
        <c:gapWidth val="8"/>
        <c:overlap val="100"/>
        <c:axId val="1921030047"/>
        <c:axId val="1921038783"/>
      </c:barChart>
      <c:catAx>
        <c:axId val="19210300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921038783"/>
        <c:crosses val="autoZero"/>
        <c:auto val="1"/>
        <c:lblAlgn val="ctr"/>
        <c:lblOffset val="100"/>
        <c:noMultiLvlLbl val="0"/>
      </c:catAx>
      <c:valAx>
        <c:axId val="1921038783"/>
        <c:scaling>
          <c:orientation val="minMax"/>
        </c:scaling>
        <c:delete val="1"/>
        <c:axPos val="t"/>
        <c:numFmt formatCode="0%" sourceLinked="1"/>
        <c:majorTickMark val="none"/>
        <c:minorTickMark val="none"/>
        <c:tickLblPos val="nextTo"/>
        <c:crossAx val="1921030047"/>
        <c:crosses val="autoZero"/>
        <c:crossBetween val="between"/>
      </c:valAx>
      <c:spPr>
        <a:noFill/>
        <a:ln>
          <a:noFill/>
        </a:ln>
        <a:effectLst/>
      </c:spPr>
    </c:plotArea>
    <c:legend>
      <c:legendPos val="b"/>
      <c:layout>
        <c:manualLayout>
          <c:xMode val="edge"/>
          <c:yMode val="edge"/>
          <c:x val="0.47577519836575083"/>
          <c:y val="0.86597213756004698"/>
          <c:w val="0.47699174108426434"/>
          <c:h val="8.704588253977393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14709280340983E-2"/>
          <c:y val="3.0851574114888876E-2"/>
          <c:w val="0.96957058143931807"/>
          <c:h val="0.56023151336226207"/>
        </c:manualLayout>
      </c:layout>
      <c:barChart>
        <c:barDir val="col"/>
        <c:grouping val="clustered"/>
        <c:varyColors val="0"/>
        <c:ser>
          <c:idx val="0"/>
          <c:order val="0"/>
          <c:tx>
            <c:strRef>
              <c:f>Hoja1!$B$1</c:f>
              <c:strCache>
                <c:ptCount val="1"/>
                <c:pt idx="0">
                  <c:v>Formales</c:v>
                </c:pt>
              </c:strCache>
            </c:strRef>
          </c:tx>
          <c:spPr>
            <a:solidFill>
              <a:srgbClr val="FFAF4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Sin instrucción</c:v>
                </c:pt>
                <c:pt idx="1">
                  <c:v>Educación básica</c:v>
                </c:pt>
                <c:pt idx="2">
                  <c:v>Bachillerato</c:v>
                </c:pt>
                <c:pt idx="3">
                  <c:v>Educación superior</c:v>
                </c:pt>
              </c:strCache>
            </c:strRef>
          </c:cat>
          <c:val>
            <c:numRef>
              <c:f>Hoja1!$B$2:$B$5</c:f>
              <c:numCache>
                <c:formatCode>0.0</c:formatCode>
                <c:ptCount val="4"/>
                <c:pt idx="0">
                  <c:v>2.1</c:v>
                </c:pt>
                <c:pt idx="1">
                  <c:v>38.200000000000003</c:v>
                </c:pt>
                <c:pt idx="2">
                  <c:v>34.9</c:v>
                </c:pt>
                <c:pt idx="3">
                  <c:v>24.8</c:v>
                </c:pt>
              </c:numCache>
            </c:numRef>
          </c:val>
          <c:extLst>
            <c:ext xmlns:c16="http://schemas.microsoft.com/office/drawing/2014/chart" uri="{C3380CC4-5D6E-409C-BE32-E72D297353CC}">
              <c16:uniqueId val="{00000000-A18A-4623-A48E-C0CDB305C76F}"/>
            </c:ext>
          </c:extLst>
        </c:ser>
        <c:ser>
          <c:idx val="1"/>
          <c:order val="1"/>
          <c:tx>
            <c:strRef>
              <c:f>Hoja1!$C$1</c:f>
              <c:strCache>
                <c:ptCount val="1"/>
                <c:pt idx="0">
                  <c:v>Informales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Sin instrucción</c:v>
                </c:pt>
                <c:pt idx="1">
                  <c:v>Educación básica</c:v>
                </c:pt>
                <c:pt idx="2">
                  <c:v>Bachillerato</c:v>
                </c:pt>
                <c:pt idx="3">
                  <c:v>Educación superior</c:v>
                </c:pt>
              </c:strCache>
            </c:strRef>
          </c:cat>
          <c:val>
            <c:numRef>
              <c:f>Hoja1!$C$2:$C$5</c:f>
              <c:numCache>
                <c:formatCode>0.0</c:formatCode>
                <c:ptCount val="4"/>
                <c:pt idx="0">
                  <c:v>3.4</c:v>
                </c:pt>
                <c:pt idx="1">
                  <c:v>57.7</c:v>
                </c:pt>
                <c:pt idx="2">
                  <c:v>26.3</c:v>
                </c:pt>
                <c:pt idx="3">
                  <c:v>12.6</c:v>
                </c:pt>
              </c:numCache>
            </c:numRef>
          </c:val>
          <c:extLst>
            <c:ext xmlns:c16="http://schemas.microsoft.com/office/drawing/2014/chart" uri="{C3380CC4-5D6E-409C-BE32-E72D297353CC}">
              <c16:uniqueId val="{00000001-A18A-4623-A48E-C0CDB305C76F}"/>
            </c:ext>
          </c:extLst>
        </c:ser>
        <c:dLbls>
          <c:showLegendKey val="0"/>
          <c:showVal val="0"/>
          <c:showCatName val="0"/>
          <c:showSerName val="0"/>
          <c:showPercent val="0"/>
          <c:showBubbleSize val="0"/>
        </c:dLbls>
        <c:gapWidth val="116"/>
        <c:overlap val="-14"/>
        <c:axId val="1263778063"/>
        <c:axId val="1263793039"/>
      </c:barChart>
      <c:catAx>
        <c:axId val="1263778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263793039"/>
        <c:crosses val="autoZero"/>
        <c:auto val="1"/>
        <c:lblAlgn val="ctr"/>
        <c:lblOffset val="100"/>
        <c:noMultiLvlLbl val="0"/>
      </c:catAx>
      <c:valAx>
        <c:axId val="1263793039"/>
        <c:scaling>
          <c:orientation val="minMax"/>
        </c:scaling>
        <c:delete val="1"/>
        <c:axPos val="l"/>
        <c:numFmt formatCode="0.0" sourceLinked="1"/>
        <c:majorTickMark val="none"/>
        <c:minorTickMark val="none"/>
        <c:tickLblPos val="nextTo"/>
        <c:crossAx val="1263778063"/>
        <c:crosses val="autoZero"/>
        <c:crossBetween val="between"/>
      </c:valAx>
      <c:spPr>
        <a:noFill/>
        <a:ln>
          <a:noFill/>
        </a:ln>
        <a:effectLst/>
      </c:spPr>
    </c:plotArea>
    <c:legend>
      <c:legendPos val="b"/>
      <c:layout>
        <c:manualLayout>
          <c:xMode val="edge"/>
          <c:yMode val="edge"/>
          <c:x val="0.29823326771653547"/>
          <c:y val="0.78648219597390545"/>
          <c:w val="0.43085649773728851"/>
          <c:h val="0.1364915024303947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14709280340983E-2"/>
          <c:y val="3.0851574114888876E-2"/>
          <c:w val="0.96957058143931807"/>
          <c:h val="0.57937774891569371"/>
        </c:manualLayout>
      </c:layout>
      <c:barChart>
        <c:barDir val="col"/>
        <c:grouping val="clustered"/>
        <c:varyColors val="0"/>
        <c:ser>
          <c:idx val="0"/>
          <c:order val="0"/>
          <c:tx>
            <c:strRef>
              <c:f>Hoja1!$B$1</c:f>
              <c:strCache>
                <c:ptCount val="1"/>
                <c:pt idx="0">
                  <c:v>Formales</c:v>
                </c:pt>
              </c:strCache>
            </c:strRef>
          </c:tx>
          <c:spPr>
            <a:solidFill>
              <a:srgbClr val="FFAF4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Hasta 20 años</c:v>
                </c:pt>
                <c:pt idx="1">
                  <c:v>De 21 a 30 años</c:v>
                </c:pt>
                <c:pt idx="2">
                  <c:v>De 31 a 40 años</c:v>
                </c:pt>
                <c:pt idx="3">
                  <c:v>De 41 y más años</c:v>
                </c:pt>
              </c:strCache>
            </c:strRef>
          </c:cat>
          <c:val>
            <c:numRef>
              <c:f>Hoja1!$B$2:$B$5</c:f>
              <c:numCache>
                <c:formatCode>0.0</c:formatCode>
                <c:ptCount val="4"/>
                <c:pt idx="0">
                  <c:v>6.6992072214231673</c:v>
                </c:pt>
                <c:pt idx="1">
                  <c:v>34.341014021645101</c:v>
                </c:pt>
                <c:pt idx="2">
                  <c:v>32.035980841771099</c:v>
                </c:pt>
                <c:pt idx="3">
                  <c:v>26.892124926841664</c:v>
                </c:pt>
              </c:numCache>
            </c:numRef>
          </c:val>
          <c:extLst>
            <c:ext xmlns:c16="http://schemas.microsoft.com/office/drawing/2014/chart" uri="{C3380CC4-5D6E-409C-BE32-E72D297353CC}">
              <c16:uniqueId val="{00000000-094E-4241-AF88-3C298BDD32A8}"/>
            </c:ext>
          </c:extLst>
        </c:ser>
        <c:ser>
          <c:idx val="1"/>
          <c:order val="1"/>
          <c:tx>
            <c:strRef>
              <c:f>Hoja1!$C$1</c:f>
              <c:strCache>
                <c:ptCount val="1"/>
                <c:pt idx="0">
                  <c:v>Informales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Hasta 20 años</c:v>
                </c:pt>
                <c:pt idx="1">
                  <c:v>De 21 a 30 años</c:v>
                </c:pt>
                <c:pt idx="2">
                  <c:v>De 31 a 40 años</c:v>
                </c:pt>
                <c:pt idx="3">
                  <c:v>De 41 y más años</c:v>
                </c:pt>
              </c:strCache>
            </c:strRef>
          </c:cat>
          <c:val>
            <c:numRef>
              <c:f>Hoja1!$C$2:$C$5</c:f>
              <c:numCache>
                <c:formatCode>0.0</c:formatCode>
                <c:ptCount val="4"/>
                <c:pt idx="0">
                  <c:v>5.8560708120380154</c:v>
                </c:pt>
                <c:pt idx="1">
                  <c:v>24.891671854927246</c:v>
                </c:pt>
                <c:pt idx="2">
                  <c:v>23.078750956066475</c:v>
                </c:pt>
                <c:pt idx="3">
                  <c:v>46.173506376968263</c:v>
                </c:pt>
              </c:numCache>
            </c:numRef>
          </c:val>
          <c:extLst>
            <c:ext xmlns:c16="http://schemas.microsoft.com/office/drawing/2014/chart" uri="{C3380CC4-5D6E-409C-BE32-E72D297353CC}">
              <c16:uniqueId val="{00000001-094E-4241-AF88-3C298BDD32A8}"/>
            </c:ext>
          </c:extLst>
        </c:ser>
        <c:dLbls>
          <c:showLegendKey val="0"/>
          <c:showVal val="0"/>
          <c:showCatName val="0"/>
          <c:showSerName val="0"/>
          <c:showPercent val="0"/>
          <c:showBubbleSize val="0"/>
        </c:dLbls>
        <c:gapWidth val="116"/>
        <c:overlap val="-14"/>
        <c:axId val="1263778063"/>
        <c:axId val="1263793039"/>
      </c:barChart>
      <c:catAx>
        <c:axId val="1263778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263793039"/>
        <c:crosses val="autoZero"/>
        <c:auto val="1"/>
        <c:lblAlgn val="ctr"/>
        <c:lblOffset val="100"/>
        <c:noMultiLvlLbl val="0"/>
      </c:catAx>
      <c:valAx>
        <c:axId val="1263793039"/>
        <c:scaling>
          <c:orientation val="minMax"/>
        </c:scaling>
        <c:delete val="1"/>
        <c:axPos val="l"/>
        <c:numFmt formatCode="0.0" sourceLinked="1"/>
        <c:majorTickMark val="none"/>
        <c:minorTickMark val="none"/>
        <c:tickLblPos val="nextTo"/>
        <c:crossAx val="1263778063"/>
        <c:crosses val="autoZero"/>
        <c:crossBetween val="between"/>
      </c:valAx>
      <c:spPr>
        <a:noFill/>
        <a:ln>
          <a:noFill/>
        </a:ln>
        <a:effectLst/>
      </c:spPr>
    </c:plotArea>
    <c:legend>
      <c:legendPos val="b"/>
      <c:layout>
        <c:manualLayout>
          <c:xMode val="edge"/>
          <c:yMode val="edge"/>
          <c:x val="0.2580006075552479"/>
          <c:y val="0.80104544293784474"/>
          <c:w val="0.47511747018918959"/>
          <c:h val="0.1141351047038680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448393275164931E-2"/>
          <c:y val="9.7920144178163013E-2"/>
          <c:w val="0.95099178548627383"/>
          <c:h val="0.76241412602716219"/>
        </c:manualLayout>
      </c:layout>
      <c:ofPieChart>
        <c:ofPieType val="bar"/>
        <c:varyColors val="1"/>
        <c:ser>
          <c:idx val="0"/>
          <c:order val="0"/>
          <c:dPt>
            <c:idx val="0"/>
            <c:bubble3D val="0"/>
            <c:spPr>
              <a:solidFill>
                <a:srgbClr val="FFAF42"/>
              </a:solidFill>
              <a:ln w="19050">
                <a:solidFill>
                  <a:schemeClr val="lt1"/>
                </a:solidFill>
              </a:ln>
              <a:effectLst/>
            </c:spPr>
            <c:extLst>
              <c:ext xmlns:c16="http://schemas.microsoft.com/office/drawing/2014/chart" uri="{C3380CC4-5D6E-409C-BE32-E72D297353CC}">
                <c16:uniqueId val="{00000001-A479-4B3F-9B09-7263F5BFAC94}"/>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A479-4B3F-9B09-7263F5BFAC94}"/>
              </c:ext>
            </c:extLst>
          </c:dPt>
          <c:dPt>
            <c:idx val="2"/>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5-A479-4B3F-9B09-7263F5BFAC94}"/>
              </c:ext>
            </c:extLst>
          </c:dPt>
          <c:dPt>
            <c:idx val="3"/>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7-A479-4B3F-9B09-7263F5BFAC94}"/>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479-4B3F-9B09-7263F5BFAC94}"/>
                </c:ext>
              </c:extLst>
            </c:dLbl>
            <c:dLbl>
              <c:idx val="3"/>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A479-4B3F-9B09-7263F5BFAC9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Hoja1!$A$17:$A$19</c:f>
              <c:strCache>
                <c:ptCount val="3"/>
                <c:pt idx="0">
                  <c:v>No sobrevivientes</c:v>
                </c:pt>
                <c:pt idx="1">
                  <c:v>2014</c:v>
                </c:pt>
                <c:pt idx="2">
                  <c:v>2009</c:v>
                </c:pt>
              </c:strCache>
            </c:strRef>
          </c:cat>
          <c:val>
            <c:numRef>
              <c:f>Hoja1!$B$17:$B$19</c:f>
              <c:numCache>
                <c:formatCode>#,##0</c:formatCode>
                <c:ptCount val="3"/>
                <c:pt idx="0">
                  <c:v>1475800</c:v>
                </c:pt>
                <c:pt idx="1">
                  <c:v>661987</c:v>
                </c:pt>
                <c:pt idx="2">
                  <c:v>866617</c:v>
                </c:pt>
              </c:numCache>
            </c:numRef>
          </c:val>
          <c:extLst>
            <c:ext xmlns:c16="http://schemas.microsoft.com/office/drawing/2014/chart" uri="{C3380CC4-5D6E-409C-BE32-E72D297353CC}">
              <c16:uniqueId val="{00000008-A479-4B3F-9B09-7263F5BFAC94}"/>
            </c:ext>
          </c:extLst>
        </c:ser>
        <c:dLbls>
          <c:showLegendKey val="0"/>
          <c:showVal val="0"/>
          <c:showCatName val="0"/>
          <c:showSerName val="0"/>
          <c:showPercent val="0"/>
          <c:showBubbleSize val="0"/>
          <c:showLeaderLines val="1"/>
        </c:dLbls>
        <c:gapWidth val="339"/>
        <c:splitType val="pos"/>
        <c:splitPos val="2"/>
        <c:secondPieSize val="74"/>
        <c:serLines>
          <c:spPr>
            <a:ln w="9525" cap="flat" cmpd="sng" algn="ctr">
              <a:solidFill>
                <a:schemeClr val="dk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57074163439493"/>
          <c:y val="4.6509067303963543E-2"/>
          <c:w val="0.72199503687993194"/>
          <c:h val="0.81709383765263099"/>
        </c:manualLayout>
      </c:layout>
      <c:barChart>
        <c:barDir val="bar"/>
        <c:grouping val="clustered"/>
        <c:varyColors val="0"/>
        <c:ser>
          <c:idx val="0"/>
          <c:order val="0"/>
          <c:tx>
            <c:strRef>
              <c:f>Hoja1!$D$1</c:f>
              <c:strCache>
                <c:ptCount val="1"/>
                <c:pt idx="0">
                  <c:v>Celular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De 10 años (CE2009)</c:v>
                </c:pt>
                <c:pt idx="1">
                  <c:v>De 5 años (CE2014)</c:v>
                </c:pt>
                <c:pt idx="2">
                  <c:v>Sobrevivientes (CE2019)</c:v>
                </c:pt>
              </c:strCache>
            </c:strRef>
          </c:cat>
          <c:val>
            <c:numRef>
              <c:f>Hoja1!$D$2:$D$4</c:f>
              <c:numCache>
                <c:formatCode>General</c:formatCode>
                <c:ptCount val="3"/>
                <c:pt idx="0">
                  <c:v>14.6</c:v>
                </c:pt>
                <c:pt idx="1">
                  <c:v>35.200000000000003</c:v>
                </c:pt>
                <c:pt idx="2">
                  <c:v>23.5</c:v>
                </c:pt>
              </c:numCache>
            </c:numRef>
          </c:val>
          <c:extLst>
            <c:ext xmlns:c16="http://schemas.microsoft.com/office/drawing/2014/chart" uri="{C3380CC4-5D6E-409C-BE32-E72D297353CC}">
              <c16:uniqueId val="{00000000-2B5A-4DC1-88ED-85C6D9C355FA}"/>
            </c:ext>
          </c:extLst>
        </c:ser>
        <c:ser>
          <c:idx val="1"/>
          <c:order val="1"/>
          <c:tx>
            <c:strRef>
              <c:f>Hoja1!$C$1</c:f>
              <c:strCache>
                <c:ptCount val="1"/>
                <c:pt idx="0">
                  <c:v>Cómputo o tableta</c:v>
                </c:pt>
              </c:strCache>
            </c:strRef>
          </c:tx>
          <c:spPr>
            <a:solidFill>
              <a:srgbClr val="FFAF4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De 10 años (CE2009)</c:v>
                </c:pt>
                <c:pt idx="1">
                  <c:v>De 5 años (CE2014)</c:v>
                </c:pt>
                <c:pt idx="2">
                  <c:v>Sobrevivientes (CE2019)</c:v>
                </c:pt>
              </c:strCache>
            </c:strRef>
          </c:cat>
          <c:val>
            <c:numRef>
              <c:f>Hoja1!$C$2:$C$4</c:f>
              <c:numCache>
                <c:formatCode>General</c:formatCode>
                <c:ptCount val="3"/>
                <c:pt idx="0">
                  <c:v>6.8</c:v>
                </c:pt>
                <c:pt idx="1">
                  <c:v>16.7</c:v>
                </c:pt>
                <c:pt idx="2" formatCode="0.0">
                  <c:v>11</c:v>
                </c:pt>
              </c:numCache>
            </c:numRef>
          </c:val>
          <c:extLst>
            <c:ext xmlns:c16="http://schemas.microsoft.com/office/drawing/2014/chart" uri="{C3380CC4-5D6E-409C-BE32-E72D297353CC}">
              <c16:uniqueId val="{00000001-2B5A-4DC1-88ED-85C6D9C355FA}"/>
            </c:ext>
          </c:extLst>
        </c:ser>
        <c:ser>
          <c:idx val="2"/>
          <c:order val="2"/>
          <c:tx>
            <c:strRef>
              <c:f>Hoja1!$B$1</c:f>
              <c:strCache>
                <c:ptCount val="1"/>
                <c:pt idx="0">
                  <c:v>Internet</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De 10 años (CE2009)</c:v>
                </c:pt>
                <c:pt idx="1">
                  <c:v>De 5 años (CE2014)</c:v>
                </c:pt>
                <c:pt idx="2">
                  <c:v>Sobrevivientes (CE2019)</c:v>
                </c:pt>
              </c:strCache>
            </c:strRef>
          </c:cat>
          <c:val>
            <c:numRef>
              <c:f>Hoja1!$B$2:$B$4</c:f>
              <c:numCache>
                <c:formatCode>General</c:formatCode>
                <c:ptCount val="3"/>
                <c:pt idx="0">
                  <c:v>5.2</c:v>
                </c:pt>
                <c:pt idx="1">
                  <c:v>13.1</c:v>
                </c:pt>
                <c:pt idx="2">
                  <c:v>8.6</c:v>
                </c:pt>
              </c:numCache>
            </c:numRef>
          </c:val>
          <c:extLst>
            <c:ext xmlns:c16="http://schemas.microsoft.com/office/drawing/2014/chart" uri="{C3380CC4-5D6E-409C-BE32-E72D297353CC}">
              <c16:uniqueId val="{00000002-2B5A-4DC1-88ED-85C6D9C355FA}"/>
            </c:ext>
          </c:extLst>
        </c:ser>
        <c:dLbls>
          <c:showLegendKey val="0"/>
          <c:showVal val="0"/>
          <c:showCatName val="0"/>
          <c:showSerName val="0"/>
          <c:showPercent val="0"/>
          <c:showBubbleSize val="0"/>
        </c:dLbls>
        <c:gapWidth val="182"/>
        <c:axId val="838799999"/>
        <c:axId val="838795839"/>
      </c:barChart>
      <c:catAx>
        <c:axId val="838799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838795839"/>
        <c:crosses val="autoZero"/>
        <c:auto val="1"/>
        <c:lblAlgn val="ctr"/>
        <c:lblOffset val="100"/>
        <c:noMultiLvlLbl val="0"/>
      </c:catAx>
      <c:valAx>
        <c:axId val="838795839"/>
        <c:scaling>
          <c:orientation val="minMax"/>
        </c:scaling>
        <c:delete val="1"/>
        <c:axPos val="b"/>
        <c:numFmt formatCode="General" sourceLinked="1"/>
        <c:majorTickMark val="none"/>
        <c:minorTickMark val="none"/>
        <c:tickLblPos val="nextTo"/>
        <c:crossAx val="838799999"/>
        <c:crosses val="autoZero"/>
        <c:crossBetween val="between"/>
      </c:valAx>
      <c:spPr>
        <a:noFill/>
        <a:ln>
          <a:noFill/>
        </a:ln>
        <a:effectLst/>
      </c:spPr>
    </c:plotArea>
    <c:legend>
      <c:legendPos val="b"/>
      <c:layout>
        <c:manualLayout>
          <c:xMode val="edge"/>
          <c:yMode val="edge"/>
          <c:x val="0.22152396980911737"/>
          <c:y val="0.85749907623574451"/>
          <c:w val="0.77663950403146176"/>
          <c:h val="0.1051724499907623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8824920677451E-2"/>
          <c:y val="0"/>
          <c:w val="0.90362333488097102"/>
          <c:h val="0.89054194967318367"/>
        </c:manualLayout>
      </c:layout>
      <c:barChart>
        <c:barDir val="col"/>
        <c:grouping val="clustered"/>
        <c:varyColors val="0"/>
        <c:ser>
          <c:idx val="0"/>
          <c:order val="0"/>
          <c:tx>
            <c:strRef>
              <c:f>Hoja1!$B$1</c:f>
              <c:strCache>
                <c:ptCount val="1"/>
                <c:pt idx="0">
                  <c:v>VA/POT</c:v>
                </c:pt>
              </c:strCache>
            </c:strRef>
          </c:tx>
          <c:spPr>
            <a:solidFill>
              <a:schemeClr val="accent1"/>
            </a:solidFill>
            <a:ln>
              <a:noFill/>
            </a:ln>
            <a:effectLst/>
          </c:spPr>
          <c:invertIfNegative val="0"/>
          <c:dPt>
            <c:idx val="0"/>
            <c:invertIfNegative val="0"/>
            <c:bubble3D val="0"/>
            <c:spPr>
              <a:solidFill>
                <a:srgbClr val="FFAF42"/>
              </a:solidFill>
              <a:ln>
                <a:noFill/>
              </a:ln>
              <a:effectLst/>
            </c:spPr>
            <c:extLst>
              <c:ext xmlns:c16="http://schemas.microsoft.com/office/drawing/2014/chart" uri="{C3380CC4-5D6E-409C-BE32-E72D297353CC}">
                <c16:uniqueId val="{00000001-E983-44C1-8007-D896E3D289CD}"/>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3-E983-44C1-8007-D896E3D289CD}"/>
              </c:ext>
            </c:extLst>
          </c:dPt>
          <c:dPt>
            <c:idx val="2"/>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5-E983-44C1-8007-D896E3D289C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2008</c:v>
                </c:pt>
                <c:pt idx="1">
                  <c:v>2013</c:v>
                </c:pt>
                <c:pt idx="2">
                  <c:v>2018</c:v>
                </c:pt>
              </c:numCache>
            </c:numRef>
          </c:cat>
          <c:val>
            <c:numRef>
              <c:f>Hoja1!$B$2:$B$4</c:f>
              <c:numCache>
                <c:formatCode>_-* #,##0.0_-;\-* #,##0.0_-;_-* "-"??_-;_-@_-</c:formatCode>
                <c:ptCount val="3"/>
                <c:pt idx="0">
                  <c:v>397.70962739745801</c:v>
                </c:pt>
                <c:pt idx="1">
                  <c:v>347.79421306658787</c:v>
                </c:pt>
                <c:pt idx="2">
                  <c:v>367.95883680371082</c:v>
                </c:pt>
              </c:numCache>
            </c:numRef>
          </c:val>
          <c:extLst>
            <c:ext xmlns:c16="http://schemas.microsoft.com/office/drawing/2014/chart" uri="{C3380CC4-5D6E-409C-BE32-E72D297353CC}">
              <c16:uniqueId val="{00000006-E983-44C1-8007-D896E3D289CD}"/>
            </c:ext>
          </c:extLst>
        </c:ser>
        <c:dLbls>
          <c:showLegendKey val="0"/>
          <c:showVal val="0"/>
          <c:showCatName val="0"/>
          <c:showSerName val="0"/>
          <c:showPercent val="0"/>
          <c:showBubbleSize val="0"/>
        </c:dLbls>
        <c:gapWidth val="40"/>
        <c:overlap val="-45"/>
        <c:axId val="563115391"/>
        <c:axId val="563117055"/>
      </c:barChart>
      <c:catAx>
        <c:axId val="56311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563117055"/>
        <c:crosses val="autoZero"/>
        <c:auto val="1"/>
        <c:lblAlgn val="ctr"/>
        <c:lblOffset val="100"/>
        <c:noMultiLvlLbl val="0"/>
      </c:catAx>
      <c:valAx>
        <c:axId val="563117055"/>
        <c:scaling>
          <c:orientation val="minMax"/>
          <c:min val="0"/>
        </c:scaling>
        <c:delete val="1"/>
        <c:axPos val="l"/>
        <c:numFmt formatCode="_-* #,##0.0_-;\-* #,##0.0_-;_-* &quot;-&quot;??_-;_-@_-" sourceLinked="1"/>
        <c:majorTickMark val="out"/>
        <c:minorTickMark val="none"/>
        <c:tickLblPos val="nextTo"/>
        <c:crossAx val="563115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06562240417706E-2"/>
          <c:y val="4.630008675234433E-2"/>
          <c:w val="0.94778687551916463"/>
          <c:h val="0.70996427033642528"/>
        </c:manualLayout>
      </c:layout>
      <c:barChart>
        <c:barDir val="col"/>
        <c:grouping val="clustered"/>
        <c:varyColors val="0"/>
        <c:ser>
          <c:idx val="0"/>
          <c:order val="0"/>
          <c:tx>
            <c:strRef>
              <c:f>Hoja1!$B$1</c:f>
              <c:strCache>
                <c:ptCount val="1"/>
                <c:pt idx="0">
                  <c:v>2008</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Formales</c:v>
                </c:pt>
                <c:pt idx="1">
                  <c:v>Informales</c:v>
                </c:pt>
              </c:strCache>
            </c:strRef>
          </c:cat>
          <c:val>
            <c:numRef>
              <c:f>Hoja1!$B$2:$B$3</c:f>
              <c:numCache>
                <c:formatCode>General</c:formatCode>
                <c:ptCount val="2"/>
                <c:pt idx="0">
                  <c:v>488.8</c:v>
                </c:pt>
                <c:pt idx="1">
                  <c:v>46.9</c:v>
                </c:pt>
              </c:numCache>
            </c:numRef>
          </c:val>
          <c:extLst>
            <c:ext xmlns:c16="http://schemas.microsoft.com/office/drawing/2014/chart" uri="{C3380CC4-5D6E-409C-BE32-E72D297353CC}">
              <c16:uniqueId val="{00000000-CA27-4A0D-8BED-82D9BE929E37}"/>
            </c:ext>
          </c:extLst>
        </c:ser>
        <c:ser>
          <c:idx val="1"/>
          <c:order val="1"/>
          <c:tx>
            <c:strRef>
              <c:f>Hoja1!$C$1</c:f>
              <c:strCache>
                <c:ptCount val="1"/>
                <c:pt idx="0">
                  <c:v>2013</c:v>
                </c:pt>
              </c:strCache>
            </c:strRef>
          </c:tx>
          <c:spPr>
            <a:solidFill>
              <a:srgbClr val="FFAF4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Formales</c:v>
                </c:pt>
                <c:pt idx="1">
                  <c:v>Informales</c:v>
                </c:pt>
              </c:strCache>
            </c:strRef>
          </c:cat>
          <c:val>
            <c:numRef>
              <c:f>Hoja1!$C$2:$C$3</c:f>
              <c:numCache>
                <c:formatCode>General</c:formatCode>
                <c:ptCount val="2"/>
                <c:pt idx="0">
                  <c:v>431.6</c:v>
                </c:pt>
                <c:pt idx="1">
                  <c:v>47.9</c:v>
                </c:pt>
              </c:numCache>
            </c:numRef>
          </c:val>
          <c:extLst>
            <c:ext xmlns:c16="http://schemas.microsoft.com/office/drawing/2014/chart" uri="{C3380CC4-5D6E-409C-BE32-E72D297353CC}">
              <c16:uniqueId val="{00000001-CA27-4A0D-8BED-82D9BE929E37}"/>
            </c:ext>
          </c:extLst>
        </c:ser>
        <c:ser>
          <c:idx val="2"/>
          <c:order val="2"/>
          <c:tx>
            <c:strRef>
              <c:f>Hoja1!$D$1</c:f>
              <c:strCache>
                <c:ptCount val="1"/>
                <c:pt idx="0">
                  <c:v>2018</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Formales</c:v>
                </c:pt>
                <c:pt idx="1">
                  <c:v>Informales</c:v>
                </c:pt>
              </c:strCache>
            </c:strRef>
          </c:cat>
          <c:val>
            <c:numRef>
              <c:f>Hoja1!$D$2:$D$3</c:f>
              <c:numCache>
                <c:formatCode>General</c:formatCode>
                <c:ptCount val="2"/>
                <c:pt idx="0">
                  <c:v>439.7</c:v>
                </c:pt>
                <c:pt idx="1">
                  <c:v>59.3</c:v>
                </c:pt>
              </c:numCache>
            </c:numRef>
          </c:val>
          <c:extLst>
            <c:ext xmlns:c16="http://schemas.microsoft.com/office/drawing/2014/chart" uri="{C3380CC4-5D6E-409C-BE32-E72D297353CC}">
              <c16:uniqueId val="{00000002-CA27-4A0D-8BED-82D9BE929E37}"/>
            </c:ext>
          </c:extLst>
        </c:ser>
        <c:dLbls>
          <c:showLegendKey val="0"/>
          <c:showVal val="0"/>
          <c:showCatName val="0"/>
          <c:showSerName val="0"/>
          <c:showPercent val="0"/>
          <c:showBubbleSize val="0"/>
        </c:dLbls>
        <c:gapWidth val="128"/>
        <c:overlap val="-5"/>
        <c:axId val="1171470928"/>
        <c:axId val="1171455536"/>
      </c:barChart>
      <c:catAx>
        <c:axId val="117147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171455536"/>
        <c:crosses val="autoZero"/>
        <c:auto val="1"/>
        <c:lblAlgn val="ctr"/>
        <c:lblOffset val="100"/>
        <c:noMultiLvlLbl val="0"/>
      </c:catAx>
      <c:valAx>
        <c:axId val="1171455536"/>
        <c:scaling>
          <c:orientation val="minMax"/>
        </c:scaling>
        <c:delete val="1"/>
        <c:axPos val="l"/>
        <c:numFmt formatCode="General" sourceLinked="1"/>
        <c:majorTickMark val="none"/>
        <c:minorTickMark val="none"/>
        <c:tickLblPos val="nextTo"/>
        <c:crossAx val="1171470928"/>
        <c:crosses val="autoZero"/>
        <c:crossBetween val="between"/>
      </c:valAx>
      <c:spPr>
        <a:noFill/>
        <a:ln>
          <a:noFill/>
        </a:ln>
        <a:effectLst/>
      </c:spPr>
    </c:plotArea>
    <c:legend>
      <c:legendPos val="b"/>
      <c:layout>
        <c:manualLayout>
          <c:xMode val="edge"/>
          <c:yMode val="edge"/>
          <c:x val="0.1958936291007749"/>
          <c:y val="0.91839075461813058"/>
          <c:w val="0.60858324943177744"/>
          <c:h val="6.47731394379551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750461365887841E-2"/>
          <c:y val="4.600835527539969E-2"/>
          <c:w val="0.95404651248191297"/>
          <c:h val="0.73701106125427107"/>
        </c:manualLayout>
      </c:layout>
      <c:barChart>
        <c:barDir val="col"/>
        <c:grouping val="clustered"/>
        <c:varyColors val="0"/>
        <c:ser>
          <c:idx val="0"/>
          <c:order val="0"/>
          <c:tx>
            <c:strRef>
              <c:f>Hoja1!$B$1</c:f>
              <c:strCache>
                <c:ptCount val="1"/>
                <c:pt idx="0">
                  <c:v>2013</c:v>
                </c:pt>
              </c:strCache>
            </c:strRef>
          </c:tx>
          <c:spPr>
            <a:solidFill>
              <a:schemeClr val="tx1">
                <a:lumMod val="65000"/>
                <a:lumOff val="35000"/>
              </a:schemeClr>
            </a:solidFill>
            <a:ln>
              <a:noFill/>
            </a:ln>
            <a:effectLst/>
          </c:spPr>
          <c:invertIfNegative val="0"/>
          <c:dPt>
            <c:idx val="0"/>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1-2A54-4511-AFA3-261046C15E31}"/>
              </c:ext>
            </c:extLst>
          </c:dPt>
          <c:dPt>
            <c:idx val="1"/>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2A54-4511-AFA3-261046C15E31}"/>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Obtuvieron financiamiento</c:v>
                </c:pt>
                <c:pt idx="1">
                  <c:v>No obtuvieron financiamiento</c:v>
                </c:pt>
              </c:strCache>
            </c:strRef>
          </c:cat>
          <c:val>
            <c:numRef>
              <c:f>Hoja1!$B$2:$B$3</c:f>
              <c:numCache>
                <c:formatCode>_-* #,##0.0_-;\-* #,##0.0_-;_-* "-"??_-;_-@_-</c:formatCode>
                <c:ptCount val="2"/>
                <c:pt idx="0">
                  <c:v>352.56509247173403</c:v>
                </c:pt>
                <c:pt idx="1">
                  <c:v>360.34256154935309</c:v>
                </c:pt>
              </c:numCache>
            </c:numRef>
          </c:val>
          <c:extLst>
            <c:ext xmlns:c16="http://schemas.microsoft.com/office/drawing/2014/chart" uri="{C3380CC4-5D6E-409C-BE32-E72D297353CC}">
              <c16:uniqueId val="{00000004-2A54-4511-AFA3-261046C15E31}"/>
            </c:ext>
          </c:extLst>
        </c:ser>
        <c:ser>
          <c:idx val="1"/>
          <c:order val="1"/>
          <c:tx>
            <c:strRef>
              <c:f>Hoja1!$C$1</c:f>
              <c:strCache>
                <c:ptCount val="1"/>
                <c:pt idx="0">
                  <c:v>2018</c:v>
                </c:pt>
              </c:strCache>
            </c:strRef>
          </c:tx>
          <c:spPr>
            <a:solidFill>
              <a:srgbClr val="FFAF4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Obtuvieron financiamiento</c:v>
                </c:pt>
                <c:pt idx="1">
                  <c:v>No obtuvieron financiamiento</c:v>
                </c:pt>
              </c:strCache>
            </c:strRef>
          </c:cat>
          <c:val>
            <c:numRef>
              <c:f>Hoja1!$C$2:$C$3</c:f>
              <c:numCache>
                <c:formatCode>_-* #,##0.0_-;\-* #,##0.0_-;_-* "-"??_-;_-@_-</c:formatCode>
                <c:ptCount val="2"/>
                <c:pt idx="0">
                  <c:v>396.51835947987689</c:v>
                </c:pt>
                <c:pt idx="1">
                  <c:v>326.4877176769416</c:v>
                </c:pt>
              </c:numCache>
            </c:numRef>
          </c:val>
          <c:extLst>
            <c:ext xmlns:c16="http://schemas.microsoft.com/office/drawing/2014/chart" uri="{C3380CC4-5D6E-409C-BE32-E72D297353CC}">
              <c16:uniqueId val="{00000005-2A54-4511-AFA3-261046C15E31}"/>
            </c:ext>
          </c:extLst>
        </c:ser>
        <c:dLbls>
          <c:showLegendKey val="0"/>
          <c:showVal val="0"/>
          <c:showCatName val="0"/>
          <c:showSerName val="0"/>
          <c:showPercent val="0"/>
          <c:showBubbleSize val="0"/>
        </c:dLbls>
        <c:gapWidth val="175"/>
        <c:overlap val="-5"/>
        <c:axId val="1587280176"/>
        <c:axId val="1587281008"/>
      </c:barChart>
      <c:catAx>
        <c:axId val="158728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587281008"/>
        <c:crosses val="autoZero"/>
        <c:auto val="1"/>
        <c:lblAlgn val="ctr"/>
        <c:lblOffset val="100"/>
        <c:noMultiLvlLbl val="0"/>
      </c:catAx>
      <c:valAx>
        <c:axId val="1587281008"/>
        <c:scaling>
          <c:orientation val="minMax"/>
        </c:scaling>
        <c:delete val="1"/>
        <c:axPos val="l"/>
        <c:numFmt formatCode="_-* #,##0.0_-;\-* #,##0.0_-;_-* &quot;-&quot;??_-;_-@_-" sourceLinked="1"/>
        <c:majorTickMark val="none"/>
        <c:minorTickMark val="none"/>
        <c:tickLblPos val="nextTo"/>
        <c:crossAx val="1587280176"/>
        <c:crosses val="autoZero"/>
        <c:crossBetween val="between"/>
      </c:valAx>
      <c:spPr>
        <a:noFill/>
        <a:ln>
          <a:noFill/>
        </a:ln>
        <a:effectLst/>
      </c:spPr>
    </c:plotArea>
    <c:legend>
      <c:legendPos val="r"/>
      <c:layout>
        <c:manualLayout>
          <c:xMode val="edge"/>
          <c:yMode val="edge"/>
          <c:x val="0.31278405560294126"/>
          <c:y val="0.90053863038692139"/>
          <c:w val="0.36766428238329507"/>
          <c:h val="8.562889337884768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51403079179112"/>
          <c:y val="0.17773479449905452"/>
          <c:w val="0.50646374702036145"/>
          <c:h val="0.62648692140597584"/>
        </c:manualLayout>
      </c:layout>
      <c:doughnutChart>
        <c:varyColors val="1"/>
        <c:ser>
          <c:idx val="0"/>
          <c:order val="0"/>
          <c:tx>
            <c:strRef>
              <c:f>Hoja1!$B$1</c:f>
              <c:strCache>
                <c:ptCount val="1"/>
                <c:pt idx="0">
                  <c:v>Establecimientos</c:v>
                </c:pt>
              </c:strCache>
            </c:strRef>
          </c:tx>
          <c:spPr>
            <a:solidFill>
              <a:srgbClr val="FF9B21"/>
            </a:solidFill>
          </c:spPr>
          <c:explosion val="1"/>
          <c:dPt>
            <c:idx val="0"/>
            <c:bubble3D val="0"/>
            <c:explosion val="0"/>
            <c:spPr>
              <a:solidFill>
                <a:srgbClr val="FFAF42"/>
              </a:solidFill>
              <a:ln w="19014">
                <a:solidFill>
                  <a:schemeClr val="lt1"/>
                </a:solidFill>
              </a:ln>
              <a:effectLst/>
            </c:spPr>
            <c:extLst>
              <c:ext xmlns:c16="http://schemas.microsoft.com/office/drawing/2014/chart" uri="{C3380CC4-5D6E-409C-BE32-E72D297353CC}">
                <c16:uniqueId val="{00000001-8463-46B3-8D11-BC136B5B1FE9}"/>
              </c:ext>
            </c:extLst>
          </c:dPt>
          <c:dPt>
            <c:idx val="1"/>
            <c:bubble3D val="0"/>
            <c:spPr>
              <a:solidFill>
                <a:srgbClr val="595959"/>
              </a:solidFill>
              <a:ln w="19014">
                <a:solidFill>
                  <a:schemeClr val="lt1"/>
                </a:solidFill>
              </a:ln>
              <a:effectLst/>
            </c:spPr>
            <c:extLst>
              <c:ext xmlns:c16="http://schemas.microsoft.com/office/drawing/2014/chart" uri="{C3380CC4-5D6E-409C-BE32-E72D297353CC}">
                <c16:uniqueId val="{00000003-8463-46B3-8D11-BC136B5B1FE9}"/>
              </c:ext>
            </c:extLst>
          </c:dPt>
          <c:dPt>
            <c:idx val="2"/>
            <c:bubble3D val="0"/>
            <c:spPr>
              <a:solidFill>
                <a:srgbClr val="003F58"/>
              </a:solidFill>
              <a:ln w="19014">
                <a:solidFill>
                  <a:schemeClr val="lt1"/>
                </a:solidFill>
              </a:ln>
              <a:effectLst/>
            </c:spPr>
            <c:extLst>
              <c:ext xmlns:c16="http://schemas.microsoft.com/office/drawing/2014/chart" uri="{C3380CC4-5D6E-409C-BE32-E72D297353CC}">
                <c16:uniqueId val="{00000005-8463-46B3-8D11-BC136B5B1FE9}"/>
              </c:ext>
            </c:extLst>
          </c:dPt>
          <c:dLbls>
            <c:dLbl>
              <c:idx val="2"/>
              <c:layout>
                <c:manualLayout>
                  <c:x val="5.1565367562270932E-2"/>
                  <c:y val="-0.10630220197418375"/>
                </c:manualLayout>
              </c:layout>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63-46B3-8D11-BC136B5B1FE9}"/>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Hoja1!$A$2:$A$4</c:f>
              <c:strCache>
                <c:ptCount val="3"/>
                <c:pt idx="0">
                  <c:v>Micro (0 a 10 personas)</c:v>
                </c:pt>
                <c:pt idx="1">
                  <c:v>PYMES (11 a 250 personas)</c:v>
                </c:pt>
                <c:pt idx="2">
                  <c:v>Grandes (más de 250 personas)</c:v>
                </c:pt>
              </c:strCache>
            </c:strRef>
          </c:cat>
          <c:val>
            <c:numRef>
              <c:f>Hoja1!$B$2:$B$4</c:f>
              <c:numCache>
                <c:formatCode>0.0</c:formatCode>
                <c:ptCount val="3"/>
                <c:pt idx="0">
                  <c:v>94.9</c:v>
                </c:pt>
                <c:pt idx="1">
                  <c:v>4.9000000000000004</c:v>
                </c:pt>
                <c:pt idx="2">
                  <c:v>0.2</c:v>
                </c:pt>
              </c:numCache>
            </c:numRef>
          </c:val>
          <c:extLst>
            <c:ext xmlns:c16="http://schemas.microsoft.com/office/drawing/2014/chart" uri="{C3380CC4-5D6E-409C-BE32-E72D297353CC}">
              <c16:uniqueId val="{00000006-8463-46B3-8D11-BC136B5B1FE9}"/>
            </c:ext>
          </c:extLst>
        </c:ser>
        <c:dLbls>
          <c:showLegendKey val="0"/>
          <c:showVal val="0"/>
          <c:showCatName val="0"/>
          <c:showSerName val="0"/>
          <c:showPercent val="0"/>
          <c:showBubbleSize val="0"/>
          <c:showLeaderLines val="1"/>
        </c:dLbls>
        <c:firstSliceAng val="0"/>
        <c:holeSize val="55"/>
      </c:doughnutChart>
      <c:spPr>
        <a:noFill/>
        <a:ln w="25352">
          <a:noFill/>
        </a:ln>
      </c:spPr>
    </c:plotArea>
    <c:plotVisOnly val="1"/>
    <c:dispBlanksAs val="gap"/>
    <c:showDLblsOverMax val="0"/>
  </c:chart>
  <c:spPr>
    <a:noFill/>
    <a:ln>
      <a:noFill/>
    </a:ln>
    <a:effectLst/>
  </c:spPr>
  <c:txPr>
    <a:bodyPr/>
    <a:lstStyle/>
    <a:p>
      <a:pPr>
        <a:defRPr sz="1597" b="0"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516850136352505E-2"/>
          <c:w val="1"/>
          <c:h val="0.85889813337986132"/>
        </c:manualLayout>
      </c:layout>
      <c:barChart>
        <c:barDir val="col"/>
        <c:grouping val="clustered"/>
        <c:varyColors val="0"/>
        <c:ser>
          <c:idx val="0"/>
          <c:order val="0"/>
          <c:tx>
            <c:strRef>
              <c:f>Hoja1!$B$1</c:f>
              <c:strCache>
                <c:ptCount val="1"/>
                <c:pt idx="0">
                  <c:v>CE2014</c:v>
                </c:pt>
              </c:strCache>
            </c:strRef>
          </c:tx>
          <c:spPr>
            <a:solidFill>
              <a:srgbClr val="FFAF42"/>
            </a:solidFill>
            <a:ln>
              <a:noFill/>
            </a:ln>
            <a:effectLst/>
          </c:spPr>
          <c:invertIfNegative val="0"/>
          <c:dPt>
            <c:idx val="0"/>
            <c:invertIfNegative val="0"/>
            <c:bubble3D val="0"/>
            <c:spPr>
              <a:solidFill>
                <a:srgbClr val="FFAF42"/>
              </a:solidFill>
              <a:ln>
                <a:noFill/>
              </a:ln>
              <a:effectLst/>
            </c:spPr>
            <c:extLst>
              <c:ext xmlns:c16="http://schemas.microsoft.com/office/drawing/2014/chart" uri="{C3380CC4-5D6E-409C-BE32-E72D297353CC}">
                <c16:uniqueId val="{00000001-E46A-4E80-8477-F52B517A6C49}"/>
              </c:ext>
            </c:extLst>
          </c:dPt>
          <c:dPt>
            <c:idx val="1"/>
            <c:invertIfNegative val="0"/>
            <c:bubble3D val="0"/>
            <c:spPr>
              <a:solidFill>
                <a:srgbClr val="FFAF42"/>
              </a:solidFill>
              <a:ln>
                <a:noFill/>
              </a:ln>
              <a:effectLst/>
            </c:spPr>
            <c:extLst>
              <c:ext xmlns:c16="http://schemas.microsoft.com/office/drawing/2014/chart" uri="{C3380CC4-5D6E-409C-BE32-E72D297353CC}">
                <c16:uniqueId val="{00000003-E46A-4E80-8477-F52B517A6C49}"/>
              </c:ext>
            </c:extLst>
          </c:dPt>
          <c:dLbls>
            <c:spPr>
              <a:noFill/>
              <a:ln>
                <a:noFill/>
              </a:ln>
              <a:effectLst/>
            </c:spPr>
            <c:txPr>
              <a:bodyPr rot="-5400000" spcFirstLastPara="1" vertOverflow="ellipsis"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Hoja1!$B$2:$B$3</c:f>
              <c:numCache>
                <c:formatCode>#,##0_ ;\-#,##0\ </c:formatCode>
                <c:ptCount val="2"/>
                <c:pt idx="0">
                  <c:v>387.69314607353135</c:v>
                </c:pt>
                <c:pt idx="1">
                  <c:v>268.29435527839189</c:v>
                </c:pt>
              </c:numCache>
            </c:numRef>
          </c:val>
          <c:extLst>
            <c:ext xmlns:c16="http://schemas.microsoft.com/office/drawing/2014/chart" uri="{C3380CC4-5D6E-409C-BE32-E72D297353CC}">
              <c16:uniqueId val="{00000004-E46A-4E80-8477-F52B517A6C49}"/>
            </c:ext>
          </c:extLst>
        </c:ser>
        <c:ser>
          <c:idx val="1"/>
          <c:order val="1"/>
          <c:tx>
            <c:strRef>
              <c:f>Hoja1!$C$1</c:f>
              <c:strCache>
                <c:ptCount val="1"/>
                <c:pt idx="0">
                  <c:v>CE2019</c:v>
                </c:pt>
              </c:strCache>
            </c:strRef>
          </c:tx>
          <c:spPr>
            <a:solidFill>
              <a:schemeClr val="tx1">
                <a:lumMod val="65000"/>
                <a:lumOff val="35000"/>
              </a:schemeClr>
            </a:solidFill>
            <a:ln>
              <a:noFill/>
            </a:ln>
            <a:effectLst/>
          </c:spPr>
          <c:invertIfNegative val="0"/>
          <c:dLbls>
            <c:dLbl>
              <c:idx val="1"/>
              <c:layout>
                <c:manualLayout>
                  <c:x val="1.4446827747410046E-2"/>
                  <c:y val="0.18064371748650151"/>
                </c:manualLayout>
              </c:layout>
              <c:spPr>
                <a:noFill/>
                <a:ln>
                  <a:noFill/>
                </a:ln>
                <a:effectLst/>
              </c:spPr>
              <c:txPr>
                <a:bodyPr rot="-5400000" spcFirstLastPara="1" vertOverflow="ellipsis" wrap="square" lIns="38100" tIns="19050" rIns="38100" bIns="19050" anchor="ctr" anchorCtr="1">
                  <a:no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7249648154408911"/>
                      <c:h val="0.13931629118692562"/>
                    </c:manualLayout>
                  </c15:layout>
                </c:ext>
                <c:ext xmlns:c16="http://schemas.microsoft.com/office/drawing/2014/chart" uri="{C3380CC4-5D6E-409C-BE32-E72D297353CC}">
                  <c16:uniqueId val="{00000005-E46A-4E80-8477-F52B517A6C49}"/>
                </c:ext>
              </c:extLst>
            </c:dLbl>
            <c:spPr>
              <a:noFill/>
              <a:ln>
                <a:noFill/>
              </a:ln>
              <a:effectLst/>
            </c:spPr>
            <c:txPr>
              <a:bodyPr rot="-5400000" spcFirstLastPara="1" vertOverflow="ellipsis"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Hoja1!$C$2:$C$3</c:f>
              <c:numCache>
                <c:formatCode>#,##0_ ;\-#,##0\ </c:formatCode>
                <c:ptCount val="2"/>
                <c:pt idx="0">
                  <c:v>483.24272988214949</c:v>
                </c:pt>
                <c:pt idx="1">
                  <c:v>118.75357374575132</c:v>
                </c:pt>
              </c:numCache>
            </c:numRef>
          </c:val>
          <c:extLst>
            <c:ext xmlns:c16="http://schemas.microsoft.com/office/drawing/2014/chart" uri="{C3380CC4-5D6E-409C-BE32-E72D297353CC}">
              <c16:uniqueId val="{00000006-E46A-4E80-8477-F52B517A6C49}"/>
            </c:ext>
          </c:extLst>
        </c:ser>
        <c:dLbls>
          <c:showLegendKey val="0"/>
          <c:showVal val="0"/>
          <c:showCatName val="0"/>
          <c:showSerName val="0"/>
          <c:showPercent val="0"/>
          <c:showBubbleSize val="0"/>
        </c:dLbls>
        <c:gapWidth val="100"/>
        <c:overlap val="-5"/>
        <c:axId val="1587280176"/>
        <c:axId val="1587281008"/>
      </c:barChart>
      <c:catAx>
        <c:axId val="158728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587281008"/>
        <c:crosses val="autoZero"/>
        <c:auto val="1"/>
        <c:lblAlgn val="ctr"/>
        <c:lblOffset val="100"/>
        <c:noMultiLvlLbl val="0"/>
      </c:catAx>
      <c:valAx>
        <c:axId val="1587281008"/>
        <c:scaling>
          <c:orientation val="minMax"/>
        </c:scaling>
        <c:delete val="1"/>
        <c:axPos val="l"/>
        <c:numFmt formatCode="#,##0_ ;\-#,##0\ " sourceLinked="1"/>
        <c:majorTickMark val="none"/>
        <c:minorTickMark val="none"/>
        <c:tickLblPos val="nextTo"/>
        <c:crossAx val="1587280176"/>
        <c:crosses val="autoZero"/>
        <c:crossBetween val="between"/>
      </c:valAx>
      <c:spPr>
        <a:noFill/>
        <a:ln w="31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bg1">
          <a:lumMod val="75000"/>
        </a:schemeClr>
      </a:solidFill>
      <a:prstDash val="lgDash"/>
    </a:ln>
    <a:effectLst/>
  </c:spPr>
  <c:txPr>
    <a:bodyPr/>
    <a:lstStyle/>
    <a:p>
      <a:pPr>
        <a:defRPr>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378810367916495E-2"/>
          <c:y val="4.7381440509582855E-4"/>
          <c:w val="0.97696834796236343"/>
          <c:h val="0.8789696575450282"/>
        </c:manualLayout>
      </c:layout>
      <c:barChart>
        <c:barDir val="col"/>
        <c:grouping val="clustered"/>
        <c:varyColors val="0"/>
        <c:ser>
          <c:idx val="0"/>
          <c:order val="0"/>
          <c:tx>
            <c:strRef>
              <c:f>Hoja1!$B$1</c:f>
              <c:strCache>
                <c:ptCount val="1"/>
                <c:pt idx="0">
                  <c:v>CE2014</c:v>
                </c:pt>
              </c:strCache>
            </c:strRef>
          </c:tx>
          <c:spPr>
            <a:solidFill>
              <a:srgbClr val="FFAF42"/>
            </a:solidFill>
            <a:ln>
              <a:noFill/>
            </a:ln>
            <a:effectLst/>
          </c:spPr>
          <c:invertIfNegative val="0"/>
          <c:dPt>
            <c:idx val="0"/>
            <c:invertIfNegative val="0"/>
            <c:bubble3D val="0"/>
            <c:spPr>
              <a:solidFill>
                <a:srgbClr val="FFAF42"/>
              </a:solidFill>
              <a:ln>
                <a:noFill/>
              </a:ln>
              <a:effectLst/>
            </c:spPr>
            <c:extLst>
              <c:ext xmlns:c16="http://schemas.microsoft.com/office/drawing/2014/chart" uri="{C3380CC4-5D6E-409C-BE32-E72D297353CC}">
                <c16:uniqueId val="{00000001-0A78-416C-8A14-AFA3DDCE5EEC}"/>
              </c:ext>
            </c:extLst>
          </c:dPt>
          <c:dPt>
            <c:idx val="1"/>
            <c:invertIfNegative val="0"/>
            <c:bubble3D val="0"/>
            <c:spPr>
              <a:solidFill>
                <a:srgbClr val="FFAF42"/>
              </a:solidFill>
              <a:ln>
                <a:noFill/>
              </a:ln>
              <a:effectLst/>
            </c:spPr>
            <c:extLst>
              <c:ext xmlns:c16="http://schemas.microsoft.com/office/drawing/2014/chart" uri="{C3380CC4-5D6E-409C-BE32-E72D297353CC}">
                <c16:uniqueId val="{00000003-0A78-416C-8A14-AFA3DDCE5EEC}"/>
              </c:ext>
            </c:extLst>
          </c:dPt>
          <c:dLbls>
            <c:spPr>
              <a:noFill/>
              <a:ln>
                <a:noFill/>
              </a:ln>
              <a:effectLst/>
            </c:spPr>
            <c:txPr>
              <a:bodyPr rot="-5400000" spcFirstLastPara="1" vertOverflow="ellipsis"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Hoja1!$B$2:$B$3</c:f>
              <c:numCache>
                <c:formatCode>#,##0_ ;\-#,##0\ </c:formatCode>
                <c:ptCount val="2"/>
                <c:pt idx="0">
                  <c:v>399.9356511096691</c:v>
                </c:pt>
                <c:pt idx="1">
                  <c:v>258.29924633682651</c:v>
                </c:pt>
              </c:numCache>
            </c:numRef>
          </c:val>
          <c:extLst>
            <c:ext xmlns:c16="http://schemas.microsoft.com/office/drawing/2014/chart" uri="{C3380CC4-5D6E-409C-BE32-E72D297353CC}">
              <c16:uniqueId val="{00000004-0A78-416C-8A14-AFA3DDCE5EEC}"/>
            </c:ext>
          </c:extLst>
        </c:ser>
        <c:ser>
          <c:idx val="1"/>
          <c:order val="1"/>
          <c:tx>
            <c:strRef>
              <c:f>Hoja1!$C$1</c:f>
              <c:strCache>
                <c:ptCount val="1"/>
                <c:pt idx="0">
                  <c:v>CE2019</c:v>
                </c:pt>
              </c:strCache>
            </c:strRef>
          </c:tx>
          <c:spPr>
            <a:solidFill>
              <a:schemeClr val="tx1">
                <a:lumMod val="65000"/>
                <a:lumOff val="35000"/>
              </a:schemeClr>
            </a:solidFill>
            <a:ln>
              <a:noFill/>
            </a:ln>
            <a:effectLst/>
          </c:spPr>
          <c:invertIfNegative val="0"/>
          <c:dLbls>
            <c:dLbl>
              <c:idx val="1"/>
              <c:layout>
                <c:manualLayout>
                  <c:x val="0"/>
                  <c:y val="0.196700936818634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78-416C-8A14-AFA3DDCE5EEC}"/>
                </c:ext>
              </c:extLst>
            </c:dLbl>
            <c:spPr>
              <a:noFill/>
              <a:ln>
                <a:noFill/>
              </a:ln>
              <a:effectLst/>
            </c:spPr>
            <c:txPr>
              <a:bodyPr rot="-5400000" spcFirstLastPara="1" vertOverflow="ellipsis"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Hoja1!$C$2:$C$3</c:f>
              <c:numCache>
                <c:formatCode>#,##0_ ;\-#,##0\ </c:formatCode>
                <c:ptCount val="2"/>
                <c:pt idx="0">
                  <c:v>492.23828608321054</c:v>
                </c:pt>
                <c:pt idx="1">
                  <c:v>122.8943947491791</c:v>
                </c:pt>
              </c:numCache>
            </c:numRef>
          </c:val>
          <c:extLst>
            <c:ext xmlns:c16="http://schemas.microsoft.com/office/drawing/2014/chart" uri="{C3380CC4-5D6E-409C-BE32-E72D297353CC}">
              <c16:uniqueId val="{00000006-0A78-416C-8A14-AFA3DDCE5EEC}"/>
            </c:ext>
          </c:extLst>
        </c:ser>
        <c:dLbls>
          <c:showLegendKey val="0"/>
          <c:showVal val="0"/>
          <c:showCatName val="0"/>
          <c:showSerName val="0"/>
          <c:showPercent val="0"/>
          <c:showBubbleSize val="0"/>
        </c:dLbls>
        <c:gapWidth val="100"/>
        <c:overlap val="-5"/>
        <c:axId val="1587280176"/>
        <c:axId val="1587281008"/>
      </c:barChart>
      <c:catAx>
        <c:axId val="158728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587281008"/>
        <c:crosses val="autoZero"/>
        <c:auto val="1"/>
        <c:lblAlgn val="ctr"/>
        <c:lblOffset val="100"/>
        <c:noMultiLvlLbl val="0"/>
      </c:catAx>
      <c:valAx>
        <c:axId val="1587281008"/>
        <c:scaling>
          <c:orientation val="minMax"/>
        </c:scaling>
        <c:delete val="1"/>
        <c:axPos val="l"/>
        <c:numFmt formatCode="#,##0_ ;\-#,##0\ " sourceLinked="1"/>
        <c:majorTickMark val="none"/>
        <c:minorTickMark val="none"/>
        <c:tickLblPos val="nextTo"/>
        <c:crossAx val="1587280176"/>
        <c:crosses val="autoZero"/>
        <c:crossBetween val="between"/>
      </c:valAx>
      <c:spPr>
        <a:noFill/>
        <a:ln w="31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bg1">
          <a:lumMod val="75000"/>
        </a:schemeClr>
      </a:solidFill>
      <a:prstDash val="lgDash"/>
    </a:ln>
    <a:effectLst/>
  </c:spPr>
  <c:txPr>
    <a:bodyPr/>
    <a:lstStyle/>
    <a:p>
      <a:pPr>
        <a:defRPr>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10946484193778"/>
          <c:y val="5.0037142818255213E-2"/>
          <c:w val="0.70218115176684359"/>
          <c:h val="0.79515825276171359"/>
        </c:manualLayout>
      </c:layout>
      <c:barChart>
        <c:barDir val="col"/>
        <c:grouping val="clustered"/>
        <c:varyColors val="0"/>
        <c:ser>
          <c:idx val="0"/>
          <c:order val="0"/>
          <c:tx>
            <c:strRef>
              <c:f>Hoja1!$B$1</c:f>
              <c:strCache>
                <c:ptCount val="1"/>
                <c:pt idx="0">
                  <c:v>miles de pesos</c:v>
                </c:pt>
              </c:strCache>
            </c:strRef>
          </c:tx>
          <c:spPr>
            <a:solidFill>
              <a:schemeClr val="accent1"/>
            </a:solidFill>
            <a:ln>
              <a:noFill/>
            </a:ln>
            <a:effectLst/>
          </c:spPr>
          <c:invertIfNegative val="0"/>
          <c:dPt>
            <c:idx val="0"/>
            <c:invertIfNegative val="0"/>
            <c:bubble3D val="0"/>
            <c:spPr>
              <a:solidFill>
                <a:srgbClr val="FFAF42"/>
              </a:solidFill>
              <a:ln>
                <a:noFill/>
              </a:ln>
              <a:effectLst/>
            </c:spPr>
            <c:extLst>
              <c:ext xmlns:c16="http://schemas.microsoft.com/office/drawing/2014/chart" uri="{C3380CC4-5D6E-409C-BE32-E72D297353CC}">
                <c16:uniqueId val="{00000001-590F-4626-978C-FC4867882A6D}"/>
              </c:ext>
            </c:extLst>
          </c:dPt>
          <c:dPt>
            <c:idx val="1"/>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590F-4626-978C-FC4867882A6D}"/>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 realizaron ventas por internet</c:v>
                </c:pt>
                <c:pt idx="1">
                  <c:v>No realizaron ventas por Internet</c:v>
                </c:pt>
              </c:strCache>
            </c:strRef>
          </c:cat>
          <c:val>
            <c:numRef>
              <c:f>Hoja1!$B$2:$B$3</c:f>
              <c:numCache>
                <c:formatCode>_-* #,##0.0_-;\-* #,##0.0_-;_-* "-"??_-;_-@_-</c:formatCode>
                <c:ptCount val="2"/>
                <c:pt idx="0">
                  <c:v>543.36452936868045</c:v>
                </c:pt>
                <c:pt idx="1">
                  <c:v>333.22063193028197</c:v>
                </c:pt>
              </c:numCache>
            </c:numRef>
          </c:val>
          <c:extLst>
            <c:ext xmlns:c16="http://schemas.microsoft.com/office/drawing/2014/chart" uri="{C3380CC4-5D6E-409C-BE32-E72D297353CC}">
              <c16:uniqueId val="{00000004-590F-4626-978C-FC4867882A6D}"/>
            </c:ext>
          </c:extLst>
        </c:ser>
        <c:dLbls>
          <c:showLegendKey val="0"/>
          <c:showVal val="0"/>
          <c:showCatName val="0"/>
          <c:showSerName val="0"/>
          <c:showPercent val="0"/>
          <c:showBubbleSize val="0"/>
        </c:dLbls>
        <c:gapWidth val="170"/>
        <c:overlap val="-27"/>
        <c:axId val="1587280176"/>
        <c:axId val="1587281008"/>
      </c:barChart>
      <c:catAx>
        <c:axId val="158728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587281008"/>
        <c:crosses val="autoZero"/>
        <c:auto val="1"/>
        <c:lblAlgn val="ctr"/>
        <c:lblOffset val="100"/>
        <c:noMultiLvlLbl val="0"/>
      </c:catAx>
      <c:valAx>
        <c:axId val="1587281008"/>
        <c:scaling>
          <c:orientation val="minMax"/>
        </c:scaling>
        <c:delete val="1"/>
        <c:axPos val="l"/>
        <c:numFmt formatCode="_-* #,##0.0_-;\-* #,##0.0_-;_-* &quot;-&quot;??_-;_-@_-" sourceLinked="1"/>
        <c:majorTickMark val="none"/>
        <c:minorTickMark val="none"/>
        <c:tickLblPos val="nextTo"/>
        <c:crossAx val="1587280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99936804881978E-2"/>
          <c:y val="7.8995820063694266E-2"/>
          <c:w val="0.96282013902925967"/>
          <c:h val="0.77951130625628573"/>
        </c:manualLayout>
      </c:layout>
      <c:barChart>
        <c:barDir val="col"/>
        <c:grouping val="clustered"/>
        <c:varyColors val="0"/>
        <c:ser>
          <c:idx val="0"/>
          <c:order val="0"/>
          <c:tx>
            <c:strRef>
              <c:f>Hoja1!$B$1</c:f>
              <c:strCache>
                <c:ptCount val="1"/>
                <c:pt idx="0">
                  <c:v>miles de pesos</c:v>
                </c:pt>
              </c:strCache>
            </c:strRef>
          </c:tx>
          <c:spPr>
            <a:solidFill>
              <a:schemeClr val="accent1"/>
            </a:solidFill>
            <a:ln>
              <a:noFill/>
            </a:ln>
            <a:effectLst/>
          </c:spPr>
          <c:invertIfNegative val="0"/>
          <c:dPt>
            <c:idx val="0"/>
            <c:invertIfNegative val="0"/>
            <c:bubble3D val="0"/>
            <c:spPr>
              <a:solidFill>
                <a:srgbClr val="FFAF42"/>
              </a:solidFill>
              <a:ln>
                <a:noFill/>
              </a:ln>
              <a:effectLst/>
            </c:spPr>
            <c:extLst>
              <c:ext xmlns:c16="http://schemas.microsoft.com/office/drawing/2014/chart" uri="{C3380CC4-5D6E-409C-BE32-E72D297353CC}">
                <c16:uniqueId val="{00000001-AF17-4E4E-97CB-87ADC100F88E}"/>
              </c:ext>
            </c:extLst>
          </c:dPt>
          <c:dPt>
            <c:idx val="1"/>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AF17-4E4E-97CB-87ADC100F88E}"/>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 capacitaron</c:v>
                </c:pt>
                <c:pt idx="1">
                  <c:v>No capacitaron</c:v>
                </c:pt>
              </c:strCache>
            </c:strRef>
          </c:cat>
          <c:val>
            <c:numRef>
              <c:f>Hoja1!$B$2:$B$3</c:f>
              <c:numCache>
                <c:formatCode>_-* #,##0.0_-;\-* #,##0.0_-;_-* "-"??_-;_-@_-</c:formatCode>
                <c:ptCount val="2"/>
                <c:pt idx="0">
                  <c:v>563.9907612985271</c:v>
                </c:pt>
                <c:pt idx="1">
                  <c:v>268.22027636329835</c:v>
                </c:pt>
              </c:numCache>
            </c:numRef>
          </c:val>
          <c:extLst>
            <c:ext xmlns:c16="http://schemas.microsoft.com/office/drawing/2014/chart" uri="{C3380CC4-5D6E-409C-BE32-E72D297353CC}">
              <c16:uniqueId val="{00000004-AF17-4E4E-97CB-87ADC100F88E}"/>
            </c:ext>
          </c:extLst>
        </c:ser>
        <c:dLbls>
          <c:showLegendKey val="0"/>
          <c:showVal val="0"/>
          <c:showCatName val="0"/>
          <c:showSerName val="0"/>
          <c:showPercent val="0"/>
          <c:showBubbleSize val="0"/>
        </c:dLbls>
        <c:gapWidth val="170"/>
        <c:overlap val="-27"/>
        <c:axId val="1587280176"/>
        <c:axId val="1587281008"/>
      </c:barChart>
      <c:catAx>
        <c:axId val="158728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587281008"/>
        <c:crosses val="autoZero"/>
        <c:auto val="1"/>
        <c:lblAlgn val="ctr"/>
        <c:lblOffset val="100"/>
        <c:noMultiLvlLbl val="0"/>
      </c:catAx>
      <c:valAx>
        <c:axId val="1587281008"/>
        <c:scaling>
          <c:orientation val="minMax"/>
        </c:scaling>
        <c:delete val="1"/>
        <c:axPos val="l"/>
        <c:numFmt formatCode="_-* #,##0.0_-;\-* #,##0.0_-;_-* &quot;-&quot;??_-;_-@_-" sourceLinked="1"/>
        <c:majorTickMark val="none"/>
        <c:minorTickMark val="none"/>
        <c:tickLblPos val="nextTo"/>
        <c:crossAx val="1587280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04032078183932E-2"/>
          <c:y val="0.28127547304108641"/>
          <c:w val="0.96759193584363212"/>
          <c:h val="0.40463643294938245"/>
        </c:manualLayout>
      </c:layout>
      <c:barChart>
        <c:barDir val="col"/>
        <c:grouping val="clustered"/>
        <c:varyColors val="0"/>
        <c:ser>
          <c:idx val="0"/>
          <c:order val="0"/>
          <c:tx>
            <c:strRef>
              <c:f>Hoja1!$B$1</c:f>
              <c:strCache>
                <c:ptCount val="1"/>
                <c:pt idx="0">
                  <c:v>CE2009</c:v>
                </c:pt>
              </c:strCache>
            </c:strRef>
          </c:tx>
          <c:spPr>
            <a:solidFill>
              <a:srgbClr val="FFAF42"/>
            </a:solidFill>
            <a:ln>
              <a:noFill/>
            </a:ln>
            <a:effectLst/>
          </c:spPr>
          <c:invertIfNegative val="0"/>
          <c:dPt>
            <c:idx val="0"/>
            <c:invertIfNegative val="0"/>
            <c:bubble3D val="0"/>
            <c:extLst>
              <c:ext xmlns:c16="http://schemas.microsoft.com/office/drawing/2014/chart" uri="{C3380CC4-5D6E-409C-BE32-E72D297353CC}">
                <c16:uniqueId val="{00000000-3E07-494D-B49F-DBA490122862}"/>
              </c:ext>
            </c:extLst>
          </c:dPt>
          <c:dLbls>
            <c:spPr>
              <a:noFill/>
              <a:ln>
                <a:noFill/>
              </a:ln>
              <a:effectLst/>
            </c:spPr>
            <c:txPr>
              <a:bodyPr rot="-5400000" vert="horz" wrap="square" lIns="38100" tIns="19050" rIns="38100" bIns="19050" anchor="ctr">
                <a:spAutoFit/>
              </a:bodyPr>
              <a:lstStyle/>
              <a:p>
                <a:pPr algn="ctr">
                  <a:defRPr sz="1794" b="0" i="0" u="none" strike="noStrike" baseline="0">
                    <a:solidFill>
                      <a:schemeClr val="tx1">
                        <a:lumMod val="65000"/>
                        <a:lumOff val="35000"/>
                      </a:schemeClr>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Micro
(0 a 10 personas)</c:v>
                </c:pt>
                <c:pt idx="1">
                  <c:v>PYMES
(11 a 250 personas)</c:v>
                </c:pt>
                <c:pt idx="2">
                  <c:v>Grandes
(más de 250 personas)</c:v>
                </c:pt>
              </c:strCache>
            </c:strRef>
          </c:cat>
          <c:val>
            <c:numRef>
              <c:f>Hoja1!$B$2:$B$4</c:f>
              <c:numCache>
                <c:formatCode>_-* #,##0_-;\-* #,##0_-;_-* "-"??_-;_-@_-</c:formatCode>
                <c:ptCount val="3"/>
                <c:pt idx="0">
                  <c:v>727674.88829426002</c:v>
                </c:pt>
                <c:pt idx="1">
                  <c:v>1929807.2040929738</c:v>
                </c:pt>
                <c:pt idx="2">
                  <c:v>4932858.3272793256</c:v>
                </c:pt>
              </c:numCache>
            </c:numRef>
          </c:val>
          <c:extLst>
            <c:ext xmlns:c16="http://schemas.microsoft.com/office/drawing/2014/chart" uri="{C3380CC4-5D6E-409C-BE32-E72D297353CC}">
              <c16:uniqueId val="{00000001-3E07-494D-B49F-DBA490122862}"/>
            </c:ext>
          </c:extLst>
        </c:ser>
        <c:ser>
          <c:idx val="1"/>
          <c:order val="1"/>
          <c:tx>
            <c:strRef>
              <c:f>Hoja1!$C$1</c:f>
              <c:strCache>
                <c:ptCount val="1"/>
                <c:pt idx="0">
                  <c:v>CE2014</c:v>
                </c:pt>
              </c:strCache>
            </c:strRef>
          </c:tx>
          <c:spPr>
            <a:solidFill>
              <a:srgbClr val="AFABAB"/>
            </a:solidFill>
            <a:ln>
              <a:noFill/>
            </a:ln>
            <a:effectLst/>
          </c:spPr>
          <c:invertIfNegative val="0"/>
          <c:dLbls>
            <c:spPr>
              <a:noFill/>
              <a:ln>
                <a:noFill/>
              </a:ln>
              <a:effectLst/>
            </c:spPr>
            <c:txPr>
              <a:bodyPr rot="-5400000" vert="horz" wrap="square" lIns="38100" tIns="19050" rIns="38100" bIns="19050" anchor="ctr">
                <a:spAutoFit/>
              </a:bodyPr>
              <a:lstStyle/>
              <a:p>
                <a:pPr algn="ctr">
                  <a:defRPr sz="1794" b="0" i="0" u="none" strike="noStrike" baseline="0">
                    <a:solidFill>
                      <a:schemeClr val="tx1">
                        <a:lumMod val="65000"/>
                        <a:lumOff val="35000"/>
                      </a:schemeClr>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Micro
(0 a 10 personas)</c:v>
                </c:pt>
                <c:pt idx="1">
                  <c:v>PYMES
(11 a 250 personas)</c:v>
                </c:pt>
                <c:pt idx="2">
                  <c:v>Grandes
(más de 250 personas)</c:v>
                </c:pt>
              </c:strCache>
            </c:strRef>
          </c:cat>
          <c:val>
            <c:numRef>
              <c:f>Hoja1!$C$2:$C$4</c:f>
              <c:numCache>
                <c:formatCode>_-* #,##0_-;\-* #,##0_-;_-* "-"??_-;_-@_-</c:formatCode>
                <c:ptCount val="3"/>
                <c:pt idx="0">
                  <c:v>994126.35247884889</c:v>
                </c:pt>
                <c:pt idx="1">
                  <c:v>1900353.2986281991</c:v>
                </c:pt>
                <c:pt idx="2">
                  <c:v>4609652.8003459303</c:v>
                </c:pt>
              </c:numCache>
            </c:numRef>
          </c:val>
          <c:extLst>
            <c:ext xmlns:c16="http://schemas.microsoft.com/office/drawing/2014/chart" uri="{C3380CC4-5D6E-409C-BE32-E72D297353CC}">
              <c16:uniqueId val="{00000002-3E07-494D-B49F-DBA490122862}"/>
            </c:ext>
          </c:extLst>
        </c:ser>
        <c:ser>
          <c:idx val="2"/>
          <c:order val="2"/>
          <c:tx>
            <c:strRef>
              <c:f>Hoja1!$D$1</c:f>
              <c:strCache>
                <c:ptCount val="1"/>
                <c:pt idx="0">
                  <c:v>CE2019</c:v>
                </c:pt>
              </c:strCache>
            </c:strRef>
          </c:tx>
          <c:spPr>
            <a:solidFill>
              <a:srgbClr val="767171"/>
            </a:solidFill>
            <a:ln>
              <a:noFill/>
            </a:ln>
            <a:effectLst/>
          </c:spPr>
          <c:invertIfNegative val="0"/>
          <c:dLbls>
            <c:spPr>
              <a:noFill/>
              <a:ln>
                <a:noFill/>
              </a:ln>
              <a:effectLst/>
            </c:spPr>
            <c:txPr>
              <a:bodyPr rot="-5400000" vert="horz" wrap="square" lIns="38100" tIns="19050" rIns="38100" bIns="19050" anchor="ctr">
                <a:spAutoFit/>
              </a:bodyPr>
              <a:lstStyle/>
              <a:p>
                <a:pPr algn="ctr">
                  <a:defRPr sz="1794" b="0" i="0" u="none" strike="noStrike" baseline="0">
                    <a:solidFill>
                      <a:schemeClr val="tx1">
                        <a:lumMod val="65000"/>
                        <a:lumOff val="35000"/>
                      </a:schemeClr>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Micro
(0 a 10 personas)</c:v>
                </c:pt>
                <c:pt idx="1">
                  <c:v>PYMES
(11 a 250 personas)</c:v>
                </c:pt>
                <c:pt idx="2">
                  <c:v>Grandes
(más de 250 personas)</c:v>
                </c:pt>
              </c:strCache>
            </c:strRef>
          </c:cat>
          <c:val>
            <c:numRef>
              <c:f>Hoja1!$D$2:$D$4</c:f>
              <c:numCache>
                <c:formatCode>_-* #,##0_-;\-* #,##0_-;_-* "-"??_-;_-@_-</c:formatCode>
                <c:ptCount val="3"/>
                <c:pt idx="0">
                  <c:v>1462482.896371118</c:v>
                </c:pt>
                <c:pt idx="1">
                  <c:v>3063383.7105849087</c:v>
                </c:pt>
                <c:pt idx="2">
                  <c:v>5457933.7189511452</c:v>
                </c:pt>
              </c:numCache>
            </c:numRef>
          </c:val>
          <c:extLst>
            <c:ext xmlns:c16="http://schemas.microsoft.com/office/drawing/2014/chart" uri="{C3380CC4-5D6E-409C-BE32-E72D297353CC}">
              <c16:uniqueId val="{00000003-3E07-494D-B49F-DBA490122862}"/>
            </c:ext>
          </c:extLst>
        </c:ser>
        <c:dLbls>
          <c:showLegendKey val="0"/>
          <c:showVal val="0"/>
          <c:showCatName val="0"/>
          <c:showSerName val="0"/>
          <c:showPercent val="0"/>
          <c:showBubbleSize val="0"/>
        </c:dLbls>
        <c:gapWidth val="219"/>
        <c:axId val="1378082576"/>
        <c:axId val="1"/>
      </c:barChart>
      <c:catAx>
        <c:axId val="1378082576"/>
        <c:scaling>
          <c:orientation val="minMax"/>
        </c:scaling>
        <c:delete val="0"/>
        <c:axPos val="b"/>
        <c:numFmt formatCode="General" sourceLinked="1"/>
        <c:majorTickMark val="none"/>
        <c:minorTickMark val="none"/>
        <c:tickLblPos val="nextTo"/>
        <c:spPr>
          <a:noFill/>
          <a:ln w="9492" cap="flat" cmpd="sng" algn="ctr">
            <a:solidFill>
              <a:schemeClr val="tx1">
                <a:lumMod val="15000"/>
                <a:lumOff val="85000"/>
              </a:schemeClr>
            </a:solidFill>
            <a:round/>
          </a:ln>
          <a:effectLst/>
        </c:spPr>
        <c:txPr>
          <a:bodyPr rot="0" vert="horz"/>
          <a:lstStyle/>
          <a:p>
            <a:pPr>
              <a:defRPr sz="1600" b="0" i="0" u="none" strike="noStrike" baseline="0">
                <a:solidFill>
                  <a:srgbClr val="333333"/>
                </a:solidFill>
                <a:latin typeface="Arial"/>
                <a:ea typeface="Arial"/>
                <a:cs typeface="Arial"/>
              </a:defRPr>
            </a:pPr>
            <a:endParaRPr lang="en-US"/>
          </a:p>
        </c:txPr>
        <c:crossAx val="1"/>
        <c:crosses val="autoZero"/>
        <c:auto val="1"/>
        <c:lblAlgn val="ctr"/>
        <c:lblOffset val="100"/>
        <c:noMultiLvlLbl val="0"/>
      </c:catAx>
      <c:valAx>
        <c:axId val="1"/>
        <c:scaling>
          <c:orientation val="minMax"/>
        </c:scaling>
        <c:delete val="1"/>
        <c:axPos val="l"/>
        <c:numFmt formatCode="_-* #,##0_-;\-* #,##0_-;_-* &quot;-&quot;??_-;_-@_-" sourceLinked="1"/>
        <c:majorTickMark val="out"/>
        <c:minorTickMark val="none"/>
        <c:tickLblPos val="nextTo"/>
        <c:crossAx val="1378082576"/>
        <c:crosses val="autoZero"/>
        <c:crossBetween val="between"/>
      </c:valAx>
      <c:spPr>
        <a:noFill/>
        <a:ln w="25311">
          <a:noFill/>
        </a:ln>
      </c:spPr>
    </c:plotArea>
    <c:legend>
      <c:legendPos val="r"/>
      <c:layout>
        <c:manualLayout>
          <c:xMode val="edge"/>
          <c:yMode val="edge"/>
          <c:x val="0.48404669260700389"/>
          <c:y val="0.88120300751879699"/>
          <c:w val="0.36186770428015563"/>
          <c:h val="4.9624060150375938E-2"/>
        </c:manualLayout>
      </c:layout>
      <c:overlay val="0"/>
      <c:spPr>
        <a:noFill/>
        <a:ln>
          <a:noFill/>
        </a:ln>
        <a:effectLst/>
      </c:spPr>
      <c:txPr>
        <a:bodyPr/>
        <a:lstStyle/>
        <a:p>
          <a:pPr>
            <a:defRPr sz="1600" b="0" i="0" u="none" strike="noStrike" baseline="0">
              <a:solidFill>
                <a:srgbClr val="333333"/>
              </a:solidFill>
              <a:latin typeface="Arial"/>
              <a:ea typeface="Arial"/>
              <a:cs typeface="Arial"/>
            </a:defRPr>
          </a:pPr>
          <a:endParaRPr lang="en-US"/>
        </a:p>
      </c:txPr>
    </c:legend>
    <c:plotVisOnly val="1"/>
    <c:dispBlanksAs val="gap"/>
    <c:showDLblsOverMax val="0"/>
  </c:chart>
  <c:spPr>
    <a:noFill/>
    <a:ln>
      <a:noFill/>
    </a:ln>
    <a:effectLst/>
  </c:spPr>
  <c:txPr>
    <a:bodyPr/>
    <a:lstStyle/>
    <a:p>
      <a:pPr>
        <a:defRPr sz="1794" b="0" i="0" u="none" strike="noStrike" baseline="0">
          <a:solidFill>
            <a:srgbClr val="333333"/>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815628481806619"/>
          <c:y val="0.15658591352861859"/>
          <c:w val="0.77184366777139179"/>
          <c:h val="0.66289370107562606"/>
        </c:manualLayout>
      </c:layout>
      <c:barChart>
        <c:barDir val="bar"/>
        <c:grouping val="stacked"/>
        <c:varyColors val="0"/>
        <c:ser>
          <c:idx val="0"/>
          <c:order val="0"/>
          <c:tx>
            <c:strRef>
              <c:f>Hoja1!$B$1</c:f>
              <c:strCache>
                <c:ptCount val="1"/>
                <c:pt idx="0">
                  <c:v>Establecimientos que capacitaron al personal ocupado</c:v>
                </c:pt>
              </c:strCache>
            </c:strRef>
          </c:tx>
          <c:spPr>
            <a:solidFill>
              <a:srgbClr val="FFAF42"/>
            </a:solidFill>
            <a:ln>
              <a:noFill/>
            </a:ln>
            <a:effectLst/>
          </c:spPr>
          <c:invertIfNegative val="0"/>
          <c:dLbls>
            <c:dLbl>
              <c:idx val="2"/>
              <c:layout>
                <c:manualLayout>
                  <c:x val="1.363423359235395E-2"/>
                  <c:y val="-2.2727073777899192E-17"/>
                </c:manualLayout>
              </c:layout>
              <c:spPr>
                <a:noFill/>
                <a:ln>
                  <a:noFill/>
                </a:ln>
                <a:effectLst/>
              </c:spPr>
              <c:txPr>
                <a:bodyPr/>
                <a:lstStyle/>
                <a:p>
                  <a:pPr>
                    <a:defRPr sz="1800" b="1"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86-44CD-9B9D-E9C17158CEB3}"/>
                </c:ext>
              </c:extLst>
            </c:dLbl>
            <c:spPr>
              <a:noFill/>
              <a:ln>
                <a:noFill/>
              </a:ln>
              <a:effectLst/>
            </c:spPr>
            <c:txPr>
              <a:bodyPr wrap="square" lIns="38100" tIns="19050" rIns="38100" bIns="19050" anchor="ctr">
                <a:spAutoFit/>
              </a:bodyPr>
              <a:lstStyle/>
              <a:p>
                <a:pPr>
                  <a:defRPr sz="1800" b="1"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Grandes
(más de 250 personas)</c:v>
                </c:pt>
                <c:pt idx="1">
                  <c:v>PYMES
(11 a 250 personas)</c:v>
                </c:pt>
                <c:pt idx="2">
                  <c:v>Micro
(0 a 10 personas) </c:v>
                </c:pt>
              </c:strCache>
            </c:strRef>
          </c:cat>
          <c:val>
            <c:numRef>
              <c:f>Hoja1!$B$2:$B$4</c:f>
              <c:numCache>
                <c:formatCode>#,##0.0</c:formatCode>
                <c:ptCount val="3"/>
                <c:pt idx="0">
                  <c:v>59.1</c:v>
                </c:pt>
                <c:pt idx="1">
                  <c:v>28.8</c:v>
                </c:pt>
                <c:pt idx="2">
                  <c:v>2.4</c:v>
                </c:pt>
              </c:numCache>
            </c:numRef>
          </c:val>
          <c:extLst>
            <c:ext xmlns:c16="http://schemas.microsoft.com/office/drawing/2014/chart" uri="{C3380CC4-5D6E-409C-BE32-E72D297353CC}">
              <c16:uniqueId val="{00000001-3986-44CD-9B9D-E9C17158CEB3}"/>
            </c:ext>
          </c:extLst>
        </c:ser>
        <c:ser>
          <c:idx val="1"/>
          <c:order val="1"/>
          <c:tx>
            <c:strRef>
              <c:f>Hoja1!$C$1</c:f>
              <c:strCache>
                <c:ptCount val="1"/>
                <c:pt idx="0">
                  <c:v>Establecimientos que No capacitaron al personal ocupado</c:v>
                </c:pt>
              </c:strCache>
            </c:strRef>
          </c:tx>
          <c:spPr>
            <a:solidFill>
              <a:srgbClr val="8A8A8A"/>
            </a:solidFill>
            <a:ln>
              <a:solidFill>
                <a:srgbClr val="8A8A8A"/>
              </a:solidFill>
            </a:ln>
            <a:effectLst>
              <a:softEdge rad="12700"/>
            </a:effectLst>
          </c:spPr>
          <c:invertIfNegative val="0"/>
          <c:dLbls>
            <c:dLbl>
              <c:idx val="0"/>
              <c:layout>
                <c:manualLayout>
                  <c:x val="2.4996094919315575E-2"/>
                  <c:y val="4.9586915613806038E-3"/>
                </c:manualLayout>
              </c:layout>
              <c:spPr>
                <a:noFill/>
                <a:ln>
                  <a:noFill/>
                </a:ln>
                <a:effectLst/>
              </c:spPr>
              <c:txPr>
                <a:bodyPr/>
                <a:lstStyle/>
                <a:p>
                  <a:pPr>
                    <a:defRPr sz="1800" b="1"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86-44CD-9B9D-E9C17158CEB3}"/>
                </c:ext>
              </c:extLst>
            </c:dLbl>
            <c:dLbl>
              <c:idx val="1"/>
              <c:layout>
                <c:manualLayout>
                  <c:x val="2.158753652122692E-2"/>
                  <c:y val="-4.9586915613807859E-3"/>
                </c:manualLayout>
              </c:layout>
              <c:spPr>
                <a:noFill/>
                <a:ln>
                  <a:noFill/>
                </a:ln>
                <a:effectLst/>
              </c:spPr>
              <c:txPr>
                <a:bodyPr/>
                <a:lstStyle/>
                <a:p>
                  <a:pPr>
                    <a:defRPr sz="1800" b="1"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86-44CD-9B9D-E9C17158CEB3}"/>
                </c:ext>
              </c:extLst>
            </c:dLbl>
            <c:dLbl>
              <c:idx val="2"/>
              <c:layout>
                <c:manualLayout>
                  <c:x val="3.7786419551848825E-2"/>
                  <c:y val="-9.9173831227613897E-3"/>
                </c:manualLayout>
              </c:layout>
              <c:spPr>
                <a:noFill/>
                <a:ln>
                  <a:noFill/>
                </a:ln>
                <a:effectLst/>
              </c:spPr>
              <c:txPr>
                <a:bodyPr/>
                <a:lstStyle/>
                <a:p>
                  <a:pPr>
                    <a:defRPr sz="1800" b="1"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86-44CD-9B9D-E9C17158CEB3}"/>
                </c:ext>
              </c:extLst>
            </c:dLbl>
            <c:spPr>
              <a:noFill/>
              <a:ln>
                <a:noFill/>
              </a:ln>
              <a:effectLst/>
            </c:spPr>
            <c:txPr>
              <a:bodyPr wrap="square" lIns="38100" tIns="19050" rIns="38100" bIns="19050" anchor="ctr">
                <a:spAutoFit/>
              </a:bodyPr>
              <a:lstStyle/>
              <a:p>
                <a:pPr>
                  <a:defRPr sz="1800" b="1"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Grandes
(más de 250 personas)</c:v>
                </c:pt>
                <c:pt idx="1">
                  <c:v>PYMES
(11 a 250 personas)</c:v>
                </c:pt>
                <c:pt idx="2">
                  <c:v>Micro
(0 a 10 personas) </c:v>
                </c:pt>
              </c:strCache>
            </c:strRef>
          </c:cat>
          <c:val>
            <c:numRef>
              <c:f>Hoja1!$C$2:$C$4</c:f>
              <c:numCache>
                <c:formatCode>#,##0.0</c:formatCode>
                <c:ptCount val="3"/>
                <c:pt idx="0">
                  <c:v>40.9</c:v>
                </c:pt>
                <c:pt idx="1">
                  <c:v>71.2</c:v>
                </c:pt>
                <c:pt idx="2">
                  <c:v>97.6</c:v>
                </c:pt>
              </c:numCache>
            </c:numRef>
          </c:val>
          <c:extLst>
            <c:ext xmlns:c16="http://schemas.microsoft.com/office/drawing/2014/chart" uri="{C3380CC4-5D6E-409C-BE32-E72D297353CC}">
              <c16:uniqueId val="{00000005-3986-44CD-9B9D-E9C17158CEB3}"/>
            </c:ext>
          </c:extLst>
        </c:ser>
        <c:dLbls>
          <c:showLegendKey val="0"/>
          <c:showVal val="0"/>
          <c:showCatName val="0"/>
          <c:showSerName val="0"/>
          <c:showPercent val="0"/>
          <c:showBubbleSize val="0"/>
        </c:dLbls>
        <c:gapWidth val="50"/>
        <c:overlap val="100"/>
        <c:axId val="273757920"/>
        <c:axId val="1"/>
      </c:barChart>
      <c:catAx>
        <c:axId val="273757920"/>
        <c:scaling>
          <c:orientation val="minMax"/>
        </c:scaling>
        <c:delete val="0"/>
        <c:axPos val="l"/>
        <c:numFmt formatCode="General" sourceLinked="1"/>
        <c:majorTickMark val="none"/>
        <c:minorTickMark val="none"/>
        <c:tickLblPos val="nextTo"/>
        <c:spPr>
          <a:noFill/>
          <a:ln w="9490" cap="flat" cmpd="sng" algn="ctr">
            <a:solidFill>
              <a:schemeClr val="tx1">
                <a:lumMod val="15000"/>
                <a:lumOff val="85000"/>
              </a:schemeClr>
            </a:solidFill>
            <a:round/>
          </a:ln>
          <a:effectLst/>
        </c:spPr>
        <c:txPr>
          <a:bodyPr rot="0" vert="horz"/>
          <a:lstStyle/>
          <a:p>
            <a:pPr>
              <a:defRPr sz="1800" b="0" i="0" u="none" strike="noStrike" baseline="0">
                <a:solidFill>
                  <a:schemeClr val="tx1">
                    <a:lumMod val="65000"/>
                    <a:lumOff val="35000"/>
                  </a:schemeClr>
                </a:solidFill>
                <a:latin typeface="Arial"/>
                <a:ea typeface="Arial"/>
                <a:cs typeface="Arial"/>
              </a:defRPr>
            </a:pPr>
            <a:endParaRPr lang="en-US"/>
          </a:p>
        </c:txPr>
        <c:crossAx val="1"/>
        <c:crosses val="autoZero"/>
        <c:auto val="1"/>
        <c:lblAlgn val="ctr"/>
        <c:lblOffset val="100"/>
        <c:noMultiLvlLbl val="0"/>
      </c:catAx>
      <c:valAx>
        <c:axId val="1"/>
        <c:scaling>
          <c:orientation val="minMax"/>
        </c:scaling>
        <c:delete val="1"/>
        <c:axPos val="b"/>
        <c:numFmt formatCode="#,##0.0" sourceLinked="1"/>
        <c:majorTickMark val="out"/>
        <c:minorTickMark val="none"/>
        <c:tickLblPos val="nextTo"/>
        <c:crossAx val="273757920"/>
        <c:crosses val="autoZero"/>
        <c:crossBetween val="between"/>
      </c:valAx>
      <c:spPr>
        <a:noFill/>
        <a:ln w="25307">
          <a:noFill/>
        </a:ln>
      </c:spPr>
    </c:plotArea>
    <c:legend>
      <c:legendPos val="r"/>
      <c:layout>
        <c:manualLayout>
          <c:xMode val="edge"/>
          <c:yMode val="edge"/>
          <c:x val="0.22234242971791279"/>
          <c:y val="0.81679810889772309"/>
          <c:w val="0.67998463774272433"/>
          <c:h val="0.17023573231275416"/>
        </c:manualLayout>
      </c:layout>
      <c:overlay val="0"/>
      <c:spPr>
        <a:noFill/>
        <a:ln>
          <a:noFill/>
        </a:ln>
        <a:effectLst/>
      </c:spPr>
      <c:txPr>
        <a:bodyPr/>
        <a:lstStyle/>
        <a:p>
          <a:pPr>
            <a:defRPr sz="1800" b="0" i="0" u="none" strike="noStrike" baseline="0">
              <a:solidFill>
                <a:srgbClr val="808080"/>
              </a:solidFill>
              <a:latin typeface="Arial"/>
              <a:ea typeface="Arial"/>
              <a:cs typeface="Arial"/>
            </a:defRPr>
          </a:pPr>
          <a:endParaRPr lang="en-US"/>
        </a:p>
      </c:txPr>
    </c:legend>
    <c:plotVisOnly val="1"/>
    <c:dispBlanksAs val="gap"/>
    <c:showDLblsOverMax val="0"/>
  </c:chart>
  <c:spPr>
    <a:noFill/>
    <a:ln>
      <a:noFill/>
    </a:ln>
    <a:effectLst/>
  </c:spPr>
  <c:txPr>
    <a:bodyPr/>
    <a:lstStyle/>
    <a:p>
      <a:pPr>
        <a:defRPr sz="1993" b="0" i="0" u="none" strike="noStrike" baseline="0">
          <a:solidFill>
            <a:srgbClr val="333333"/>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445063151365214"/>
          <c:y val="0"/>
          <c:w val="0.5647506504554004"/>
          <c:h val="1"/>
        </c:manualLayout>
      </c:layout>
      <c:barChart>
        <c:barDir val="bar"/>
        <c:grouping val="clustered"/>
        <c:varyColors val="0"/>
        <c:ser>
          <c:idx val="0"/>
          <c:order val="0"/>
          <c:tx>
            <c:strRef>
              <c:f>Hoja1!$A$1:$B$1</c:f>
              <c:strCache>
                <c:ptCount val="1"/>
                <c:pt idx="0">
                  <c:v>  Sin instrucción</c:v>
                </c:pt>
              </c:strCache>
            </c:strRef>
          </c:tx>
          <c:spPr>
            <a:solidFill>
              <a:schemeClr val="bg1">
                <a:lumMod val="75000"/>
              </a:schemeClr>
            </a:solidFill>
            <a:ln w="25352">
              <a:noFill/>
            </a:ln>
          </c:spPr>
          <c:invertIfNegative val="0"/>
          <c:dLbls>
            <c:spPr>
              <a:noFill/>
              <a:ln w="33751">
                <a:noFill/>
              </a:ln>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Grandes (más de 250 personas)</c:v>
                </c:pt>
                <c:pt idx="1">
                  <c:v>PYMES (11 a 250 personas)</c:v>
                </c:pt>
                <c:pt idx="2">
                  <c:v>Micro (0 a 10 personas) </c:v>
                </c:pt>
              </c:strCache>
            </c:strRef>
          </c:cat>
          <c:val>
            <c:numRef>
              <c:f>Hoja1!$B$2:$B$4</c:f>
              <c:numCache>
                <c:formatCode>0.0</c:formatCode>
                <c:ptCount val="3"/>
                <c:pt idx="0">
                  <c:v>2.4358987305052366</c:v>
                </c:pt>
                <c:pt idx="1">
                  <c:v>2.2587979729182357</c:v>
                </c:pt>
                <c:pt idx="2">
                  <c:v>2.5</c:v>
                </c:pt>
              </c:numCache>
            </c:numRef>
          </c:val>
          <c:extLst>
            <c:ext xmlns:c16="http://schemas.microsoft.com/office/drawing/2014/chart" uri="{C3380CC4-5D6E-409C-BE32-E72D297353CC}">
              <c16:uniqueId val="{00000000-C54D-4B0E-B20B-F3DBEC50540B}"/>
            </c:ext>
          </c:extLst>
        </c:ser>
        <c:ser>
          <c:idx val="1"/>
          <c:order val="1"/>
          <c:tx>
            <c:strRef>
              <c:f>Hoja1!$C$1</c:f>
              <c:strCache>
                <c:ptCount val="1"/>
                <c:pt idx="0">
                  <c:v>Educación básica</c:v>
                </c:pt>
              </c:strCache>
            </c:strRef>
          </c:tx>
          <c:spPr>
            <a:solidFill>
              <a:schemeClr val="accent4">
                <a:lumMod val="20000"/>
                <a:lumOff val="80000"/>
              </a:schemeClr>
            </a:solidFill>
            <a:ln w="25352">
              <a:noFill/>
            </a:ln>
          </c:spPr>
          <c:invertIfNegative val="0"/>
          <c:dLbls>
            <c:spPr>
              <a:noFill/>
              <a:ln w="33751">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Grandes (más de 250 personas)</c:v>
                </c:pt>
                <c:pt idx="1">
                  <c:v>PYMES (11 a 250 personas)</c:v>
                </c:pt>
                <c:pt idx="2">
                  <c:v>Micro (0 a 10 personas) </c:v>
                </c:pt>
              </c:strCache>
            </c:strRef>
          </c:cat>
          <c:val>
            <c:numRef>
              <c:f>Hoja1!$C$2:$C$4</c:f>
              <c:numCache>
                <c:formatCode>0.0</c:formatCode>
                <c:ptCount val="3"/>
                <c:pt idx="0">
                  <c:v>40.35642059208817</c:v>
                </c:pt>
                <c:pt idx="1">
                  <c:v>35.662117034267766</c:v>
                </c:pt>
                <c:pt idx="2">
                  <c:v>48.129545362609782</c:v>
                </c:pt>
              </c:numCache>
            </c:numRef>
          </c:val>
          <c:extLst>
            <c:ext xmlns:c16="http://schemas.microsoft.com/office/drawing/2014/chart" uri="{C3380CC4-5D6E-409C-BE32-E72D297353CC}">
              <c16:uniqueId val="{00000001-C54D-4B0E-B20B-F3DBEC50540B}"/>
            </c:ext>
          </c:extLst>
        </c:ser>
        <c:ser>
          <c:idx val="2"/>
          <c:order val="2"/>
          <c:tx>
            <c:strRef>
              <c:f>Hoja1!$D$1</c:f>
              <c:strCache>
                <c:ptCount val="1"/>
                <c:pt idx="0">
                  <c:v>Educación media superior</c:v>
                </c:pt>
              </c:strCache>
            </c:strRef>
          </c:tx>
          <c:spPr>
            <a:solidFill>
              <a:srgbClr val="FF9900"/>
            </a:solidFill>
            <a:ln w="33751">
              <a:noFill/>
            </a:ln>
          </c:spPr>
          <c:invertIfNegative val="0"/>
          <c:dLbls>
            <c:spPr>
              <a:noFill/>
              <a:ln w="33751">
                <a:noFill/>
              </a:ln>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Grandes (más de 250 personas)</c:v>
                </c:pt>
                <c:pt idx="1">
                  <c:v>PYMES (11 a 250 personas)</c:v>
                </c:pt>
                <c:pt idx="2">
                  <c:v>Micro (0 a 10 personas) </c:v>
                </c:pt>
              </c:strCache>
            </c:strRef>
          </c:cat>
          <c:val>
            <c:numRef>
              <c:f>Hoja1!$D$2:$D$4</c:f>
              <c:numCache>
                <c:formatCode>0.0</c:formatCode>
                <c:ptCount val="3"/>
                <c:pt idx="0">
                  <c:v>33.046704812403213</c:v>
                </c:pt>
                <c:pt idx="1">
                  <c:v>35.6005124712335</c:v>
                </c:pt>
                <c:pt idx="2">
                  <c:v>31.630756533940165</c:v>
                </c:pt>
              </c:numCache>
            </c:numRef>
          </c:val>
          <c:extLst>
            <c:ext xmlns:c16="http://schemas.microsoft.com/office/drawing/2014/chart" uri="{C3380CC4-5D6E-409C-BE32-E72D297353CC}">
              <c16:uniqueId val="{00000002-C54D-4B0E-B20B-F3DBEC50540B}"/>
            </c:ext>
          </c:extLst>
        </c:ser>
        <c:ser>
          <c:idx val="3"/>
          <c:order val="3"/>
          <c:tx>
            <c:strRef>
              <c:f>Hoja1!$E$1</c:f>
              <c:strCache>
                <c:ptCount val="1"/>
                <c:pt idx="0">
                  <c:v>Educación superior</c:v>
                </c:pt>
              </c:strCache>
            </c:strRef>
          </c:tx>
          <c:spPr>
            <a:solidFill>
              <a:srgbClr val="7F7F7F"/>
            </a:solidFill>
            <a:ln w="33751">
              <a:noFill/>
            </a:ln>
          </c:spPr>
          <c:invertIfNegative val="0"/>
          <c:dLbls>
            <c:spPr>
              <a:noFill/>
              <a:ln w="33751">
                <a:noFill/>
              </a:ln>
            </c:spPr>
            <c:txPr>
              <a:bodyPr wrap="square" lIns="38100" tIns="19050" rIns="38100" bIns="19050" anchor="ctr">
                <a:spAutoFit/>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Hoja1!$E$2:$E$4</c:f>
              <c:numCache>
                <c:formatCode>0.0</c:formatCode>
                <c:ptCount val="3"/>
                <c:pt idx="0">
                  <c:v>24.158084181942861</c:v>
                </c:pt>
                <c:pt idx="1">
                  <c:v>26.430469835307107</c:v>
                </c:pt>
                <c:pt idx="2">
                  <c:v>17.771093774166914</c:v>
                </c:pt>
              </c:numCache>
            </c:numRef>
          </c:val>
          <c:extLst>
            <c:ext xmlns:c16="http://schemas.microsoft.com/office/drawing/2014/chart" uri="{C3380CC4-5D6E-409C-BE32-E72D297353CC}">
              <c16:uniqueId val="{00000003-C54D-4B0E-B20B-F3DBEC50540B}"/>
            </c:ext>
          </c:extLst>
        </c:ser>
        <c:dLbls>
          <c:showLegendKey val="0"/>
          <c:showVal val="0"/>
          <c:showCatName val="0"/>
          <c:showSerName val="0"/>
          <c:showPercent val="0"/>
          <c:showBubbleSize val="0"/>
        </c:dLbls>
        <c:gapWidth val="100"/>
        <c:overlap val="-13"/>
        <c:axId val="1397086367"/>
        <c:axId val="1"/>
      </c:barChart>
      <c:catAx>
        <c:axId val="1397086367"/>
        <c:scaling>
          <c:orientation val="minMax"/>
        </c:scaling>
        <c:delete val="0"/>
        <c:axPos val="l"/>
        <c:numFmt formatCode="General" sourceLinked="1"/>
        <c:majorTickMark val="out"/>
        <c:minorTickMark val="none"/>
        <c:tickLblPos val="nextTo"/>
        <c:spPr>
          <a:noFill/>
          <a:ln w="12620" cap="flat" cmpd="sng" algn="ctr">
            <a:solidFill>
              <a:schemeClr val="tx1">
                <a:lumMod val="15000"/>
                <a:lumOff val="85000"/>
              </a:schemeClr>
            </a:solidFill>
            <a:round/>
          </a:ln>
          <a:effectLst/>
        </c:spPr>
        <c:txPr>
          <a:bodyPr rot="0" vert="horz"/>
          <a:lstStyle/>
          <a:p>
            <a:pPr>
              <a:defRPr sz="1800">
                <a:solidFill>
                  <a:schemeClr val="tx1">
                    <a:lumMod val="65000"/>
                    <a:lumOff val="35000"/>
                  </a:schemeClr>
                </a:solidFill>
              </a:defRPr>
            </a:pPr>
            <a:endParaRPr lang="en-US"/>
          </a:p>
        </c:txPr>
        <c:crossAx val="1"/>
        <c:crosses val="autoZero"/>
        <c:auto val="1"/>
        <c:lblAlgn val="ctr"/>
        <c:lblOffset val="100"/>
        <c:noMultiLvlLbl val="0"/>
      </c:catAx>
      <c:valAx>
        <c:axId val="1"/>
        <c:scaling>
          <c:orientation val="minMax"/>
        </c:scaling>
        <c:delete val="1"/>
        <c:axPos val="b"/>
        <c:numFmt formatCode="0.0" sourceLinked="1"/>
        <c:majorTickMark val="out"/>
        <c:minorTickMark val="none"/>
        <c:tickLblPos val="nextTo"/>
        <c:crossAx val="1397086367"/>
        <c:crosses val="autoZero"/>
        <c:crossBetween val="between"/>
      </c:valAx>
      <c:spPr>
        <a:noFill/>
        <a:ln w="25376">
          <a:noFill/>
        </a:ln>
      </c:spPr>
    </c:plotArea>
    <c:legend>
      <c:legendPos val="r"/>
      <c:layout>
        <c:manualLayout>
          <c:xMode val="edge"/>
          <c:yMode val="edge"/>
          <c:x val="0.73435296251623738"/>
          <c:y val="0.21339442484323354"/>
          <c:w val="0.25884498679937984"/>
          <c:h val="0.57321115031353287"/>
        </c:manualLayout>
      </c:layout>
      <c:overlay val="0"/>
      <c:txPr>
        <a:bodyPr/>
        <a:lstStyle/>
        <a:p>
          <a:pPr>
            <a:defRPr sz="1800"/>
          </a:pPr>
          <a:endParaRPr lang="en-US"/>
        </a:p>
      </c:txPr>
    </c:legend>
    <c:plotVisOnly val="1"/>
    <c:dispBlanksAs val="gap"/>
    <c:showDLblsOverMax val="0"/>
  </c:chart>
  <c:spPr>
    <a:noFill/>
    <a:ln>
      <a:noFill/>
    </a:ln>
    <a:effectLst/>
  </c:spPr>
  <c:txPr>
    <a:bodyPr/>
    <a:lstStyle/>
    <a:p>
      <a:pPr>
        <a:defRPr sz="1761" b="0" i="0" u="none" strike="noStrike" baseline="0">
          <a:solidFill>
            <a:schemeClr val="tx1">
              <a:lumMod val="75000"/>
              <a:lumOff val="25000"/>
            </a:schemeClr>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99679480590198E-2"/>
          <c:y val="5.528537976360185E-4"/>
          <c:w val="0.83350244188563349"/>
          <c:h val="0.74996380400517004"/>
        </c:manualLayout>
      </c:layout>
      <c:barChart>
        <c:barDir val="col"/>
        <c:grouping val="clustered"/>
        <c:varyColors val="0"/>
        <c:ser>
          <c:idx val="0"/>
          <c:order val="0"/>
          <c:tx>
            <c:strRef>
              <c:f>Hoja1!$B$1</c:f>
              <c:strCache>
                <c:ptCount val="1"/>
                <c:pt idx="0">
                  <c:v>Hasta 20 años</c:v>
                </c:pt>
              </c:strCache>
            </c:strRef>
          </c:tx>
          <c:spPr>
            <a:solidFill>
              <a:srgbClr val="7F7F7F"/>
            </a:solidFill>
            <a:ln w="33689">
              <a:noFill/>
            </a:ln>
          </c:spPr>
          <c:invertIfNegative val="0"/>
          <c:dLbls>
            <c:spPr>
              <a:noFill/>
              <a:ln w="33689">
                <a:noFill/>
              </a:ln>
            </c:spPr>
            <c:txPr>
              <a:bodyPr wrap="square" lIns="38100" tIns="19050" rIns="38100" bIns="19050" anchor="ctr">
                <a:spAutoFit/>
              </a:bodyPr>
              <a:lstStyle/>
              <a:p>
                <a:pPr>
                  <a:defRPr sz="1800">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Total</c:v>
                </c:pt>
                <c:pt idx="1">
                  <c:v>Micro (0 a 10 personas) </c:v>
                </c:pt>
                <c:pt idx="2">
                  <c:v>PYMES (11 a 250 personas)</c:v>
                </c:pt>
                <c:pt idx="3">
                  <c:v>Grandes (más de 250 personas)</c:v>
                </c:pt>
              </c:strCache>
            </c:strRef>
          </c:cat>
          <c:val>
            <c:numRef>
              <c:f>Hoja1!$B$2:$B$5</c:f>
              <c:numCache>
                <c:formatCode>#,##0.0</c:formatCode>
                <c:ptCount val="4"/>
                <c:pt idx="0">
                  <c:v>6.5401900797507029</c:v>
                </c:pt>
                <c:pt idx="1">
                  <c:v>6.678346763031592</c:v>
                </c:pt>
                <c:pt idx="2">
                  <c:v>5.8650952482395056</c:v>
                </c:pt>
                <c:pt idx="3">
                  <c:v>7.0257570931149482</c:v>
                </c:pt>
              </c:numCache>
            </c:numRef>
          </c:val>
          <c:extLst>
            <c:ext xmlns:c16="http://schemas.microsoft.com/office/drawing/2014/chart" uri="{C3380CC4-5D6E-409C-BE32-E72D297353CC}">
              <c16:uniqueId val="{00000000-80EA-4B02-86EE-403729DB3543}"/>
            </c:ext>
          </c:extLst>
        </c:ser>
        <c:ser>
          <c:idx val="1"/>
          <c:order val="1"/>
          <c:tx>
            <c:strRef>
              <c:f>Hoja1!$C$1</c:f>
              <c:strCache>
                <c:ptCount val="1"/>
                <c:pt idx="0">
                  <c:v>De 21 a 30 años</c:v>
                </c:pt>
              </c:strCache>
            </c:strRef>
          </c:tx>
          <c:spPr>
            <a:solidFill>
              <a:srgbClr val="FF9900"/>
            </a:solidFill>
            <a:ln w="33689">
              <a:noFill/>
            </a:ln>
          </c:spPr>
          <c:invertIfNegative val="0"/>
          <c:dLbls>
            <c:dLbl>
              <c:idx val="2"/>
              <c:layout>
                <c:manualLayout>
                  <c:x val="-5.728052024611666E-3"/>
                  <c:y val="-1.660443717147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EA-4B02-86EE-403729DB3543}"/>
                </c:ext>
              </c:extLst>
            </c:dLbl>
            <c:dLbl>
              <c:idx val="3"/>
              <c:layout>
                <c:manualLayout>
                  <c:x val="-9.688229716317954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EA-4B02-86EE-403729DB3543}"/>
                </c:ext>
              </c:extLst>
            </c:dLbl>
            <c:spPr>
              <a:noFill/>
              <a:ln w="33689">
                <a:noFill/>
              </a:ln>
            </c:spPr>
            <c:txPr>
              <a:bodyPr wrap="square" lIns="38100" tIns="19050" rIns="38100" bIns="19050" anchor="ctr">
                <a:spAutoFit/>
              </a:bodyPr>
              <a:lstStyle/>
              <a:p>
                <a:pPr>
                  <a:defRPr sz="1800">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Total</c:v>
                </c:pt>
                <c:pt idx="1">
                  <c:v>Micro (0 a 10 personas) </c:v>
                </c:pt>
                <c:pt idx="2">
                  <c:v>PYMES (11 a 250 personas)</c:v>
                </c:pt>
                <c:pt idx="3">
                  <c:v>Grandes (más de 250 personas)</c:v>
                </c:pt>
              </c:strCache>
            </c:strRef>
          </c:cat>
          <c:val>
            <c:numRef>
              <c:f>Hoja1!$C$2:$C$5</c:f>
              <c:numCache>
                <c:formatCode>#,##0.0</c:formatCode>
                <c:ptCount val="4"/>
                <c:pt idx="0">
                  <c:v>32.558849990640525</c:v>
                </c:pt>
                <c:pt idx="1">
                  <c:v>27.352018182640197</c:v>
                </c:pt>
                <c:pt idx="2">
                  <c:v>34.124835352113941</c:v>
                </c:pt>
                <c:pt idx="3">
                  <c:v>37.087843364413573</c:v>
                </c:pt>
              </c:numCache>
            </c:numRef>
          </c:val>
          <c:extLst>
            <c:ext xmlns:c16="http://schemas.microsoft.com/office/drawing/2014/chart" uri="{C3380CC4-5D6E-409C-BE32-E72D297353CC}">
              <c16:uniqueId val="{00000003-80EA-4B02-86EE-403729DB3543}"/>
            </c:ext>
          </c:extLst>
        </c:ser>
        <c:ser>
          <c:idx val="2"/>
          <c:order val="2"/>
          <c:tx>
            <c:strRef>
              <c:f>Hoja1!$D$1</c:f>
              <c:strCache>
                <c:ptCount val="1"/>
                <c:pt idx="0">
                  <c:v>De 31 a 40 años</c:v>
                </c:pt>
              </c:strCache>
            </c:strRef>
          </c:tx>
          <c:spPr>
            <a:solidFill>
              <a:srgbClr val="FDD49B"/>
            </a:solidFill>
            <a:ln w="25295">
              <a:noFill/>
            </a:ln>
          </c:spPr>
          <c:invertIfNegative val="0"/>
          <c:dLbls>
            <c:dLbl>
              <c:idx val="2"/>
              <c:layout>
                <c:manualLayout>
                  <c:x val="1.1727404154787578E-3"/>
                  <c:y val="9.68444359367905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EA-4B02-86EE-403729DB3543}"/>
                </c:ext>
              </c:extLst>
            </c:dLbl>
            <c:dLbl>
              <c:idx val="3"/>
              <c:layout>
                <c:manualLayout>
                  <c:x val="1.614704952719659E-3"/>
                  <c:y val="-1.17421425496105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EA-4B02-86EE-403729DB3543}"/>
                </c:ext>
              </c:extLst>
            </c:dLbl>
            <c:spPr>
              <a:noFill/>
              <a:ln w="33689">
                <a:noFill/>
              </a:ln>
            </c:spPr>
            <c:txPr>
              <a:bodyPr wrap="square" lIns="38100" tIns="19050" rIns="38100" bIns="19050" anchor="ctr">
                <a:spAutoFit/>
              </a:bodyPr>
              <a:lstStyle/>
              <a:p>
                <a:pPr>
                  <a:defRPr sz="1800">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Total</c:v>
                </c:pt>
                <c:pt idx="1">
                  <c:v>Micro (0 a 10 personas) </c:v>
                </c:pt>
                <c:pt idx="2">
                  <c:v>PYMES (11 a 250 personas)</c:v>
                </c:pt>
                <c:pt idx="3">
                  <c:v>Grandes (más de 250 personas)</c:v>
                </c:pt>
              </c:strCache>
            </c:strRef>
          </c:cat>
          <c:val>
            <c:numRef>
              <c:f>Hoja1!$D$2:$D$5</c:f>
              <c:numCache>
                <c:formatCode>#,##0.0</c:formatCode>
                <c:ptCount val="4"/>
                <c:pt idx="0">
                  <c:v>30.4</c:v>
                </c:pt>
                <c:pt idx="1">
                  <c:v>26.044189114052362</c:v>
                </c:pt>
                <c:pt idx="2">
                  <c:v>34.720106094747173</c:v>
                </c:pt>
                <c:pt idx="3">
                  <c:v>31.2</c:v>
                </c:pt>
              </c:numCache>
            </c:numRef>
          </c:val>
          <c:extLst>
            <c:ext xmlns:c16="http://schemas.microsoft.com/office/drawing/2014/chart" uri="{C3380CC4-5D6E-409C-BE32-E72D297353CC}">
              <c16:uniqueId val="{00000006-80EA-4B02-86EE-403729DB3543}"/>
            </c:ext>
          </c:extLst>
        </c:ser>
        <c:ser>
          <c:idx val="3"/>
          <c:order val="3"/>
          <c:tx>
            <c:strRef>
              <c:f>Hoja1!$E$1</c:f>
              <c:strCache>
                <c:ptCount val="1"/>
                <c:pt idx="0">
                  <c:v>41 años o mayores</c:v>
                </c:pt>
              </c:strCache>
            </c:strRef>
          </c:tx>
          <c:spPr>
            <a:solidFill>
              <a:schemeClr val="bg1">
                <a:lumMod val="85000"/>
              </a:schemeClr>
            </a:solidFill>
            <a:ln w="25295">
              <a:noFill/>
            </a:ln>
          </c:spPr>
          <c:invertIfNegative val="0"/>
          <c:dLbls>
            <c:dLbl>
              <c:idx val="3"/>
              <c:layout>
                <c:manualLayout>
                  <c:x val="1.614704952719659E-3"/>
                  <c:y val="3.9140475165368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EA-4B02-86EE-403729DB3543}"/>
                </c:ext>
              </c:extLst>
            </c:dLbl>
            <c:spPr>
              <a:noFill/>
              <a:ln w="33689">
                <a:noFill/>
              </a:ln>
            </c:spPr>
            <c:txPr>
              <a:bodyPr wrap="square" lIns="38100" tIns="19050" rIns="38100" bIns="19050" anchor="ctr">
                <a:spAutoFit/>
              </a:bodyPr>
              <a:lstStyle/>
              <a:p>
                <a:pPr>
                  <a:defRPr sz="1800">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Total</c:v>
                </c:pt>
                <c:pt idx="1">
                  <c:v>Micro (0 a 10 personas) </c:v>
                </c:pt>
                <c:pt idx="2">
                  <c:v>PYMES (11 a 250 personas)</c:v>
                </c:pt>
                <c:pt idx="3">
                  <c:v>Grandes (más de 250 personas)</c:v>
                </c:pt>
              </c:strCache>
            </c:strRef>
          </c:cat>
          <c:val>
            <c:numRef>
              <c:f>Hoja1!$E$2:$E$5</c:f>
              <c:numCache>
                <c:formatCode>#,##0.0</c:formatCode>
                <c:ptCount val="4"/>
                <c:pt idx="0">
                  <c:v>30.52863039803999</c:v>
                </c:pt>
                <c:pt idx="1">
                  <c:v>39.898547546208128</c:v>
                </c:pt>
                <c:pt idx="2">
                  <c:v>25.3</c:v>
                </c:pt>
                <c:pt idx="3">
                  <c:v>24.738876429661875</c:v>
                </c:pt>
              </c:numCache>
            </c:numRef>
          </c:val>
          <c:extLst>
            <c:ext xmlns:c16="http://schemas.microsoft.com/office/drawing/2014/chart" uri="{C3380CC4-5D6E-409C-BE32-E72D297353CC}">
              <c16:uniqueId val="{00000008-80EA-4B02-86EE-403729DB3543}"/>
            </c:ext>
          </c:extLst>
        </c:ser>
        <c:dLbls>
          <c:showLegendKey val="0"/>
          <c:showVal val="0"/>
          <c:showCatName val="0"/>
          <c:showSerName val="0"/>
          <c:showPercent val="0"/>
          <c:showBubbleSize val="0"/>
        </c:dLbls>
        <c:gapWidth val="150"/>
        <c:overlap val="-10"/>
        <c:axId val="344638832"/>
        <c:axId val="1"/>
      </c:barChart>
      <c:catAx>
        <c:axId val="344638832"/>
        <c:scaling>
          <c:orientation val="minMax"/>
        </c:scaling>
        <c:delete val="0"/>
        <c:axPos val="b"/>
        <c:numFmt formatCode="General" sourceLinked="1"/>
        <c:majorTickMark val="out"/>
        <c:minorTickMark val="none"/>
        <c:tickLblPos val="nextTo"/>
        <c:spPr>
          <a:noFill/>
          <a:ln w="12604" cap="flat" cmpd="sng" algn="ctr">
            <a:solidFill>
              <a:schemeClr val="tx1">
                <a:lumMod val="15000"/>
                <a:lumOff val="85000"/>
              </a:schemeClr>
            </a:solidFill>
            <a:round/>
          </a:ln>
          <a:effectLst/>
        </c:spPr>
        <c:txPr>
          <a:bodyPr rot="0" vert="horz"/>
          <a:lstStyle/>
          <a:p>
            <a:pPr>
              <a:defRPr sz="1800">
                <a:solidFill>
                  <a:schemeClr val="tx1">
                    <a:lumMod val="65000"/>
                    <a:lumOff val="35000"/>
                  </a:schemeClr>
                </a:solidFill>
              </a:defRPr>
            </a:pPr>
            <a:endParaRPr lang="en-US"/>
          </a:p>
        </c:txPr>
        <c:crossAx val="1"/>
        <c:crosses val="autoZero"/>
        <c:auto val="1"/>
        <c:lblAlgn val="ctr"/>
        <c:lblOffset val="100"/>
        <c:noMultiLvlLbl val="0"/>
      </c:catAx>
      <c:valAx>
        <c:axId val="1"/>
        <c:scaling>
          <c:orientation val="minMax"/>
        </c:scaling>
        <c:delete val="1"/>
        <c:axPos val="l"/>
        <c:numFmt formatCode="#,##0.0" sourceLinked="1"/>
        <c:majorTickMark val="out"/>
        <c:minorTickMark val="none"/>
        <c:tickLblPos val="nextTo"/>
        <c:crossAx val="344638832"/>
        <c:crosses val="autoZero"/>
        <c:crossBetween val="between"/>
      </c:valAx>
      <c:spPr>
        <a:noFill/>
        <a:ln w="25347">
          <a:noFill/>
        </a:ln>
      </c:spPr>
    </c:plotArea>
    <c:legend>
      <c:legendPos val="b"/>
      <c:layout>
        <c:manualLayout>
          <c:xMode val="edge"/>
          <c:yMode val="edge"/>
          <c:x val="9.7683250003362976E-2"/>
          <c:y val="0.90916053935140684"/>
          <c:w val="0.78099526754804638"/>
          <c:h val="9.0839476500517158E-2"/>
        </c:manualLayout>
      </c:layout>
      <c:overlay val="0"/>
      <c:txPr>
        <a:bodyPr/>
        <a:lstStyle/>
        <a:p>
          <a:pPr>
            <a:defRPr sz="1800"/>
          </a:pPr>
          <a:endParaRPr lang="en-US"/>
        </a:p>
      </c:txPr>
    </c:legend>
    <c:plotVisOnly val="1"/>
    <c:dispBlanksAs val="gap"/>
    <c:showDLblsOverMax val="0"/>
  </c:chart>
  <c:spPr>
    <a:noFill/>
    <a:ln>
      <a:noFill/>
    </a:ln>
    <a:effectLst/>
  </c:spPr>
  <c:txPr>
    <a:bodyPr/>
    <a:lstStyle/>
    <a:p>
      <a:pPr>
        <a:defRPr sz="1594" b="0" i="0" u="none" strike="noStrike" baseline="0">
          <a:solidFill>
            <a:schemeClr val="tx1">
              <a:lumMod val="75000"/>
              <a:lumOff val="25000"/>
            </a:schemeClr>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18384971772034E-2"/>
          <c:y val="0"/>
          <c:w val="0.96842283117459949"/>
          <c:h val="0.61668306902381564"/>
        </c:manualLayout>
      </c:layout>
      <c:barChart>
        <c:barDir val="col"/>
        <c:grouping val="clustered"/>
        <c:varyColors val="0"/>
        <c:ser>
          <c:idx val="0"/>
          <c:order val="0"/>
          <c:tx>
            <c:strRef>
              <c:f>Hoja1!$B$1</c:f>
              <c:strCache>
                <c:ptCount val="1"/>
                <c:pt idx="0">
                  <c:v>No realizaron ventas por internet</c:v>
                </c:pt>
              </c:strCache>
            </c:strRef>
          </c:tx>
          <c:spPr>
            <a:solidFill>
              <a:srgbClr val="FFAF4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Micro (hasta 10 personas)</c:v>
                </c:pt>
                <c:pt idx="1">
                  <c:v>Pequeñas (11 a 50 personas)</c:v>
                </c:pt>
                <c:pt idx="2">
                  <c:v>Medianas (51 a 250 personas)</c:v>
                </c:pt>
                <c:pt idx="3">
                  <c:v>Grandes (251 y más personas)</c:v>
                </c:pt>
              </c:strCache>
            </c:strRef>
          </c:cat>
          <c:val>
            <c:numRef>
              <c:f>Hoja1!$B$2:$B$5</c:f>
              <c:numCache>
                <c:formatCode>##0.0</c:formatCode>
                <c:ptCount val="4"/>
                <c:pt idx="0">
                  <c:v>97.88</c:v>
                </c:pt>
                <c:pt idx="1">
                  <c:v>83.08</c:v>
                </c:pt>
                <c:pt idx="2">
                  <c:v>72.97</c:v>
                </c:pt>
                <c:pt idx="3">
                  <c:v>75.959999999999994</c:v>
                </c:pt>
              </c:numCache>
            </c:numRef>
          </c:val>
          <c:extLst>
            <c:ext xmlns:c16="http://schemas.microsoft.com/office/drawing/2014/chart" uri="{C3380CC4-5D6E-409C-BE32-E72D297353CC}">
              <c16:uniqueId val="{00000000-C642-4544-8C07-68ECCCA62368}"/>
            </c:ext>
          </c:extLst>
        </c:ser>
        <c:ser>
          <c:idx val="1"/>
          <c:order val="1"/>
          <c:tx>
            <c:strRef>
              <c:f>Hoja1!$C$1</c:f>
              <c:strCache>
                <c:ptCount val="1"/>
                <c:pt idx="0">
                  <c:v>Sí realizaron ventas por internet</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Micro (hasta 10 personas)</c:v>
                </c:pt>
                <c:pt idx="1">
                  <c:v>Pequeñas (11 a 50 personas)</c:v>
                </c:pt>
                <c:pt idx="2">
                  <c:v>Medianas (51 a 250 personas)</c:v>
                </c:pt>
                <c:pt idx="3">
                  <c:v>Grandes (251 y más personas)</c:v>
                </c:pt>
              </c:strCache>
            </c:strRef>
          </c:cat>
          <c:val>
            <c:numRef>
              <c:f>Hoja1!$C$2:$C$5</c:f>
              <c:numCache>
                <c:formatCode>##0.0</c:formatCode>
                <c:ptCount val="4"/>
                <c:pt idx="0">
                  <c:v>2.12</c:v>
                </c:pt>
                <c:pt idx="1">
                  <c:v>16.920000000000002</c:v>
                </c:pt>
                <c:pt idx="2">
                  <c:v>27.03</c:v>
                </c:pt>
                <c:pt idx="3">
                  <c:v>24.04</c:v>
                </c:pt>
              </c:numCache>
            </c:numRef>
          </c:val>
          <c:extLst>
            <c:ext xmlns:c16="http://schemas.microsoft.com/office/drawing/2014/chart" uri="{C3380CC4-5D6E-409C-BE32-E72D297353CC}">
              <c16:uniqueId val="{00000001-C642-4544-8C07-68ECCCA62368}"/>
            </c:ext>
          </c:extLst>
        </c:ser>
        <c:dLbls>
          <c:dLblPos val="outEnd"/>
          <c:showLegendKey val="0"/>
          <c:showVal val="1"/>
          <c:showCatName val="0"/>
          <c:showSerName val="0"/>
          <c:showPercent val="0"/>
          <c:showBubbleSize val="0"/>
        </c:dLbls>
        <c:gapWidth val="219"/>
        <c:overlap val="-27"/>
        <c:axId val="769037904"/>
        <c:axId val="769038320"/>
      </c:barChart>
      <c:catAx>
        <c:axId val="76903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038320"/>
        <c:crosses val="autoZero"/>
        <c:auto val="1"/>
        <c:lblAlgn val="ctr"/>
        <c:lblOffset val="100"/>
        <c:noMultiLvlLbl val="0"/>
      </c:catAx>
      <c:valAx>
        <c:axId val="769038320"/>
        <c:scaling>
          <c:orientation val="minMax"/>
        </c:scaling>
        <c:delete val="1"/>
        <c:axPos val="l"/>
        <c:numFmt formatCode="##0.0" sourceLinked="1"/>
        <c:majorTickMark val="none"/>
        <c:minorTickMark val="none"/>
        <c:tickLblPos val="nextTo"/>
        <c:crossAx val="769037904"/>
        <c:crosses val="autoZero"/>
        <c:crossBetween val="between"/>
      </c:valAx>
      <c:spPr>
        <a:noFill/>
        <a:ln>
          <a:noFill/>
        </a:ln>
        <a:effectLst/>
      </c:spPr>
    </c:plotArea>
    <c:legend>
      <c:legendPos val="b"/>
      <c:layout>
        <c:manualLayout>
          <c:xMode val="edge"/>
          <c:yMode val="edge"/>
          <c:x val="7.7845150279657604E-2"/>
          <c:y val="0.85236322306042733"/>
          <c:w val="0.84430958664140709"/>
          <c:h val="7.827135223564997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88584412700261E-2"/>
          <c:y val="2.8156041304932749E-2"/>
          <c:w val="0.96842283117459949"/>
          <c:h val="0.61668306902381564"/>
        </c:manualLayout>
      </c:layout>
      <c:barChart>
        <c:barDir val="col"/>
        <c:grouping val="clustered"/>
        <c:varyColors val="0"/>
        <c:ser>
          <c:idx val="0"/>
          <c:order val="0"/>
          <c:tx>
            <c:strRef>
              <c:f>Hoja1!$B$1</c:f>
              <c:strCache>
                <c:ptCount val="1"/>
                <c:pt idx="0">
                  <c:v>No realizaron compras por internet</c:v>
                </c:pt>
              </c:strCache>
            </c:strRef>
          </c:tx>
          <c:spPr>
            <a:solidFill>
              <a:srgbClr val="FFAF4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Micro (hasta 10 personas)</c:v>
                </c:pt>
                <c:pt idx="1">
                  <c:v>Pequeñas (11 a 50 personas)</c:v>
                </c:pt>
                <c:pt idx="2">
                  <c:v>Medianas (51 a 250 personas)</c:v>
                </c:pt>
                <c:pt idx="3">
                  <c:v>Grandes (251 y más personas)</c:v>
                </c:pt>
              </c:strCache>
            </c:strRef>
          </c:cat>
          <c:val>
            <c:numRef>
              <c:f>Hoja1!$B$2:$B$5</c:f>
              <c:numCache>
                <c:formatCode>##0.0</c:formatCode>
                <c:ptCount val="4"/>
                <c:pt idx="0">
                  <c:v>96.92</c:v>
                </c:pt>
                <c:pt idx="1">
                  <c:v>73.95</c:v>
                </c:pt>
                <c:pt idx="2">
                  <c:v>65.22</c:v>
                </c:pt>
                <c:pt idx="3">
                  <c:v>67.180000000000007</c:v>
                </c:pt>
              </c:numCache>
            </c:numRef>
          </c:val>
          <c:extLst>
            <c:ext xmlns:c16="http://schemas.microsoft.com/office/drawing/2014/chart" uri="{C3380CC4-5D6E-409C-BE32-E72D297353CC}">
              <c16:uniqueId val="{00000000-C642-4544-8C07-68ECCCA62368}"/>
            </c:ext>
          </c:extLst>
        </c:ser>
        <c:ser>
          <c:idx val="1"/>
          <c:order val="1"/>
          <c:tx>
            <c:strRef>
              <c:f>Hoja1!$C$1</c:f>
              <c:strCache>
                <c:ptCount val="1"/>
                <c:pt idx="0">
                  <c:v>Sí realizaron compras por internet</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Micro (hasta 10 personas)</c:v>
                </c:pt>
                <c:pt idx="1">
                  <c:v>Pequeñas (11 a 50 personas)</c:v>
                </c:pt>
                <c:pt idx="2">
                  <c:v>Medianas (51 a 250 personas)</c:v>
                </c:pt>
                <c:pt idx="3">
                  <c:v>Grandes (251 y más personas)</c:v>
                </c:pt>
              </c:strCache>
            </c:strRef>
          </c:cat>
          <c:val>
            <c:numRef>
              <c:f>Hoja1!$C$2:$C$5</c:f>
              <c:numCache>
                <c:formatCode>##0.0</c:formatCode>
                <c:ptCount val="4"/>
                <c:pt idx="0">
                  <c:v>3.08</c:v>
                </c:pt>
                <c:pt idx="1">
                  <c:v>26.05</c:v>
                </c:pt>
                <c:pt idx="2">
                  <c:v>34.78</c:v>
                </c:pt>
                <c:pt idx="3">
                  <c:v>32.82</c:v>
                </c:pt>
              </c:numCache>
            </c:numRef>
          </c:val>
          <c:extLst>
            <c:ext xmlns:c16="http://schemas.microsoft.com/office/drawing/2014/chart" uri="{C3380CC4-5D6E-409C-BE32-E72D297353CC}">
              <c16:uniqueId val="{00000001-C642-4544-8C07-68ECCCA62368}"/>
            </c:ext>
          </c:extLst>
        </c:ser>
        <c:dLbls>
          <c:dLblPos val="outEnd"/>
          <c:showLegendKey val="0"/>
          <c:showVal val="1"/>
          <c:showCatName val="0"/>
          <c:showSerName val="0"/>
          <c:showPercent val="0"/>
          <c:showBubbleSize val="0"/>
        </c:dLbls>
        <c:gapWidth val="219"/>
        <c:overlap val="-27"/>
        <c:axId val="769037904"/>
        <c:axId val="769038320"/>
      </c:barChart>
      <c:catAx>
        <c:axId val="76903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038320"/>
        <c:crosses val="autoZero"/>
        <c:auto val="1"/>
        <c:lblAlgn val="ctr"/>
        <c:lblOffset val="100"/>
        <c:noMultiLvlLbl val="0"/>
      </c:catAx>
      <c:valAx>
        <c:axId val="769038320"/>
        <c:scaling>
          <c:orientation val="minMax"/>
        </c:scaling>
        <c:delete val="1"/>
        <c:axPos val="l"/>
        <c:numFmt formatCode="##0.0" sourceLinked="1"/>
        <c:majorTickMark val="none"/>
        <c:minorTickMark val="none"/>
        <c:tickLblPos val="nextTo"/>
        <c:crossAx val="769037904"/>
        <c:crosses val="autoZero"/>
        <c:crossBetween val="between"/>
      </c:valAx>
      <c:spPr>
        <a:noFill/>
        <a:ln>
          <a:noFill/>
        </a:ln>
        <a:effectLst/>
      </c:spPr>
    </c:plotArea>
    <c:legend>
      <c:legendPos val="b"/>
      <c:layout>
        <c:manualLayout>
          <c:xMode val="edge"/>
          <c:yMode val="edge"/>
          <c:x val="7.7845150279657604E-2"/>
          <c:y val="0.85236322306042733"/>
          <c:w val="0.84430958664140709"/>
          <c:h val="7.827135223564997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71D420B-EE5B-8F84-3675-A050452654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770EE34-1524-8A34-4DC0-890E362542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8E38B9-3C19-6743-8CAF-18A5723146A2}" type="datetimeFigureOut">
              <a:rPr lang="es-MX" smtClean="0"/>
              <a:t>18/10/2024</a:t>
            </a:fld>
            <a:endParaRPr lang="es-MX"/>
          </a:p>
        </p:txBody>
      </p:sp>
      <p:sp>
        <p:nvSpPr>
          <p:cNvPr id="4" name="Marcador de pie de página 3">
            <a:extLst>
              <a:ext uri="{FF2B5EF4-FFF2-40B4-BE49-F238E27FC236}">
                <a16:creationId xmlns:a16="http://schemas.microsoft.com/office/drawing/2014/main" id="{55D00B0E-B2DA-01FB-E8F2-637AD40107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BCB4D47A-CB15-255D-80D6-62B8D5EE9D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260990-7F29-4B45-A2FE-C072E5EEC3A2}" type="slidenum">
              <a:rPr lang="es-MX" smtClean="0"/>
              <a:t>‹#›</a:t>
            </a:fld>
            <a:endParaRPr lang="es-MX"/>
          </a:p>
        </p:txBody>
      </p:sp>
    </p:spTree>
    <p:extLst>
      <p:ext uri="{BB962C8B-B14F-4D97-AF65-F5344CB8AC3E}">
        <p14:creationId xmlns:p14="http://schemas.microsoft.com/office/powerpoint/2010/main" val="27612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68CAE-F362-47C2-B470-0CCF0F89CC65}" type="datetimeFigureOut">
              <a:rPr lang="es-MX" smtClean="0"/>
              <a:t>18/10/2024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94B-6D96-4448-9D37-837EA9EDC360}" type="slidenum">
              <a:rPr lang="es-MX" smtClean="0"/>
              <a:t>‹#›</a:t>
            </a:fld>
            <a:endParaRPr lang="es-MX"/>
          </a:p>
        </p:txBody>
      </p:sp>
    </p:spTree>
    <p:extLst>
      <p:ext uri="{BB962C8B-B14F-4D97-AF65-F5344CB8AC3E}">
        <p14:creationId xmlns:p14="http://schemas.microsoft.com/office/powerpoint/2010/main" val="58622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E98FE-5510-42D5-9F11-90C8707D454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59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E98FE-5510-42D5-9F11-90C8707D454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80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BF80FE7-59C1-444B-8324-AF4A2BF79E47}" type="slidenum">
              <a:rPr lang="es-MX" smtClean="0"/>
              <a:t>7</a:t>
            </a:fld>
            <a:endParaRPr lang="es-MX" dirty="0"/>
          </a:p>
        </p:txBody>
      </p:sp>
    </p:spTree>
    <p:extLst>
      <p:ext uri="{BB962C8B-B14F-4D97-AF65-F5344CB8AC3E}">
        <p14:creationId xmlns:p14="http://schemas.microsoft.com/office/powerpoint/2010/main" val="259385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314B94B-6D96-4448-9D37-837EA9EDC360}" type="slidenum">
              <a:rPr lang="es-MX" smtClean="0"/>
              <a:t>8</a:t>
            </a:fld>
            <a:endParaRPr lang="es-MX"/>
          </a:p>
        </p:txBody>
      </p:sp>
    </p:spTree>
    <p:extLst>
      <p:ext uri="{BB962C8B-B14F-4D97-AF65-F5344CB8AC3E}">
        <p14:creationId xmlns:p14="http://schemas.microsoft.com/office/powerpoint/2010/main" val="392473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4B94B-6D96-4448-9D37-837EA9EDC36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14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i="0" dirty="0"/>
              <a:t>Discapacidad</a:t>
            </a:r>
          </a:p>
          <a:p>
            <a:pPr algn="l"/>
            <a:r>
              <a:rPr lang="es-MX" sz="1800" b="1" i="0" u="none" strike="noStrike" baseline="0" dirty="0">
                <a:latin typeface="Arial-BoldMT"/>
              </a:rPr>
              <a:t>H431</a:t>
            </a:r>
            <a:r>
              <a:rPr lang="es-MX" sz="1800" b="0" i="0" u="none" strike="noStrike" baseline="0" dirty="0">
                <a:latin typeface="Arial-BoldMT"/>
              </a:rPr>
              <a:t> ¿En este establecimiento laboran personas con discapacidad?</a:t>
            </a:r>
          </a:p>
          <a:p>
            <a:pPr algn="l"/>
            <a:r>
              <a:rPr lang="es-MX" sz="1800" b="0" i="0" u="none" strike="noStrike" baseline="0" dirty="0">
                <a:latin typeface="ArialMT"/>
              </a:rPr>
              <a:t>1) Sí    2) No</a:t>
            </a:r>
            <a:endParaRPr lang="es-MX" b="0" i="0" dirty="0"/>
          </a:p>
          <a:p>
            <a:pPr algn="l"/>
            <a:r>
              <a:rPr lang="es-MX" sz="1800" b="1" i="0" u="none" strike="noStrike" baseline="0" dirty="0">
                <a:latin typeface="Arial-BoldMT"/>
              </a:rPr>
              <a:t>H432</a:t>
            </a:r>
            <a:r>
              <a:rPr lang="es-MX" sz="1800" b="0" i="0" u="none" strike="noStrike" baseline="0" dirty="0">
                <a:latin typeface="Arial-BoldMT"/>
              </a:rPr>
              <a:t> Indique el número de personas con discapacidad, es decir, que presentan dificultad o</a:t>
            </a:r>
          </a:p>
          <a:p>
            <a:pPr algn="l"/>
            <a:r>
              <a:rPr lang="es-MX" sz="1800" b="0" i="0" u="none" strike="noStrike" baseline="0" dirty="0">
                <a:latin typeface="Arial-BoldMT"/>
              </a:rPr>
              <a:t>imposibilidad para realizar alguna de las siguientes actividades</a:t>
            </a:r>
          </a:p>
          <a:p>
            <a:pPr algn="l"/>
            <a:r>
              <a:rPr lang="es-MX" sz="1800" b="0" i="0" u="none" strike="noStrike" baseline="0" dirty="0">
                <a:latin typeface="ArialMT"/>
              </a:rPr>
              <a:t>1) Ver aun usando lentes</a:t>
            </a:r>
          </a:p>
          <a:p>
            <a:pPr algn="l"/>
            <a:r>
              <a:rPr lang="es-MX" sz="1800" b="0" i="0" u="none" strike="noStrike" baseline="0" dirty="0">
                <a:latin typeface="ArialMT"/>
              </a:rPr>
              <a:t>2) Oír aun usando aparato auditivo</a:t>
            </a:r>
          </a:p>
          <a:p>
            <a:pPr algn="l"/>
            <a:r>
              <a:rPr lang="es-MX" sz="1800" b="0" i="0" u="none" strike="noStrike" baseline="0" dirty="0">
                <a:latin typeface="ArialMT"/>
              </a:rPr>
              <a:t>3) Caminar, subir o bajar escaleras</a:t>
            </a:r>
          </a:p>
          <a:p>
            <a:pPr algn="l"/>
            <a:r>
              <a:rPr lang="es-MX" sz="1800" b="0" i="0" u="none" strike="noStrike" baseline="0" dirty="0">
                <a:latin typeface="ArialMT"/>
              </a:rPr>
              <a:t>4) Recordar o concentrarse</a:t>
            </a:r>
          </a:p>
          <a:p>
            <a:pPr algn="l"/>
            <a:r>
              <a:rPr lang="es-MX" sz="1800" b="0" i="0" u="none" strike="noStrike" baseline="0" dirty="0">
                <a:latin typeface="ArialMT"/>
              </a:rPr>
              <a:t>5) Hablar o comunicarse</a:t>
            </a:r>
          </a:p>
          <a:p>
            <a:pPr algn="l"/>
            <a:endParaRPr lang="es-MX" sz="1800" b="1" i="0" u="none" strike="noStrike" baseline="0" dirty="0">
              <a:latin typeface="ArialMT"/>
            </a:endParaRPr>
          </a:p>
          <a:p>
            <a:pPr algn="l"/>
            <a:r>
              <a:rPr lang="es-MX" sz="1800" b="1" i="0" u="none" strike="noStrike" baseline="0" dirty="0">
                <a:latin typeface="ArialMT"/>
              </a:rPr>
              <a:t>Tecnología digital</a:t>
            </a:r>
          </a:p>
          <a:p>
            <a:pPr algn="l"/>
            <a:r>
              <a:rPr lang="es-MX" sz="1800" b="1" i="0" u="none" strike="noStrike" baseline="0" dirty="0">
                <a:latin typeface="Arial-BoldMT"/>
              </a:rPr>
              <a:t>Z501 </a:t>
            </a:r>
            <a:r>
              <a:rPr lang="es-MX" sz="1800" b="0" i="0" u="none" strike="noStrike" baseline="0" dirty="0">
                <a:latin typeface="Arial-BoldMT"/>
              </a:rPr>
              <a:t>¿Qué tipo de tecnología digital utilizó para el desarrollo de las actividades del</a:t>
            </a:r>
          </a:p>
          <a:p>
            <a:pPr algn="l"/>
            <a:r>
              <a:rPr lang="es-MX" sz="1800" b="0" i="0" u="none" strike="noStrike" baseline="0" dirty="0">
                <a:latin typeface="Arial-BoldMT"/>
              </a:rPr>
              <a:t>establecimiento?</a:t>
            </a:r>
          </a:p>
          <a:p>
            <a:pPr algn="l"/>
            <a:r>
              <a:rPr lang="es-MX" sz="1800" b="0" i="0" u="none" strike="noStrike" baseline="0" dirty="0">
                <a:latin typeface="Arial-BoldMT"/>
              </a:rPr>
              <a:t>1 = Sí 2 = No</a:t>
            </a:r>
            <a:endParaRPr lang="es-MX" sz="1800" b="0" i="0" u="none" strike="noStrike" baseline="0" dirty="0">
              <a:latin typeface="ArialMT"/>
            </a:endParaRPr>
          </a:p>
          <a:p>
            <a:pPr algn="l"/>
            <a:r>
              <a:rPr lang="es-MX" sz="1800" b="0" i="0" u="none" strike="noStrike" baseline="0" dirty="0">
                <a:latin typeface="ArialMT"/>
              </a:rPr>
              <a:t>1) Tiendas en línea: Amazon, Uber, Airbnb, eBay, Mercado libre, </a:t>
            </a:r>
            <a:r>
              <a:rPr lang="es-MX" sz="1800" b="0" i="0" u="none" strike="noStrike" baseline="0" dirty="0" err="1">
                <a:latin typeface="ArialMT"/>
              </a:rPr>
              <a:t>AliExpress</a:t>
            </a:r>
            <a:r>
              <a:rPr lang="es-MX" sz="1800" b="0" i="0" u="none" strike="noStrike" baseline="0" dirty="0">
                <a:latin typeface="ArialMT"/>
              </a:rPr>
              <a:t>, Walmart,</a:t>
            </a:r>
          </a:p>
          <a:p>
            <a:pPr algn="l"/>
            <a:r>
              <a:rPr lang="es-MX" sz="1800" b="0" i="0" u="none" strike="noStrike" baseline="0" dirty="0">
                <a:latin typeface="ArialMT"/>
              </a:rPr>
              <a:t>Liverpool, Apple, etcétera</a:t>
            </a:r>
          </a:p>
          <a:p>
            <a:pPr algn="l"/>
            <a:r>
              <a:rPr lang="es-MX" sz="1800" b="0" i="0" u="none" strike="noStrike" baseline="0" dirty="0">
                <a:latin typeface="ArialMT"/>
              </a:rPr>
              <a:t>2) Buscadores: Google, Bing, </a:t>
            </a:r>
            <a:r>
              <a:rPr lang="es-MX" sz="1800" b="0" i="0" u="none" strike="noStrike" baseline="0" dirty="0" err="1">
                <a:latin typeface="ArialMT"/>
              </a:rPr>
              <a:t>Yahoo</a:t>
            </a:r>
            <a:r>
              <a:rPr lang="es-MX" sz="1800" b="0" i="0" u="none" strike="noStrike" baseline="0" dirty="0">
                <a:latin typeface="ArialMT"/>
              </a:rPr>
              <a:t>!, Baidu, </a:t>
            </a:r>
            <a:r>
              <a:rPr lang="es-MX" sz="1800" b="0" i="0" u="none" strike="noStrike" baseline="0" dirty="0" err="1">
                <a:latin typeface="ArialMT"/>
              </a:rPr>
              <a:t>DuckDuckGo</a:t>
            </a:r>
            <a:r>
              <a:rPr lang="es-MX" sz="1800" b="0" i="0" u="none" strike="noStrike" baseline="0" dirty="0">
                <a:latin typeface="ArialMT"/>
              </a:rPr>
              <a:t>, </a:t>
            </a:r>
            <a:r>
              <a:rPr lang="es-MX" sz="1800" b="0" i="0" u="none" strike="noStrike" baseline="0" dirty="0" err="1">
                <a:latin typeface="ArialMT"/>
              </a:rPr>
              <a:t>Yandex</a:t>
            </a:r>
            <a:r>
              <a:rPr lang="es-MX" sz="1800" b="0" i="0" u="none" strike="noStrike" baseline="0" dirty="0">
                <a:latin typeface="ArialMT"/>
              </a:rPr>
              <a:t>, etcétera</a:t>
            </a:r>
          </a:p>
          <a:p>
            <a:pPr algn="l"/>
            <a:r>
              <a:rPr lang="es-MX" sz="1800" b="0" i="0" u="none" strike="noStrike" baseline="0" dirty="0">
                <a:latin typeface="ArialMT"/>
              </a:rPr>
              <a:t>3) Repositorios: YouTube, Spotify, Wikipedia, </a:t>
            </a:r>
            <a:r>
              <a:rPr lang="es-MX" sz="1800" b="0" i="0" u="none" strike="noStrike" baseline="0" dirty="0" err="1">
                <a:latin typeface="ArialMT"/>
              </a:rPr>
              <a:t>Patreon</a:t>
            </a:r>
            <a:r>
              <a:rPr lang="es-MX" sz="1800" b="0" i="0" u="none" strike="noStrike" baseline="0" dirty="0">
                <a:latin typeface="ArialMT"/>
              </a:rPr>
              <a:t>, etcétera</a:t>
            </a:r>
          </a:p>
          <a:p>
            <a:pPr algn="l"/>
            <a:r>
              <a:rPr lang="es-MX" sz="1800" b="0" i="0" u="none" strike="noStrike" baseline="0" dirty="0">
                <a:latin typeface="ArialMT"/>
              </a:rPr>
              <a:t>4) Robótica avanzada</a:t>
            </a:r>
          </a:p>
          <a:p>
            <a:pPr algn="l"/>
            <a:r>
              <a:rPr lang="es-MX" sz="1800" b="0" i="0" u="none" strike="noStrike" baseline="0" dirty="0">
                <a:latin typeface="ArialMT"/>
              </a:rPr>
              <a:t>5) Sistemas de inteligencia artificial</a:t>
            </a:r>
          </a:p>
          <a:p>
            <a:pPr algn="l"/>
            <a:r>
              <a:rPr lang="es-MX" sz="1800" b="0" i="0" u="none" strike="noStrike" baseline="0" dirty="0">
                <a:latin typeface="ArialMT"/>
              </a:rPr>
              <a:t>6) Dispositivos que pueden ser controlados a distancia</a:t>
            </a:r>
          </a:p>
          <a:p>
            <a:pPr algn="l"/>
            <a:r>
              <a:rPr lang="es-MX" sz="1800" b="0" i="0" u="none" strike="noStrike" baseline="0" dirty="0">
                <a:latin typeface="ArialMT"/>
              </a:rPr>
              <a:t>7) Servicios informáticos en la nube</a:t>
            </a:r>
          </a:p>
          <a:p>
            <a:pPr algn="l"/>
            <a:r>
              <a:rPr lang="es-MX" sz="1800" b="0" i="0" u="none" strike="noStrike" baseline="0" dirty="0">
                <a:latin typeface="ArialMT"/>
              </a:rPr>
              <a:t>8) Uso de técnicas, tecnologías y herramientas de </a:t>
            </a:r>
            <a:r>
              <a:rPr lang="es-MX" sz="1800" b="0" i="1" u="none" strike="noStrike" baseline="0" dirty="0">
                <a:latin typeface="Arial-ItalicMT"/>
              </a:rPr>
              <a:t>software </a:t>
            </a:r>
            <a:r>
              <a:rPr lang="es-MX" sz="1800" b="0" i="0" u="none" strike="noStrike" baseline="0" dirty="0">
                <a:latin typeface="ArialMT"/>
              </a:rPr>
              <a:t>para analizar datos masivos</a:t>
            </a:r>
          </a:p>
          <a:p>
            <a:pPr algn="l"/>
            <a:r>
              <a:rPr lang="es-MX" sz="1800" b="0" i="0" u="none" strike="noStrike" baseline="0" dirty="0">
                <a:latin typeface="ArialMT"/>
              </a:rPr>
              <a:t>11) La impresión en tres dimensiones (3D)</a:t>
            </a:r>
          </a:p>
          <a:p>
            <a:pPr algn="l"/>
            <a:endParaRPr lang="es-MX" sz="1800" b="0" i="0" u="none" strike="noStrike" baseline="0" dirty="0">
              <a:latin typeface="ArialMT"/>
            </a:endParaRPr>
          </a:p>
          <a:p>
            <a:pPr algn="l"/>
            <a:r>
              <a:rPr lang="es-MX" sz="1800" b="1" i="0" u="none" strike="noStrike" baseline="0" dirty="0">
                <a:latin typeface="ArialMT"/>
              </a:rPr>
              <a:t>Origen del agua</a:t>
            </a:r>
            <a:endParaRPr lang="es-MX" b="0" i="0" dirty="0"/>
          </a:p>
          <a:p>
            <a:pPr algn="l"/>
            <a:r>
              <a:rPr lang="es-MX" sz="1800" b="0" i="0" u="none" strike="noStrike" baseline="0" dirty="0">
                <a:latin typeface="Arial-BoldMT"/>
              </a:rPr>
              <a:t>Indique de dónde obtiene el agua que consumió para realizar sus actividades </a:t>
            </a:r>
          </a:p>
          <a:p>
            <a:pPr algn="l"/>
            <a:r>
              <a:rPr lang="es-MX" sz="1800" b="0" i="0" u="none" strike="noStrike" baseline="0" dirty="0">
                <a:latin typeface="Arial-BoldMT"/>
              </a:rPr>
              <a:t>1 = Sí 2 = No</a:t>
            </a:r>
            <a:endParaRPr lang="es-MX" sz="1800" b="0" i="0" u="none" strike="noStrike" baseline="0" dirty="0">
              <a:latin typeface="ArialMT"/>
            </a:endParaRPr>
          </a:p>
          <a:p>
            <a:pPr algn="l"/>
            <a:r>
              <a:rPr lang="es-MX" sz="1800" b="0" i="0" u="none" strike="noStrike" baseline="0" dirty="0">
                <a:latin typeface="ArialMT"/>
              </a:rPr>
              <a:t>1) Subsuelo (pozos, norias, etcétera)</a:t>
            </a:r>
          </a:p>
          <a:p>
            <a:pPr algn="l"/>
            <a:r>
              <a:rPr lang="es-MX" sz="1800" b="0" i="0" u="none" strike="noStrike" baseline="0" dirty="0">
                <a:latin typeface="ArialMT"/>
              </a:rPr>
              <a:t>2) Mantos superficiales (ríos, lagos, lagunas, etcétera)</a:t>
            </a:r>
          </a:p>
          <a:p>
            <a:pPr algn="l"/>
            <a:r>
              <a:rPr lang="es-MX" sz="1800" b="0" i="0" u="none" strike="noStrike" baseline="0" dirty="0">
                <a:latin typeface="ArialMT"/>
              </a:rPr>
              <a:t>3) Red pública de agua potable</a:t>
            </a:r>
          </a:p>
          <a:p>
            <a:pPr algn="l"/>
            <a:r>
              <a:rPr lang="es-MX" sz="1800" b="0" i="0" u="none" strike="noStrike" baseline="0" dirty="0">
                <a:latin typeface="ArialMT"/>
              </a:rPr>
              <a:t>4) De plantas de tratamiento (agua tratada)</a:t>
            </a:r>
          </a:p>
          <a:p>
            <a:pPr algn="l"/>
            <a:r>
              <a:rPr lang="es-MX" sz="1800" b="0" i="0" u="none" strike="noStrike" baseline="0" dirty="0">
                <a:latin typeface="ArialMT"/>
              </a:rPr>
              <a:t>9) Otro (especifique) </a:t>
            </a:r>
            <a:endParaRPr lang="es-MX" sz="1800" b="1" i="0" u="none" strike="noStrike" baseline="0" dirty="0">
              <a:latin typeface="Arial-BoldMT"/>
            </a:endParaRPr>
          </a:p>
          <a:p>
            <a:pPr algn="l"/>
            <a:endParaRPr lang="es-MX" sz="1800" b="1" i="0" u="none" strike="noStrike" baseline="0" dirty="0">
              <a:latin typeface="Arial-BoldMT"/>
            </a:endParaRPr>
          </a:p>
          <a:p>
            <a:pPr algn="l"/>
            <a:r>
              <a:rPr lang="es-MX" sz="1800" b="1" i="0" u="none" strike="noStrike" baseline="0" dirty="0">
                <a:latin typeface="Arial-BoldMT"/>
              </a:rPr>
              <a:t>Material reciclado utilizado en el proceso de producción</a:t>
            </a:r>
          </a:p>
          <a:p>
            <a:pPr algn="l"/>
            <a:r>
              <a:rPr lang="es-MX" sz="1800" b="1" i="0" u="none" strike="noStrike" baseline="0" dirty="0">
                <a:latin typeface="Arial-BoldMT"/>
              </a:rPr>
              <a:t>O621 </a:t>
            </a:r>
            <a:r>
              <a:rPr lang="es-MX" sz="1800" b="0" i="0" u="none" strike="noStrike" baseline="0" dirty="0">
                <a:latin typeface="Arial-BoldMT"/>
              </a:rPr>
              <a:t>Indique el principal destino de los materiales de desecho o residuos que generó este</a:t>
            </a:r>
          </a:p>
          <a:p>
            <a:pPr algn="l"/>
            <a:r>
              <a:rPr lang="es-MX" sz="1800" b="0" i="0" u="none" strike="noStrike" baseline="0" dirty="0">
                <a:latin typeface="Arial-BoldMT"/>
              </a:rPr>
              <a:t>organismo operador de agua</a:t>
            </a:r>
          </a:p>
          <a:p>
            <a:pPr algn="l"/>
            <a:r>
              <a:rPr lang="es-MX" sz="1800" b="0" i="0" u="none" strike="noStrike" baseline="0" dirty="0">
                <a:latin typeface="ArialMT"/>
              </a:rPr>
              <a:t>1) Relleno sanitario (basurero)</a:t>
            </a:r>
          </a:p>
          <a:p>
            <a:pPr algn="l"/>
            <a:r>
              <a:rPr lang="es-MX" sz="1800" b="0" i="0" u="none" strike="noStrike" baseline="0" dirty="0">
                <a:latin typeface="ArialMT"/>
              </a:rPr>
              <a:t>2) Entrega a empresas de servicio de manejo y transporte de residuos</a:t>
            </a:r>
          </a:p>
          <a:p>
            <a:pPr algn="l"/>
            <a:r>
              <a:rPr lang="es-MX" sz="1800" b="0" i="0" u="none" strike="noStrike" baseline="0" dirty="0">
                <a:latin typeface="ArialMT"/>
              </a:rPr>
              <a:t>3) Reciclaje en el proceso de producción o en la prestación de servicios</a:t>
            </a:r>
          </a:p>
          <a:p>
            <a:pPr algn="l"/>
            <a:r>
              <a:rPr lang="es-MX" sz="1800" b="1" i="0" u="none" strike="noStrike" baseline="0" dirty="0">
                <a:latin typeface="Arial-BoldMT"/>
              </a:rPr>
              <a:t>O633 </a:t>
            </a:r>
            <a:r>
              <a:rPr lang="es-MX" sz="1800" b="1" i="0" u="none" strike="noStrike" baseline="0" dirty="0">
                <a:latin typeface="ArialMT"/>
              </a:rPr>
              <a:t>Porcentaje de material reciclado utilizado en el proceso de producción</a:t>
            </a:r>
          </a:p>
          <a:p>
            <a:pPr algn="l"/>
            <a:r>
              <a:rPr lang="es-MX" sz="1800" b="0" i="0" u="none" strike="noStrike" baseline="0" dirty="0">
                <a:latin typeface="ArialMT"/>
              </a:rPr>
              <a:t>4) Reúso en el proceso de producción o en la prestación de servicios</a:t>
            </a:r>
          </a:p>
          <a:p>
            <a:pPr algn="l"/>
            <a:r>
              <a:rPr lang="es-MX" sz="1800" b="0" i="0" u="none" strike="noStrike" baseline="0" dirty="0">
                <a:latin typeface="ArialMT"/>
              </a:rPr>
              <a:t>9) Otros (especifique) </a:t>
            </a:r>
            <a:r>
              <a:rPr lang="es-MX" sz="1800" b="1" i="0" u="none" strike="noStrike" baseline="0" dirty="0">
                <a:latin typeface="Arial-BoldMT"/>
              </a:rPr>
              <a:t>O605</a:t>
            </a:r>
            <a:endParaRPr lang="es-MX" b="0" i="0" dirty="0"/>
          </a:p>
          <a:p>
            <a:pPr algn="l"/>
            <a:endParaRPr lang="es-MX" b="0" i="0" dirty="0"/>
          </a:p>
          <a:p>
            <a:pPr algn="l"/>
            <a:r>
              <a:rPr lang="es-MX" b="1" i="0" dirty="0"/>
              <a:t>Participación del capital extranjero en el capital social </a:t>
            </a:r>
          </a:p>
          <a:p>
            <a:pPr algn="l"/>
            <a:r>
              <a:rPr lang="es-MX" sz="1800" b="1" i="0" u="none" strike="noStrike" baseline="0" dirty="0">
                <a:latin typeface="Arial-BoldMT"/>
              </a:rPr>
              <a:t>D317 </a:t>
            </a:r>
            <a:r>
              <a:rPr lang="es-MX" sz="1800" b="0" i="0" u="none" strike="noStrike" baseline="0" dirty="0">
                <a:latin typeface="Arial-BoldMT"/>
              </a:rPr>
              <a:t>Los contratos o programas de colaboración con empresas extranjeras, incluso las ubicadas</a:t>
            </a:r>
          </a:p>
          <a:p>
            <a:pPr algn="l"/>
            <a:r>
              <a:rPr lang="es-MX" sz="1800" b="0" i="0" u="none" strike="noStrike" baseline="0" dirty="0">
                <a:latin typeface="Arial-BoldMT"/>
              </a:rPr>
              <a:t>en México, los estableció principalmente con</a:t>
            </a:r>
          </a:p>
          <a:p>
            <a:pPr algn="l"/>
            <a:r>
              <a:rPr lang="es-MX" sz="1800" b="0" i="0" u="none" strike="noStrike" baseline="0" dirty="0">
                <a:latin typeface="ArialMT"/>
              </a:rPr>
              <a:t>1) Empresas pertenecientes al mismo grupo empresarial ubicadas en el extranjero</a:t>
            </a:r>
          </a:p>
          <a:p>
            <a:pPr algn="l"/>
            <a:r>
              <a:rPr lang="es-MX" sz="1800" b="0" i="0" u="none" strike="noStrike" baseline="0" dirty="0">
                <a:latin typeface="ArialMT"/>
              </a:rPr>
              <a:t>2) Filiales de empresas mexicanas ubicadas en el extranjero</a:t>
            </a:r>
          </a:p>
          <a:p>
            <a:pPr algn="l"/>
            <a:r>
              <a:rPr lang="es-MX" sz="1800" b="0" i="0" u="none" strike="noStrike" baseline="0" dirty="0">
                <a:latin typeface="ArialMT"/>
              </a:rPr>
              <a:t>3) Empresas no filiales ubicadas en el extranjero</a:t>
            </a:r>
          </a:p>
          <a:p>
            <a:pPr algn="l"/>
            <a:r>
              <a:rPr lang="es-MX" sz="1800" b="1" i="0" u="none" strike="noStrike" baseline="0" dirty="0">
                <a:latin typeface="ArialMT"/>
              </a:rPr>
              <a:t>4) Empresas extranjeras ubicadas en México (con control extranjero en el capital social) (nueva)</a:t>
            </a:r>
            <a:endParaRPr lang="es-MX" b="1" i="0" dirty="0"/>
          </a:p>
          <a:p>
            <a:pPr algn="l"/>
            <a:endParaRPr lang="es-MX" b="0" i="0" dirty="0"/>
          </a:p>
          <a:p>
            <a:pPr algn="l"/>
            <a:endParaRPr lang="es-MX" b="0" i="0" dirty="0"/>
          </a:p>
          <a:p>
            <a:pPr algn="l"/>
            <a:endParaRPr lang="es-MX" b="0" i="0" dirty="0"/>
          </a:p>
          <a:p>
            <a:pPr algn="l"/>
            <a:endParaRPr lang="es-MX" b="0" i="0" dirty="0"/>
          </a:p>
        </p:txBody>
      </p:sp>
      <p:sp>
        <p:nvSpPr>
          <p:cNvPr id="4" name="Marcador de número de diapositiva 3"/>
          <p:cNvSpPr>
            <a:spLocks noGrp="1"/>
          </p:cNvSpPr>
          <p:nvPr>
            <p:ph type="sldNum" sz="quarter" idx="5"/>
          </p:nvPr>
        </p:nvSpPr>
        <p:spPr/>
        <p:txBody>
          <a:bodyPr/>
          <a:lstStyle/>
          <a:p>
            <a:fld id="{429E98FE-5510-42D5-9F11-90C8707D454B}" type="slidenum">
              <a:rPr lang="es-MX" smtClean="0"/>
              <a:t>11</a:t>
            </a:fld>
            <a:endParaRPr lang="es-MX"/>
          </a:p>
        </p:txBody>
      </p:sp>
    </p:spTree>
    <p:extLst>
      <p:ext uri="{BB962C8B-B14F-4D97-AF65-F5344CB8AC3E}">
        <p14:creationId xmlns:p14="http://schemas.microsoft.com/office/powerpoint/2010/main" val="409084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314B94B-6D96-4448-9D37-837EA9EDC360}" type="slidenum">
              <a:rPr lang="es-MX" smtClean="0"/>
              <a:t>17</a:t>
            </a:fld>
            <a:endParaRPr lang="es-MX"/>
          </a:p>
        </p:txBody>
      </p:sp>
    </p:spTree>
    <p:extLst>
      <p:ext uri="{BB962C8B-B14F-4D97-AF65-F5344CB8AC3E}">
        <p14:creationId xmlns:p14="http://schemas.microsoft.com/office/powerpoint/2010/main" val="237860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Aritméticamente, el Valor Agregado Censal Bruto (VACB)  resulta de restar a la Producción Bruta Total el Consumo Intermedio. Se le llama bruto porque no se le ha deducido el consumo del capital fijo.</a:t>
            </a:r>
          </a:p>
        </p:txBody>
      </p:sp>
      <p:sp>
        <p:nvSpPr>
          <p:cNvPr id="4" name="Marcador de número de diapositiva 3"/>
          <p:cNvSpPr>
            <a:spLocks noGrp="1"/>
          </p:cNvSpPr>
          <p:nvPr>
            <p:ph type="sldNum" sz="quarter" idx="5"/>
          </p:nvPr>
        </p:nvSpPr>
        <p:spPr/>
        <p:txBody>
          <a:bodyPr/>
          <a:lstStyle/>
          <a:p>
            <a:fld id="{D314B94B-6D96-4448-9D37-837EA9EDC360}" type="slidenum">
              <a:rPr lang="es-MX" smtClean="0"/>
              <a:t>38</a:t>
            </a:fld>
            <a:endParaRPr lang="es-MX"/>
          </a:p>
        </p:txBody>
      </p:sp>
    </p:spTree>
    <p:extLst>
      <p:ext uri="{BB962C8B-B14F-4D97-AF65-F5344CB8AC3E}">
        <p14:creationId xmlns:p14="http://schemas.microsoft.com/office/powerpoint/2010/main" val="236732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314B94B-6D96-4448-9D37-837EA9EDC360}" type="slidenum">
              <a:rPr lang="es-MX" smtClean="0"/>
              <a:t>39</a:t>
            </a:fld>
            <a:endParaRPr lang="es-MX"/>
          </a:p>
        </p:txBody>
      </p:sp>
    </p:spTree>
    <p:extLst>
      <p:ext uri="{BB962C8B-B14F-4D97-AF65-F5344CB8AC3E}">
        <p14:creationId xmlns:p14="http://schemas.microsoft.com/office/powerpoint/2010/main" val="942532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sv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6.emf"/><Relationship Id="rId4" Type="http://schemas.openxmlformats.org/officeDocument/2006/relationships/image" Target="../media/image30.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3.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30.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6.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sv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6.emf"/><Relationship Id="rId4" Type="http://schemas.openxmlformats.org/officeDocument/2006/relationships/image" Target="../media/image30.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3.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34.svg"/><Relationship Id="rId4" Type="http://schemas.openxmlformats.org/officeDocument/2006/relationships/image" Target="../media/image1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587068"/>
            <a:ext cx="12192000" cy="1270932"/>
          </a:xfrm>
          <a:prstGeom prst="rect">
            <a:avLst/>
          </a:prstGeom>
        </p:spPr>
      </p:pic>
    </p:spTree>
    <p:extLst>
      <p:ext uri="{BB962C8B-B14F-4D97-AF65-F5344CB8AC3E}">
        <p14:creationId xmlns:p14="http://schemas.microsoft.com/office/powerpoint/2010/main" val="318552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raphic 21">
            <a:extLst>
              <a:ext uri="{FF2B5EF4-FFF2-40B4-BE49-F238E27FC236}">
                <a16:creationId xmlns:a16="http://schemas.microsoft.com/office/drawing/2014/main" id="{F5693492-6A0D-4743-9CF8-80218647B0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F0AEFC9B-1D7B-604D-9988-56FE0331CB5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5829691"/>
            <a:ext cx="3526591" cy="717452"/>
          </a:xfrm>
          <a:prstGeom prst="rect">
            <a:avLst/>
          </a:prstGeom>
        </p:spPr>
      </p:pic>
    </p:spTree>
    <p:extLst>
      <p:ext uri="{BB962C8B-B14F-4D97-AF65-F5344CB8AC3E}">
        <p14:creationId xmlns:p14="http://schemas.microsoft.com/office/powerpoint/2010/main" val="209473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C82C207C-3C80-8F48-ACAC-FC04224572A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7752202" y="5820065"/>
            <a:ext cx="3526591" cy="717452"/>
          </a:xfrm>
          <a:prstGeom prst="rect">
            <a:avLst/>
          </a:prstGeom>
        </p:spPr>
      </p:pic>
      <p:pic>
        <p:nvPicPr>
          <p:cNvPr id="5" name="Graphic 17">
            <a:extLst>
              <a:ext uri="{FF2B5EF4-FFF2-40B4-BE49-F238E27FC236}">
                <a16:creationId xmlns:a16="http://schemas.microsoft.com/office/drawing/2014/main" id="{23A7BAE0-E360-0B41-9985-C2AD3E4744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spTree>
    <p:extLst>
      <p:ext uri="{BB962C8B-B14F-4D97-AF65-F5344CB8AC3E}">
        <p14:creationId xmlns:p14="http://schemas.microsoft.com/office/powerpoint/2010/main" val="2427043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Graphic 20">
            <a:extLst>
              <a:ext uri="{FF2B5EF4-FFF2-40B4-BE49-F238E27FC236}">
                <a16:creationId xmlns:a16="http://schemas.microsoft.com/office/drawing/2014/main" id="{23EAC72C-2F78-FE41-86F9-699158982A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FCB91E24-B6D5-F148-A41F-EC1E3CC72B4A}"/>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7752202" y="297418"/>
            <a:ext cx="3526591" cy="717452"/>
          </a:xfrm>
          <a:prstGeom prst="rect">
            <a:avLst/>
          </a:prstGeom>
        </p:spPr>
      </p:pic>
    </p:spTree>
    <p:extLst>
      <p:ext uri="{BB962C8B-B14F-4D97-AF65-F5344CB8AC3E}">
        <p14:creationId xmlns:p14="http://schemas.microsoft.com/office/powerpoint/2010/main" val="237055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E092A89F-376A-714D-843A-6CBAA5853E5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7752202" y="297418"/>
            <a:ext cx="3526591" cy="717452"/>
          </a:xfrm>
          <a:prstGeom prst="rect">
            <a:avLst/>
          </a:prstGeom>
        </p:spPr>
      </p:pic>
      <p:pic>
        <p:nvPicPr>
          <p:cNvPr id="7" name="Graphic 14">
            <a:extLst>
              <a:ext uri="{FF2B5EF4-FFF2-40B4-BE49-F238E27FC236}">
                <a16:creationId xmlns:a16="http://schemas.microsoft.com/office/drawing/2014/main" id="{27755C2F-9CDB-4A45-9C28-09B1173325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spTree>
    <p:extLst>
      <p:ext uri="{BB962C8B-B14F-4D97-AF65-F5344CB8AC3E}">
        <p14:creationId xmlns:p14="http://schemas.microsoft.com/office/powerpoint/2010/main" val="412556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AC61CE-40C5-3C2A-9FDE-3008326F659E}"/>
              </a:ext>
            </a:extLst>
          </p:cNvPr>
          <p:cNvSpPr/>
          <p:nvPr userDrawn="1"/>
        </p:nvSpPr>
        <p:spPr>
          <a:xfrm flipV="1">
            <a:off x="0" y="0"/>
            <a:ext cx="12192000" cy="3440105"/>
          </a:xfrm>
          <a:prstGeom prst="rect">
            <a:avLst/>
          </a:prstGeom>
          <a:solidFill>
            <a:srgbClr val="57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43">
            <a:extLst>
              <a:ext uri="{FF2B5EF4-FFF2-40B4-BE49-F238E27FC236}">
                <a16:creationId xmlns:a16="http://schemas.microsoft.com/office/drawing/2014/main" id="{FCEEB9C6-DB9B-3C4D-BB31-B4AFD0560B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6" name="Gráfico 5">
            <a:extLst>
              <a:ext uri="{FF2B5EF4-FFF2-40B4-BE49-F238E27FC236}">
                <a16:creationId xmlns:a16="http://schemas.microsoft.com/office/drawing/2014/main" id="{5008DCE0-579D-F042-9339-0400DB12BCE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7752202" y="5820065"/>
            <a:ext cx="3526591" cy="717452"/>
          </a:xfrm>
          <a:prstGeom prst="rect">
            <a:avLst/>
          </a:prstGeom>
        </p:spPr>
      </p:pic>
    </p:spTree>
    <p:extLst>
      <p:ext uri="{BB962C8B-B14F-4D97-AF65-F5344CB8AC3E}">
        <p14:creationId xmlns:p14="http://schemas.microsoft.com/office/powerpoint/2010/main" val="182802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Graphic 26">
            <a:extLst>
              <a:ext uri="{FF2B5EF4-FFF2-40B4-BE49-F238E27FC236}">
                <a16:creationId xmlns:a16="http://schemas.microsoft.com/office/drawing/2014/main" id="{F1B8B9FA-B175-E848-B5B7-B2CB2E5EED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7F4E755E-7A46-E442-8A8D-1F87F26093F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297418"/>
            <a:ext cx="3526591" cy="717452"/>
          </a:xfrm>
          <a:prstGeom prst="rect">
            <a:avLst/>
          </a:prstGeom>
        </p:spPr>
      </p:pic>
    </p:spTree>
    <p:extLst>
      <p:ext uri="{BB962C8B-B14F-4D97-AF65-F5344CB8AC3E}">
        <p14:creationId xmlns:p14="http://schemas.microsoft.com/office/powerpoint/2010/main" val="3321615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Graphic 28">
            <a:extLst>
              <a:ext uri="{FF2B5EF4-FFF2-40B4-BE49-F238E27FC236}">
                <a16:creationId xmlns:a16="http://schemas.microsoft.com/office/drawing/2014/main" id="{66380A31-25C6-6C47-A67B-C6E01006B2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D9799EA0-F471-5646-845D-2C15AD1F25B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5829691"/>
            <a:ext cx="3526591" cy="717452"/>
          </a:xfrm>
          <a:prstGeom prst="rect">
            <a:avLst/>
          </a:prstGeom>
        </p:spPr>
      </p:pic>
    </p:spTree>
    <p:extLst>
      <p:ext uri="{BB962C8B-B14F-4D97-AF65-F5344CB8AC3E}">
        <p14:creationId xmlns:p14="http://schemas.microsoft.com/office/powerpoint/2010/main" val="1247826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D9799EA0-F471-5646-845D-2C15AD1F25B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915869" y="5829691"/>
            <a:ext cx="3526591" cy="717452"/>
          </a:xfrm>
          <a:prstGeom prst="rect">
            <a:avLst/>
          </a:prstGeom>
        </p:spPr>
      </p:pic>
    </p:spTree>
    <p:extLst>
      <p:ext uri="{BB962C8B-B14F-4D97-AF65-F5344CB8AC3E}">
        <p14:creationId xmlns:p14="http://schemas.microsoft.com/office/powerpoint/2010/main" val="36341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42D5B5-D60A-4EB7-817A-0C5C4CDA3205}"/>
              </a:ext>
            </a:extLst>
          </p:cNvPr>
          <p:cNvSpPr>
            <a:spLocks noGrp="1"/>
          </p:cNvSpPr>
          <p:nvPr>
            <p:ph type="pic" sz="quarter" idx="10" hasCustomPrompt="1"/>
          </p:nvPr>
        </p:nvSpPr>
        <p:spPr>
          <a:xfrm>
            <a:off x="0" y="0"/>
            <a:ext cx="12191999" cy="3428999"/>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dirty="0"/>
              <a:t>Drag &amp; Drop Here</a:t>
            </a:r>
          </a:p>
        </p:txBody>
      </p:sp>
    </p:spTree>
    <p:extLst>
      <p:ext uri="{BB962C8B-B14F-4D97-AF65-F5344CB8AC3E}">
        <p14:creationId xmlns:p14="http://schemas.microsoft.com/office/powerpoint/2010/main" val="647682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ndo fotografía_3">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CFE8FEB-B440-8E4A-860A-044AC67CF426}"/>
              </a:ext>
            </a:extLst>
          </p:cNvPr>
          <p:cNvPicPr>
            <a:picLocks noChangeAspect="1"/>
          </p:cNvPicPr>
          <p:nvPr userDrawn="1"/>
        </p:nvPicPr>
        <p:blipFill>
          <a:blip r:embed="rId2"/>
          <a:stretch>
            <a:fillRect/>
          </a:stretch>
        </p:blipFill>
        <p:spPr>
          <a:xfrm>
            <a:off x="2027560" y="242661"/>
            <a:ext cx="3434956" cy="3475503"/>
          </a:xfrm>
          <a:prstGeom prst="rect">
            <a:avLst/>
          </a:pr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3F53546D-CD5D-134A-8463-2D86938B00CE}"/>
              </a:ext>
            </a:extLst>
          </p:cNvPr>
          <p:cNvPicPr>
            <a:picLocks noChangeAspect="1"/>
          </p:cNvPicPr>
          <p:nvPr userDrawn="1"/>
        </p:nvPicPr>
        <p:blipFill>
          <a:blip r:embed="rId3"/>
          <a:stretch>
            <a:fillRect/>
          </a:stretch>
        </p:blipFill>
        <p:spPr>
          <a:xfrm>
            <a:off x="3203476" y="3703623"/>
            <a:ext cx="2704886" cy="2688762"/>
          </a:xfrm>
          <a:prstGeom prst="rect">
            <a:avLst/>
          </a:prstGeom>
          <a:effectLst>
            <a:outerShdw blurRad="50800" dist="38100" dir="2700000" algn="tl" rotWithShape="0">
              <a:prstClr val="black">
                <a:alpha val="40000"/>
              </a:prstClr>
            </a:outerShdw>
          </a:effectLst>
        </p:spPr>
      </p:pic>
      <p:pic>
        <p:nvPicPr>
          <p:cNvPr id="3" name="Imagen 2">
            <a:extLst>
              <a:ext uri="{FF2B5EF4-FFF2-40B4-BE49-F238E27FC236}">
                <a16:creationId xmlns:a16="http://schemas.microsoft.com/office/drawing/2014/main" id="{7C18E27F-EEFB-404E-A713-3E39257C6438}"/>
              </a:ext>
            </a:extLst>
          </p:cNvPr>
          <p:cNvPicPr>
            <a:picLocks noChangeAspect="1"/>
          </p:cNvPicPr>
          <p:nvPr userDrawn="1"/>
        </p:nvPicPr>
        <p:blipFill>
          <a:blip r:embed="rId4"/>
          <a:stretch>
            <a:fillRect/>
          </a:stretch>
        </p:blipFill>
        <p:spPr>
          <a:xfrm>
            <a:off x="434662" y="3103035"/>
            <a:ext cx="2704886" cy="2688762"/>
          </a:xfrm>
          <a:prstGeom prst="rect">
            <a:avLst/>
          </a:prstGeom>
          <a:effectLst>
            <a:outerShdw blurRad="50800" dist="38100" dir="2700000" algn="tl" rotWithShape="0">
              <a:prstClr val="black">
                <a:alpha val="40000"/>
              </a:prstClr>
            </a:outerShdw>
          </a:effectLst>
        </p:spPr>
      </p:pic>
      <p:pic>
        <p:nvPicPr>
          <p:cNvPr id="5" name="Gráfico 4">
            <a:extLst>
              <a:ext uri="{FF2B5EF4-FFF2-40B4-BE49-F238E27FC236}">
                <a16:creationId xmlns:a16="http://schemas.microsoft.com/office/drawing/2014/main" id="{5CD94151-FE44-A340-A475-DDDB7FB72E9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318" y="6222032"/>
            <a:ext cx="1756229" cy="349250"/>
          </a:xfrm>
          <a:prstGeom prst="rect">
            <a:avLst/>
          </a:prstGeom>
        </p:spPr>
      </p:pic>
      <p:sp>
        <p:nvSpPr>
          <p:cNvPr id="6" name="Marcador de número de diapositiva 4">
            <a:extLst>
              <a:ext uri="{FF2B5EF4-FFF2-40B4-BE49-F238E27FC236}">
                <a16:creationId xmlns:a16="http://schemas.microsoft.com/office/drawing/2014/main" id="{08EED5D9-56C2-A54C-ADE5-2B5AAF4892F5}"/>
              </a:ext>
            </a:extLst>
          </p:cNvPr>
          <p:cNvSpPr>
            <a:spLocks noGrp="1"/>
          </p:cNvSpPr>
          <p:nvPr>
            <p:ph type="sldNum" sz="quarter" idx="14"/>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933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7F1A2C-CB77-0518-2413-D147122498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77" y="6640"/>
            <a:ext cx="12188245" cy="5661872"/>
          </a:xfrm>
          <a:prstGeom prst="rect">
            <a:avLst/>
          </a:prstGeom>
        </p:spPr>
      </p:pic>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587068"/>
            <a:ext cx="12192000" cy="1270932"/>
          </a:xfrm>
          <a:prstGeom prst="rect">
            <a:avLst/>
          </a:prstGeom>
        </p:spPr>
      </p:pic>
      <p:sp>
        <p:nvSpPr>
          <p:cNvPr id="6" name="Rectángulo 5">
            <a:extLst>
              <a:ext uri="{FF2B5EF4-FFF2-40B4-BE49-F238E27FC236}">
                <a16:creationId xmlns:a16="http://schemas.microsoft.com/office/drawing/2014/main" id="{A39F3DCA-8058-B140-A8BE-1685FC546693}"/>
              </a:ext>
            </a:extLst>
          </p:cNvPr>
          <p:cNvSpPr/>
          <p:nvPr userDrawn="1"/>
        </p:nvSpPr>
        <p:spPr>
          <a:xfrm>
            <a:off x="0" y="6640"/>
            <a:ext cx="12192000" cy="559657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755128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89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Fondo fotografía_7">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D3E7B82-B6DF-EB4D-AFDF-6C29FEC84D79}"/>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008806" y="1208944"/>
            <a:ext cx="4548738" cy="4521622"/>
          </a:xfrm>
          <a:prstGeom prst="rect">
            <a:avLst/>
          </a:prstGeom>
          <a:effectLst>
            <a:outerShdw blurRad="50800" dist="38100" dir="2700000" algn="tl" rotWithShape="0">
              <a:prstClr val="black">
                <a:alpha val="40000"/>
              </a:prstClr>
            </a:outerShdw>
          </a:effectLst>
        </p:spPr>
      </p:pic>
      <p:pic>
        <p:nvPicPr>
          <p:cNvPr id="3" name="Gráfico 2">
            <a:extLst>
              <a:ext uri="{FF2B5EF4-FFF2-40B4-BE49-F238E27FC236}">
                <a16:creationId xmlns:a16="http://schemas.microsoft.com/office/drawing/2014/main" id="{B6C4DEA6-FFE0-1542-91E7-208F4E9B49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8570" y="6146801"/>
            <a:ext cx="1756229" cy="349250"/>
          </a:xfrm>
          <a:prstGeom prst="rect">
            <a:avLst/>
          </a:prstGeom>
        </p:spPr>
      </p:pic>
      <p:sp>
        <p:nvSpPr>
          <p:cNvPr id="7" name="Circle: Hollow 17">
            <a:extLst>
              <a:ext uri="{FF2B5EF4-FFF2-40B4-BE49-F238E27FC236}">
                <a16:creationId xmlns:a16="http://schemas.microsoft.com/office/drawing/2014/main" id="{447CE047-E90E-B348-A1FC-1FEB8B447921}"/>
              </a:ext>
            </a:extLst>
          </p:cNvPr>
          <p:cNvSpPr/>
          <p:nvPr/>
        </p:nvSpPr>
        <p:spPr>
          <a:xfrm>
            <a:off x="695062" y="886590"/>
            <a:ext cx="5134247" cy="5134247"/>
          </a:xfrm>
          <a:prstGeom prst="donut">
            <a:avLst>
              <a:gd name="adj" fmla="val 3999"/>
            </a:avLst>
          </a:prstGeom>
          <a:solidFill>
            <a:srgbClr val="FE8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222814871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587068"/>
            <a:ext cx="12192000" cy="1270932"/>
          </a:xfrm>
          <a:prstGeom prst="rect">
            <a:avLst/>
          </a:prstGeom>
        </p:spPr>
      </p:pic>
    </p:spTree>
    <p:extLst>
      <p:ext uri="{BB962C8B-B14F-4D97-AF65-F5344CB8AC3E}">
        <p14:creationId xmlns:p14="http://schemas.microsoft.com/office/powerpoint/2010/main" val="956082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7F1A2C-CB77-0518-2413-D147122498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77" y="6640"/>
            <a:ext cx="12188245" cy="5661872"/>
          </a:xfrm>
          <a:prstGeom prst="rect">
            <a:avLst/>
          </a:prstGeom>
        </p:spPr>
      </p:pic>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587068"/>
            <a:ext cx="12192000" cy="1270932"/>
          </a:xfrm>
          <a:prstGeom prst="rect">
            <a:avLst/>
          </a:prstGeom>
        </p:spPr>
      </p:pic>
      <p:sp>
        <p:nvSpPr>
          <p:cNvPr id="6" name="Rectángulo 5">
            <a:extLst>
              <a:ext uri="{FF2B5EF4-FFF2-40B4-BE49-F238E27FC236}">
                <a16:creationId xmlns:a16="http://schemas.microsoft.com/office/drawing/2014/main" id="{A39F3DCA-8058-B140-A8BE-1685FC546693}"/>
              </a:ext>
            </a:extLst>
          </p:cNvPr>
          <p:cNvSpPr/>
          <p:nvPr userDrawn="1"/>
        </p:nvSpPr>
        <p:spPr>
          <a:xfrm>
            <a:off x="0" y="6640"/>
            <a:ext cx="12192000" cy="559657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3571512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224209"/>
            <a:ext cx="12192000" cy="633789"/>
          </a:xfrm>
          <a:prstGeom prst="rect">
            <a:avLst/>
          </a:prstGeom>
        </p:spPr>
      </p:pic>
      <p:pic>
        <p:nvPicPr>
          <p:cNvPr id="8" name="Imagen 7">
            <a:extLst>
              <a:ext uri="{FF2B5EF4-FFF2-40B4-BE49-F238E27FC236}">
                <a16:creationId xmlns:a16="http://schemas.microsoft.com/office/drawing/2014/main" id="{284A0000-C8D8-8C1E-8F01-7061581C2460}"/>
              </a:ext>
            </a:extLst>
          </p:cNvPr>
          <p:cNvPicPr>
            <a:picLocks noChangeAspect="1"/>
          </p:cNvPicPr>
          <p:nvPr userDrawn="1"/>
        </p:nvPicPr>
        <p:blipFill>
          <a:blip r:embed="rId4"/>
          <a:stretch>
            <a:fillRect/>
          </a:stretch>
        </p:blipFill>
        <p:spPr>
          <a:xfrm>
            <a:off x="4187685" y="668326"/>
            <a:ext cx="3816626" cy="732310"/>
          </a:xfrm>
          <a:prstGeom prst="rect">
            <a:avLst/>
          </a:prstGeom>
        </p:spPr>
      </p:pic>
      <p:pic>
        <p:nvPicPr>
          <p:cNvPr id="2" name="Gráfico 1">
            <a:extLst>
              <a:ext uri="{FF2B5EF4-FFF2-40B4-BE49-F238E27FC236}">
                <a16:creationId xmlns:a16="http://schemas.microsoft.com/office/drawing/2014/main" id="{89EA895A-5D63-3019-5A51-78A5CD5D395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952168" y="4779819"/>
            <a:ext cx="4287664" cy="1137118"/>
          </a:xfrm>
          <a:prstGeom prst="rect">
            <a:avLst/>
          </a:prstGeom>
        </p:spPr>
      </p:pic>
    </p:spTree>
    <p:extLst>
      <p:ext uri="{BB962C8B-B14F-4D97-AF65-F5344CB8AC3E}">
        <p14:creationId xmlns:p14="http://schemas.microsoft.com/office/powerpoint/2010/main" val="3883102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EF58D41-327D-840D-E2C1-2BD151382B57}"/>
              </a:ext>
            </a:extLst>
          </p:cNvPr>
          <p:cNvPicPr>
            <a:picLocks noChangeAspect="1"/>
          </p:cNvPicPr>
          <p:nvPr userDrawn="1"/>
        </p:nvPicPr>
        <p:blipFill>
          <a:blip r:embed="rId2">
            <a:extLst>
              <a:ext uri="{28A0092B-C50C-407E-A947-70E740481C1C}">
                <a14:useLocalDpi xmlns:a14="http://schemas.microsoft.com/office/drawing/2010/main" val="0"/>
              </a:ext>
            </a:extLst>
          </a:blip>
          <a:srcRect l="4517" r="4517"/>
          <a:stretch/>
        </p:blipFill>
        <p:spPr>
          <a:xfrm>
            <a:off x="0" y="-1"/>
            <a:ext cx="12188245" cy="6224209"/>
          </a:xfrm>
          <a:prstGeom prst="rect">
            <a:avLst/>
          </a:prstGeom>
        </p:spPr>
      </p:pic>
      <p:sp>
        <p:nvSpPr>
          <p:cNvPr id="4" name="Rectángulo 3">
            <a:extLst>
              <a:ext uri="{FF2B5EF4-FFF2-40B4-BE49-F238E27FC236}">
                <a16:creationId xmlns:a16="http://schemas.microsoft.com/office/drawing/2014/main" id="{501B9685-4028-A188-4837-368E39948164}"/>
              </a:ext>
            </a:extLst>
          </p:cNvPr>
          <p:cNvSpPr/>
          <p:nvPr userDrawn="1"/>
        </p:nvSpPr>
        <p:spPr>
          <a:xfrm>
            <a:off x="-3755" y="-2"/>
            <a:ext cx="12192000" cy="622420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6224209"/>
            <a:ext cx="12192000" cy="633789"/>
          </a:xfrm>
          <a:prstGeom prst="rect">
            <a:avLst/>
          </a:prstGeom>
        </p:spPr>
      </p:pic>
      <p:sp>
        <p:nvSpPr>
          <p:cNvPr id="3" name="TextBox 4">
            <a:extLst>
              <a:ext uri="{FF2B5EF4-FFF2-40B4-BE49-F238E27FC236}">
                <a16:creationId xmlns:a16="http://schemas.microsoft.com/office/drawing/2014/main" id="{AD7306FC-6100-F3F8-8A7F-8E2CEE6A53A0}"/>
              </a:ext>
            </a:extLst>
          </p:cNvPr>
          <p:cNvSpPr txBox="1"/>
          <p:nvPr userDrawn="1"/>
        </p:nvSpPr>
        <p:spPr>
          <a:xfrm>
            <a:off x="4187685" y="6353720"/>
            <a:ext cx="3816626" cy="338554"/>
          </a:xfrm>
          <a:prstGeom prst="rect">
            <a:avLst/>
          </a:prstGeom>
          <a:noFill/>
        </p:spPr>
        <p:txBody>
          <a:bodyPr wrap="square" rtlCol="0">
            <a:spAutoFit/>
          </a:bodyPr>
          <a:lstStyle/>
          <a:p>
            <a:pPr algn="ctr"/>
            <a:r>
              <a:rPr lang="en-US" sz="1600" b="0" dirty="0">
                <a:solidFill>
                  <a:schemeClr val="bg1"/>
                </a:solidFill>
                <a:latin typeface="Arial" panose="020B0604020202020204" pitchFamily="34" charset="0"/>
                <a:cs typeface="Arial" panose="020B0604020202020204" pitchFamily="34" charset="0"/>
              </a:rPr>
              <a:t>www.</a:t>
            </a:r>
            <a:r>
              <a:rPr lang="en-US" sz="1600" b="1" dirty="0">
                <a:solidFill>
                  <a:schemeClr val="bg1"/>
                </a:solidFill>
                <a:latin typeface="Arial" panose="020B0604020202020204" pitchFamily="34" charset="0"/>
                <a:cs typeface="Arial" panose="020B0604020202020204" pitchFamily="34" charset="0"/>
              </a:rPr>
              <a:t>inegi</a:t>
            </a:r>
            <a:r>
              <a:rPr lang="en-US" sz="1600" b="0" dirty="0">
                <a:solidFill>
                  <a:schemeClr val="bg1"/>
                </a:solidFill>
                <a:latin typeface="Arial" panose="020B0604020202020204" pitchFamily="34" charset="0"/>
                <a:cs typeface="Arial" panose="020B0604020202020204" pitchFamily="34" charset="0"/>
              </a:rPr>
              <a:t>.org.mx</a:t>
            </a:r>
          </a:p>
        </p:txBody>
      </p:sp>
      <p:pic>
        <p:nvPicPr>
          <p:cNvPr id="9" name="Imagen 8">
            <a:extLst>
              <a:ext uri="{FF2B5EF4-FFF2-40B4-BE49-F238E27FC236}">
                <a16:creationId xmlns:a16="http://schemas.microsoft.com/office/drawing/2014/main" id="{D083C72B-01DC-BC81-F644-D426C0B9A9EF}"/>
              </a:ext>
            </a:extLst>
          </p:cNvPr>
          <p:cNvPicPr>
            <a:picLocks noChangeAspect="1"/>
          </p:cNvPicPr>
          <p:nvPr userDrawn="1"/>
        </p:nvPicPr>
        <p:blipFill>
          <a:blip r:embed="rId5"/>
          <a:stretch>
            <a:fillRect/>
          </a:stretch>
        </p:blipFill>
        <p:spPr>
          <a:xfrm>
            <a:off x="4187685" y="668326"/>
            <a:ext cx="3816626" cy="732310"/>
          </a:xfrm>
          <a:prstGeom prst="rect">
            <a:avLst/>
          </a:prstGeom>
        </p:spPr>
      </p:pic>
      <p:pic>
        <p:nvPicPr>
          <p:cNvPr id="10" name="Gráfico 9">
            <a:extLst>
              <a:ext uri="{FF2B5EF4-FFF2-40B4-BE49-F238E27FC236}">
                <a16:creationId xmlns:a16="http://schemas.microsoft.com/office/drawing/2014/main" id="{759A71E8-FFE0-C205-0617-B0B836E4740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952168" y="4779819"/>
            <a:ext cx="4287664" cy="1137118"/>
          </a:xfrm>
          <a:prstGeom prst="rect">
            <a:avLst/>
          </a:prstGeom>
        </p:spPr>
      </p:pic>
    </p:spTree>
    <p:extLst>
      <p:ext uri="{BB962C8B-B14F-4D97-AF65-F5344CB8AC3E}">
        <p14:creationId xmlns:p14="http://schemas.microsoft.com/office/powerpoint/2010/main" val="2431698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D360472-2A8B-256F-176F-AA811500C8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5C8CC797-1872-E94B-9C36-7C9E92A2AE6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3" t="16132" r="7105" b="16298"/>
          <a:stretch/>
        </p:blipFill>
        <p:spPr>
          <a:xfrm>
            <a:off x="875763" y="824248"/>
            <a:ext cx="4288665" cy="888642"/>
          </a:xfrm>
          <a:prstGeom prst="rect">
            <a:avLst/>
          </a:prstGeom>
        </p:spPr>
      </p:pic>
    </p:spTree>
    <p:extLst>
      <p:ext uri="{BB962C8B-B14F-4D97-AF65-F5344CB8AC3E}">
        <p14:creationId xmlns:p14="http://schemas.microsoft.com/office/powerpoint/2010/main" val="985696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spTree>
    <p:extLst>
      <p:ext uri="{BB962C8B-B14F-4D97-AF65-F5344CB8AC3E}">
        <p14:creationId xmlns:p14="http://schemas.microsoft.com/office/powerpoint/2010/main" val="4209121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609FA3C-D324-2E68-D5A4-4071F33252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4" name="Graphic 3">
            <a:extLst>
              <a:ext uri="{FF2B5EF4-FFF2-40B4-BE49-F238E27FC236}">
                <a16:creationId xmlns:a16="http://schemas.microsoft.com/office/drawing/2014/main" id="{C153BEB3-2CA9-8F39-51ED-8372F2BEC2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3" name="Gráfico 2">
            <a:extLst>
              <a:ext uri="{FF2B5EF4-FFF2-40B4-BE49-F238E27FC236}">
                <a16:creationId xmlns:a16="http://schemas.microsoft.com/office/drawing/2014/main" id="{47CDC730-125C-E1FD-284C-69BF8911DE9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7579" t="16599" r="7484" b="17806"/>
          <a:stretch/>
        </p:blipFill>
        <p:spPr>
          <a:xfrm>
            <a:off x="8782756" y="6030262"/>
            <a:ext cx="2493375" cy="507254"/>
          </a:xfrm>
          <a:prstGeom prst="rect">
            <a:avLst/>
          </a:prstGeom>
        </p:spPr>
      </p:pic>
    </p:spTree>
    <p:extLst>
      <p:ext uri="{BB962C8B-B14F-4D97-AF65-F5344CB8AC3E}">
        <p14:creationId xmlns:p14="http://schemas.microsoft.com/office/powerpoint/2010/main" val="50144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3257343E-D30C-585D-6CA2-A5D634B25A0E}"/>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8782756" y="6030262"/>
            <a:ext cx="2493375" cy="507254"/>
          </a:xfrm>
          <a:prstGeom prst="rect">
            <a:avLst/>
          </a:prstGeom>
        </p:spPr>
      </p:pic>
    </p:spTree>
    <p:extLst>
      <p:ext uri="{BB962C8B-B14F-4D97-AF65-F5344CB8AC3E}">
        <p14:creationId xmlns:p14="http://schemas.microsoft.com/office/powerpoint/2010/main" val="328031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224209"/>
            <a:ext cx="12192000" cy="633789"/>
          </a:xfrm>
          <a:prstGeom prst="rect">
            <a:avLst/>
          </a:prstGeom>
        </p:spPr>
      </p:pic>
      <p:pic>
        <p:nvPicPr>
          <p:cNvPr id="7" name="Graphic 6">
            <a:extLst>
              <a:ext uri="{FF2B5EF4-FFF2-40B4-BE49-F238E27FC236}">
                <a16:creationId xmlns:a16="http://schemas.microsoft.com/office/drawing/2014/main" id="{56067317-B802-9C4A-ACEC-62F592ED56F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4062"/>
          <a:stretch/>
        </p:blipFill>
        <p:spPr>
          <a:xfrm>
            <a:off x="3886200" y="4389658"/>
            <a:ext cx="4419600" cy="1757646"/>
          </a:xfrm>
          <a:prstGeom prst="rect">
            <a:avLst/>
          </a:prstGeom>
        </p:spPr>
      </p:pic>
      <p:sp>
        <p:nvSpPr>
          <p:cNvPr id="3" name="TextBox 4">
            <a:extLst>
              <a:ext uri="{FF2B5EF4-FFF2-40B4-BE49-F238E27FC236}">
                <a16:creationId xmlns:a16="http://schemas.microsoft.com/office/drawing/2014/main" id="{AD7306FC-6100-F3F8-8A7F-8E2CEE6A53A0}"/>
              </a:ext>
            </a:extLst>
          </p:cNvPr>
          <p:cNvSpPr txBox="1"/>
          <p:nvPr userDrawn="1"/>
        </p:nvSpPr>
        <p:spPr>
          <a:xfrm>
            <a:off x="4187685" y="6353720"/>
            <a:ext cx="3816626" cy="338554"/>
          </a:xfrm>
          <a:prstGeom prst="rect">
            <a:avLst/>
          </a:prstGeom>
          <a:noFill/>
        </p:spPr>
        <p:txBody>
          <a:bodyPr wrap="square" rtlCol="0">
            <a:spAutoFit/>
          </a:bodyPr>
          <a:lstStyle/>
          <a:p>
            <a:pPr algn="ctr"/>
            <a:r>
              <a:rPr lang="en-US" sz="1600" b="0" dirty="0">
                <a:solidFill>
                  <a:schemeClr val="bg1"/>
                </a:solidFill>
                <a:latin typeface="Arial" panose="020B0604020202020204" pitchFamily="34" charset="0"/>
                <a:cs typeface="Arial" panose="020B0604020202020204" pitchFamily="34" charset="0"/>
              </a:rPr>
              <a:t>www.</a:t>
            </a:r>
            <a:r>
              <a:rPr lang="en-US" sz="1600" b="1" dirty="0">
                <a:solidFill>
                  <a:schemeClr val="bg1"/>
                </a:solidFill>
                <a:latin typeface="Arial" panose="020B0604020202020204" pitchFamily="34" charset="0"/>
                <a:cs typeface="Arial" panose="020B0604020202020204" pitchFamily="34" charset="0"/>
              </a:rPr>
              <a:t>inegi</a:t>
            </a:r>
            <a:r>
              <a:rPr lang="en-US" sz="1600" b="0" dirty="0">
                <a:solidFill>
                  <a:schemeClr val="bg1"/>
                </a:solidFill>
                <a:latin typeface="Arial" panose="020B0604020202020204" pitchFamily="34" charset="0"/>
                <a:cs typeface="Arial" panose="020B0604020202020204" pitchFamily="34" charset="0"/>
              </a:rPr>
              <a:t>.org.mx</a:t>
            </a:r>
          </a:p>
        </p:txBody>
      </p:sp>
      <p:pic>
        <p:nvPicPr>
          <p:cNvPr id="8" name="Imagen 7">
            <a:extLst>
              <a:ext uri="{FF2B5EF4-FFF2-40B4-BE49-F238E27FC236}">
                <a16:creationId xmlns:a16="http://schemas.microsoft.com/office/drawing/2014/main" id="{284A0000-C8D8-8C1E-8F01-7061581C2460}"/>
              </a:ext>
            </a:extLst>
          </p:cNvPr>
          <p:cNvPicPr>
            <a:picLocks noChangeAspect="1"/>
          </p:cNvPicPr>
          <p:nvPr userDrawn="1"/>
        </p:nvPicPr>
        <p:blipFill>
          <a:blip r:embed="rId6"/>
          <a:stretch>
            <a:fillRect/>
          </a:stretch>
        </p:blipFill>
        <p:spPr>
          <a:xfrm>
            <a:off x="4187685" y="2635490"/>
            <a:ext cx="3816626" cy="732310"/>
          </a:xfrm>
          <a:prstGeom prst="rect">
            <a:avLst/>
          </a:prstGeom>
        </p:spPr>
      </p:pic>
    </p:spTree>
    <p:extLst>
      <p:ext uri="{BB962C8B-B14F-4D97-AF65-F5344CB8AC3E}">
        <p14:creationId xmlns:p14="http://schemas.microsoft.com/office/powerpoint/2010/main" val="217816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raphic 21">
            <a:extLst>
              <a:ext uri="{FF2B5EF4-FFF2-40B4-BE49-F238E27FC236}">
                <a16:creationId xmlns:a16="http://schemas.microsoft.com/office/drawing/2014/main" id="{F5693492-6A0D-4743-9CF8-80218647B0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4" name="Gráfico 3">
            <a:extLst>
              <a:ext uri="{FF2B5EF4-FFF2-40B4-BE49-F238E27FC236}">
                <a16:creationId xmlns:a16="http://schemas.microsoft.com/office/drawing/2014/main" id="{31AD037B-9D42-3F49-56D2-712CB701452A}"/>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6030262"/>
            <a:ext cx="2493375" cy="507254"/>
          </a:xfrm>
          <a:prstGeom prst="rect">
            <a:avLst/>
          </a:prstGeom>
        </p:spPr>
      </p:pic>
    </p:spTree>
    <p:extLst>
      <p:ext uri="{BB962C8B-B14F-4D97-AF65-F5344CB8AC3E}">
        <p14:creationId xmlns:p14="http://schemas.microsoft.com/office/powerpoint/2010/main" val="3892892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Graphic 17">
            <a:extLst>
              <a:ext uri="{FF2B5EF4-FFF2-40B4-BE49-F238E27FC236}">
                <a16:creationId xmlns:a16="http://schemas.microsoft.com/office/drawing/2014/main" id="{23A7BAE0-E360-0B41-9985-C2AD3E4744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4" name="Gráfico 3">
            <a:extLst>
              <a:ext uri="{FF2B5EF4-FFF2-40B4-BE49-F238E27FC236}">
                <a16:creationId xmlns:a16="http://schemas.microsoft.com/office/drawing/2014/main" id="{46EBC31C-AEC4-75E4-E0D7-BD642EAC4D60}"/>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8782756" y="6030262"/>
            <a:ext cx="2493375" cy="507254"/>
          </a:xfrm>
          <a:prstGeom prst="rect">
            <a:avLst/>
          </a:prstGeom>
        </p:spPr>
      </p:pic>
    </p:spTree>
    <p:extLst>
      <p:ext uri="{BB962C8B-B14F-4D97-AF65-F5344CB8AC3E}">
        <p14:creationId xmlns:p14="http://schemas.microsoft.com/office/powerpoint/2010/main" val="1358499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Graphic 20">
            <a:extLst>
              <a:ext uri="{FF2B5EF4-FFF2-40B4-BE49-F238E27FC236}">
                <a16:creationId xmlns:a16="http://schemas.microsoft.com/office/drawing/2014/main" id="{23EAC72C-2F78-FE41-86F9-699158982A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7" name="Gráfico 6">
            <a:extLst>
              <a:ext uri="{FF2B5EF4-FFF2-40B4-BE49-F238E27FC236}">
                <a16:creationId xmlns:a16="http://schemas.microsoft.com/office/drawing/2014/main" id="{2796ECA9-EF0A-6E7F-97EB-858905F1A233}"/>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8782756" y="297418"/>
            <a:ext cx="2493375" cy="507254"/>
          </a:xfrm>
          <a:prstGeom prst="rect">
            <a:avLst/>
          </a:prstGeom>
        </p:spPr>
      </p:pic>
    </p:spTree>
    <p:extLst>
      <p:ext uri="{BB962C8B-B14F-4D97-AF65-F5344CB8AC3E}">
        <p14:creationId xmlns:p14="http://schemas.microsoft.com/office/powerpoint/2010/main" val="1008848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7" name="Graphic 14">
            <a:extLst>
              <a:ext uri="{FF2B5EF4-FFF2-40B4-BE49-F238E27FC236}">
                <a16:creationId xmlns:a16="http://schemas.microsoft.com/office/drawing/2014/main" id="{27755C2F-9CDB-4A45-9C28-09B1173325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3" name="Gráfico 2">
            <a:extLst>
              <a:ext uri="{FF2B5EF4-FFF2-40B4-BE49-F238E27FC236}">
                <a16:creationId xmlns:a16="http://schemas.microsoft.com/office/drawing/2014/main" id="{8D340EB6-A8AB-667A-7674-CA9B55CA0290}"/>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8782756" y="297418"/>
            <a:ext cx="2493375" cy="507254"/>
          </a:xfrm>
          <a:prstGeom prst="rect">
            <a:avLst/>
          </a:prstGeom>
        </p:spPr>
      </p:pic>
    </p:spTree>
    <p:extLst>
      <p:ext uri="{BB962C8B-B14F-4D97-AF65-F5344CB8AC3E}">
        <p14:creationId xmlns:p14="http://schemas.microsoft.com/office/powerpoint/2010/main" val="347676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AC61CE-40C5-3C2A-9FDE-3008326F659E}"/>
              </a:ext>
            </a:extLst>
          </p:cNvPr>
          <p:cNvSpPr/>
          <p:nvPr userDrawn="1"/>
        </p:nvSpPr>
        <p:spPr>
          <a:xfrm flipV="1">
            <a:off x="0" y="0"/>
            <a:ext cx="12192000" cy="3440105"/>
          </a:xfrm>
          <a:prstGeom prst="rect">
            <a:avLst/>
          </a:prstGeom>
          <a:solidFill>
            <a:srgbClr val="57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43">
            <a:extLst>
              <a:ext uri="{FF2B5EF4-FFF2-40B4-BE49-F238E27FC236}">
                <a16:creationId xmlns:a16="http://schemas.microsoft.com/office/drawing/2014/main" id="{FCEEB9C6-DB9B-3C4D-BB31-B4AFD0560B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7" name="Gráfico 6">
            <a:extLst>
              <a:ext uri="{FF2B5EF4-FFF2-40B4-BE49-F238E27FC236}">
                <a16:creationId xmlns:a16="http://schemas.microsoft.com/office/drawing/2014/main" id="{935261A6-F392-A202-DBF3-67B37A87AF4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8782756" y="6030262"/>
            <a:ext cx="2493375" cy="507254"/>
          </a:xfrm>
          <a:prstGeom prst="rect">
            <a:avLst/>
          </a:prstGeom>
        </p:spPr>
      </p:pic>
    </p:spTree>
    <p:extLst>
      <p:ext uri="{BB962C8B-B14F-4D97-AF65-F5344CB8AC3E}">
        <p14:creationId xmlns:p14="http://schemas.microsoft.com/office/powerpoint/2010/main" val="1913650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Graphic 26">
            <a:extLst>
              <a:ext uri="{FF2B5EF4-FFF2-40B4-BE49-F238E27FC236}">
                <a16:creationId xmlns:a16="http://schemas.microsoft.com/office/drawing/2014/main" id="{F1B8B9FA-B175-E848-B5B7-B2CB2E5EED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7" name="Gráfico 6">
            <a:extLst>
              <a:ext uri="{FF2B5EF4-FFF2-40B4-BE49-F238E27FC236}">
                <a16:creationId xmlns:a16="http://schemas.microsoft.com/office/drawing/2014/main" id="{724CC72C-B42E-170E-63A7-DC9CD06F353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297418"/>
            <a:ext cx="2493375" cy="507254"/>
          </a:xfrm>
          <a:prstGeom prst="rect">
            <a:avLst/>
          </a:prstGeom>
        </p:spPr>
      </p:pic>
    </p:spTree>
    <p:extLst>
      <p:ext uri="{BB962C8B-B14F-4D97-AF65-F5344CB8AC3E}">
        <p14:creationId xmlns:p14="http://schemas.microsoft.com/office/powerpoint/2010/main" val="867010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Graphic 28">
            <a:extLst>
              <a:ext uri="{FF2B5EF4-FFF2-40B4-BE49-F238E27FC236}">
                <a16:creationId xmlns:a16="http://schemas.microsoft.com/office/drawing/2014/main" id="{66380A31-25C6-6C47-A67B-C6E01006B2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6" name="Gráfico 5">
            <a:extLst>
              <a:ext uri="{FF2B5EF4-FFF2-40B4-BE49-F238E27FC236}">
                <a16:creationId xmlns:a16="http://schemas.microsoft.com/office/drawing/2014/main" id="{F931B51E-E877-9840-F3D7-6DEADBA8BFC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6030262"/>
            <a:ext cx="2493375" cy="507254"/>
          </a:xfrm>
          <a:prstGeom prst="rect">
            <a:avLst/>
          </a:prstGeom>
        </p:spPr>
      </p:pic>
    </p:spTree>
    <p:extLst>
      <p:ext uri="{BB962C8B-B14F-4D97-AF65-F5344CB8AC3E}">
        <p14:creationId xmlns:p14="http://schemas.microsoft.com/office/powerpoint/2010/main" val="334579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FEE5B6-082F-40C3-B6D8-31A8A4C53A62}"/>
              </a:ext>
            </a:extLst>
          </p:cNvPr>
          <p:cNvSpPr>
            <a:spLocks noGrp="1"/>
          </p:cNvSpPr>
          <p:nvPr>
            <p:ph type="pic" sz="quarter" idx="10" hasCustomPrompt="1"/>
          </p:nvPr>
        </p:nvSpPr>
        <p:spPr>
          <a:xfrm>
            <a:off x="0" y="633026"/>
            <a:ext cx="5749636" cy="5015347"/>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dirty="0"/>
              <a:t>Drag &amp; Drop Here</a:t>
            </a:r>
          </a:p>
        </p:txBody>
      </p:sp>
    </p:spTree>
    <p:extLst>
      <p:ext uri="{BB962C8B-B14F-4D97-AF65-F5344CB8AC3E}">
        <p14:creationId xmlns:p14="http://schemas.microsoft.com/office/powerpoint/2010/main" val="2009157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E087CFB-188E-47D0-9CA6-F924D8C2B71E}"/>
              </a:ext>
            </a:extLst>
          </p:cNvPr>
          <p:cNvSpPr>
            <a:spLocks noGrp="1"/>
          </p:cNvSpPr>
          <p:nvPr>
            <p:ph type="pic" sz="quarter" idx="10" hasCustomPrompt="1"/>
          </p:nvPr>
        </p:nvSpPr>
        <p:spPr>
          <a:xfrm>
            <a:off x="7692571" y="1"/>
            <a:ext cx="3817258" cy="5486400"/>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dirty="0"/>
              <a:t>Drag &amp; Drop Here</a:t>
            </a:r>
          </a:p>
        </p:txBody>
      </p:sp>
    </p:spTree>
    <p:extLst>
      <p:ext uri="{BB962C8B-B14F-4D97-AF65-F5344CB8AC3E}">
        <p14:creationId xmlns:p14="http://schemas.microsoft.com/office/powerpoint/2010/main" val="2240820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278668-6DC7-4284-B2CB-40C6BBE4B7E8}"/>
              </a:ext>
            </a:extLst>
          </p:cNvPr>
          <p:cNvSpPr>
            <a:spLocks noGrp="1"/>
          </p:cNvSpPr>
          <p:nvPr>
            <p:ph type="pic" sz="quarter" idx="10" hasCustomPrompt="1"/>
          </p:nvPr>
        </p:nvSpPr>
        <p:spPr>
          <a:xfrm>
            <a:off x="1" y="1"/>
            <a:ext cx="7010400" cy="2535382"/>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dirty="0"/>
              <a:t>Drag &amp; Drop Here</a:t>
            </a:r>
          </a:p>
        </p:txBody>
      </p:sp>
    </p:spTree>
    <p:extLst>
      <p:ext uri="{BB962C8B-B14F-4D97-AF65-F5344CB8AC3E}">
        <p14:creationId xmlns:p14="http://schemas.microsoft.com/office/powerpoint/2010/main" val="187557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EF58D41-327D-840D-E2C1-2BD151382B57}"/>
              </a:ext>
            </a:extLst>
          </p:cNvPr>
          <p:cNvPicPr>
            <a:picLocks noChangeAspect="1"/>
          </p:cNvPicPr>
          <p:nvPr userDrawn="1"/>
        </p:nvPicPr>
        <p:blipFill>
          <a:blip r:embed="rId2">
            <a:extLst>
              <a:ext uri="{28A0092B-C50C-407E-A947-70E740481C1C}">
                <a14:useLocalDpi xmlns:a14="http://schemas.microsoft.com/office/drawing/2010/main" val="0"/>
              </a:ext>
            </a:extLst>
          </a:blip>
          <a:srcRect l="4517" r="4517"/>
          <a:stretch/>
        </p:blipFill>
        <p:spPr>
          <a:xfrm>
            <a:off x="0" y="-1"/>
            <a:ext cx="12188245" cy="6224209"/>
          </a:xfrm>
          <a:prstGeom prst="rect">
            <a:avLst/>
          </a:prstGeom>
        </p:spPr>
      </p:pic>
      <p:sp>
        <p:nvSpPr>
          <p:cNvPr id="4" name="Rectángulo 3">
            <a:extLst>
              <a:ext uri="{FF2B5EF4-FFF2-40B4-BE49-F238E27FC236}">
                <a16:creationId xmlns:a16="http://schemas.microsoft.com/office/drawing/2014/main" id="{501B9685-4028-A188-4837-368E39948164}"/>
              </a:ext>
            </a:extLst>
          </p:cNvPr>
          <p:cNvSpPr/>
          <p:nvPr userDrawn="1"/>
        </p:nvSpPr>
        <p:spPr>
          <a:xfrm>
            <a:off x="-3755" y="-2"/>
            <a:ext cx="12192000" cy="622420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6224209"/>
            <a:ext cx="12192000" cy="633789"/>
          </a:xfrm>
          <a:prstGeom prst="rect">
            <a:avLst/>
          </a:prstGeom>
        </p:spPr>
      </p:pic>
      <p:pic>
        <p:nvPicPr>
          <p:cNvPr id="7" name="Graphic 6">
            <a:extLst>
              <a:ext uri="{FF2B5EF4-FFF2-40B4-BE49-F238E27FC236}">
                <a16:creationId xmlns:a16="http://schemas.microsoft.com/office/drawing/2014/main" id="{56067317-B802-9C4A-ACEC-62F592ED56F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24062"/>
          <a:stretch/>
        </p:blipFill>
        <p:spPr>
          <a:xfrm>
            <a:off x="3886200" y="4389658"/>
            <a:ext cx="4419600" cy="1757646"/>
          </a:xfrm>
          <a:prstGeom prst="rect">
            <a:avLst/>
          </a:prstGeom>
        </p:spPr>
      </p:pic>
      <p:sp>
        <p:nvSpPr>
          <p:cNvPr id="3" name="TextBox 4">
            <a:extLst>
              <a:ext uri="{FF2B5EF4-FFF2-40B4-BE49-F238E27FC236}">
                <a16:creationId xmlns:a16="http://schemas.microsoft.com/office/drawing/2014/main" id="{AD7306FC-6100-F3F8-8A7F-8E2CEE6A53A0}"/>
              </a:ext>
            </a:extLst>
          </p:cNvPr>
          <p:cNvSpPr txBox="1"/>
          <p:nvPr userDrawn="1"/>
        </p:nvSpPr>
        <p:spPr>
          <a:xfrm>
            <a:off x="4187685" y="6353720"/>
            <a:ext cx="3816626" cy="338554"/>
          </a:xfrm>
          <a:prstGeom prst="rect">
            <a:avLst/>
          </a:prstGeom>
          <a:noFill/>
        </p:spPr>
        <p:txBody>
          <a:bodyPr wrap="square" rtlCol="0">
            <a:spAutoFit/>
          </a:bodyPr>
          <a:lstStyle/>
          <a:p>
            <a:pPr algn="ctr"/>
            <a:r>
              <a:rPr lang="en-US" sz="1600" b="0" dirty="0">
                <a:solidFill>
                  <a:schemeClr val="bg1"/>
                </a:solidFill>
                <a:latin typeface="Arial" panose="020B0604020202020204" pitchFamily="34" charset="0"/>
                <a:cs typeface="Arial" panose="020B0604020202020204" pitchFamily="34" charset="0"/>
              </a:rPr>
              <a:t>www.</a:t>
            </a:r>
            <a:r>
              <a:rPr lang="en-US" sz="1600" b="1" dirty="0">
                <a:solidFill>
                  <a:schemeClr val="bg1"/>
                </a:solidFill>
                <a:latin typeface="Arial" panose="020B0604020202020204" pitchFamily="34" charset="0"/>
                <a:cs typeface="Arial" panose="020B0604020202020204" pitchFamily="34" charset="0"/>
              </a:rPr>
              <a:t>inegi</a:t>
            </a:r>
            <a:r>
              <a:rPr lang="en-US" sz="1600" b="0" dirty="0">
                <a:solidFill>
                  <a:schemeClr val="bg1"/>
                </a:solidFill>
                <a:latin typeface="Arial" panose="020B0604020202020204" pitchFamily="34" charset="0"/>
                <a:cs typeface="Arial" panose="020B0604020202020204" pitchFamily="34" charset="0"/>
              </a:rPr>
              <a:t>.org.mx</a:t>
            </a:r>
          </a:p>
        </p:txBody>
      </p:sp>
      <p:pic>
        <p:nvPicPr>
          <p:cNvPr id="9" name="Imagen 8">
            <a:extLst>
              <a:ext uri="{FF2B5EF4-FFF2-40B4-BE49-F238E27FC236}">
                <a16:creationId xmlns:a16="http://schemas.microsoft.com/office/drawing/2014/main" id="{D083C72B-01DC-BC81-F644-D426C0B9A9EF}"/>
              </a:ext>
            </a:extLst>
          </p:cNvPr>
          <p:cNvPicPr>
            <a:picLocks noChangeAspect="1"/>
          </p:cNvPicPr>
          <p:nvPr userDrawn="1"/>
        </p:nvPicPr>
        <p:blipFill>
          <a:blip r:embed="rId7"/>
          <a:stretch>
            <a:fillRect/>
          </a:stretch>
        </p:blipFill>
        <p:spPr>
          <a:xfrm>
            <a:off x="4187685" y="668326"/>
            <a:ext cx="3816626" cy="732310"/>
          </a:xfrm>
          <a:prstGeom prst="rect">
            <a:avLst/>
          </a:prstGeom>
        </p:spPr>
      </p:pic>
    </p:spTree>
    <p:extLst>
      <p:ext uri="{BB962C8B-B14F-4D97-AF65-F5344CB8AC3E}">
        <p14:creationId xmlns:p14="http://schemas.microsoft.com/office/powerpoint/2010/main" val="3304503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C63BF990-E0E5-4EAC-A7EA-B2036B545520}"/>
              </a:ext>
            </a:extLst>
          </p:cNvPr>
          <p:cNvSpPr>
            <a:spLocks noGrp="1"/>
          </p:cNvSpPr>
          <p:nvPr>
            <p:ph type="pic" sz="quarter" idx="12" hasCustomPrompt="1"/>
          </p:nvPr>
        </p:nvSpPr>
        <p:spPr>
          <a:xfrm>
            <a:off x="1" y="1205344"/>
            <a:ext cx="2632364" cy="4447309"/>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dirty="0"/>
              <a:t>Drag &amp; Drop Here</a:t>
            </a:r>
          </a:p>
        </p:txBody>
      </p:sp>
      <p:sp>
        <p:nvSpPr>
          <p:cNvPr id="6" name="Picture Placeholder 3">
            <a:extLst>
              <a:ext uri="{FF2B5EF4-FFF2-40B4-BE49-F238E27FC236}">
                <a16:creationId xmlns:a16="http://schemas.microsoft.com/office/drawing/2014/main" id="{6CA5468F-B195-48F3-ABBD-1F190BD43D12}"/>
              </a:ext>
            </a:extLst>
          </p:cNvPr>
          <p:cNvSpPr>
            <a:spLocks noGrp="1"/>
          </p:cNvSpPr>
          <p:nvPr>
            <p:ph type="pic" sz="quarter" idx="13" hasCustomPrompt="1"/>
          </p:nvPr>
        </p:nvSpPr>
        <p:spPr>
          <a:xfrm>
            <a:off x="9559635" y="1205344"/>
            <a:ext cx="2632364" cy="4447309"/>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dirty="0"/>
              <a:t>Drag &amp; Drop Here</a:t>
            </a:r>
          </a:p>
        </p:txBody>
      </p:sp>
    </p:spTree>
    <p:extLst>
      <p:ext uri="{BB962C8B-B14F-4D97-AF65-F5344CB8AC3E}">
        <p14:creationId xmlns:p14="http://schemas.microsoft.com/office/powerpoint/2010/main" val="390340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587068"/>
            <a:ext cx="12192000" cy="1270932"/>
          </a:xfrm>
          <a:prstGeom prst="rect">
            <a:avLst/>
          </a:prstGeom>
        </p:spPr>
      </p:pic>
    </p:spTree>
    <p:extLst>
      <p:ext uri="{BB962C8B-B14F-4D97-AF65-F5344CB8AC3E}">
        <p14:creationId xmlns:p14="http://schemas.microsoft.com/office/powerpoint/2010/main" val="2788663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7F1A2C-CB77-0518-2413-D147122498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77" y="6640"/>
            <a:ext cx="12188245" cy="5661872"/>
          </a:xfrm>
          <a:prstGeom prst="rect">
            <a:avLst/>
          </a:prstGeom>
        </p:spPr>
      </p:pic>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587068"/>
            <a:ext cx="12192000" cy="1270932"/>
          </a:xfrm>
          <a:prstGeom prst="rect">
            <a:avLst/>
          </a:prstGeom>
        </p:spPr>
      </p:pic>
      <p:sp>
        <p:nvSpPr>
          <p:cNvPr id="6" name="Rectángulo 5">
            <a:extLst>
              <a:ext uri="{FF2B5EF4-FFF2-40B4-BE49-F238E27FC236}">
                <a16:creationId xmlns:a16="http://schemas.microsoft.com/office/drawing/2014/main" id="{A39F3DCA-8058-B140-A8BE-1685FC546693}"/>
              </a:ext>
            </a:extLst>
          </p:cNvPr>
          <p:cNvSpPr/>
          <p:nvPr userDrawn="1"/>
        </p:nvSpPr>
        <p:spPr>
          <a:xfrm>
            <a:off x="0" y="6640"/>
            <a:ext cx="12192000" cy="559657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1071047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6224211"/>
            <a:ext cx="12192000" cy="633789"/>
          </a:xfrm>
          <a:prstGeom prst="rect">
            <a:avLst/>
          </a:prstGeom>
        </p:spPr>
      </p:pic>
      <p:pic>
        <p:nvPicPr>
          <p:cNvPr id="8" name="Imagen 7">
            <a:extLst>
              <a:ext uri="{FF2B5EF4-FFF2-40B4-BE49-F238E27FC236}">
                <a16:creationId xmlns:a16="http://schemas.microsoft.com/office/drawing/2014/main" id="{284A0000-C8D8-8C1E-8F01-7061581C2460}"/>
              </a:ext>
            </a:extLst>
          </p:cNvPr>
          <p:cNvPicPr>
            <a:picLocks noChangeAspect="1"/>
          </p:cNvPicPr>
          <p:nvPr userDrawn="1"/>
        </p:nvPicPr>
        <p:blipFill>
          <a:blip r:embed="rId4"/>
          <a:stretch>
            <a:fillRect/>
          </a:stretch>
        </p:blipFill>
        <p:spPr>
          <a:xfrm>
            <a:off x="4187685" y="668326"/>
            <a:ext cx="3816626" cy="732310"/>
          </a:xfrm>
          <a:prstGeom prst="rect">
            <a:avLst/>
          </a:prstGeom>
        </p:spPr>
      </p:pic>
      <p:pic>
        <p:nvPicPr>
          <p:cNvPr id="2" name="Gráfico 1">
            <a:extLst>
              <a:ext uri="{FF2B5EF4-FFF2-40B4-BE49-F238E27FC236}">
                <a16:creationId xmlns:a16="http://schemas.microsoft.com/office/drawing/2014/main" id="{89EA895A-5D63-3019-5A51-78A5CD5D395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952168" y="4779819"/>
            <a:ext cx="4287664" cy="1137118"/>
          </a:xfrm>
          <a:prstGeom prst="rect">
            <a:avLst/>
          </a:prstGeom>
        </p:spPr>
      </p:pic>
    </p:spTree>
    <p:extLst>
      <p:ext uri="{BB962C8B-B14F-4D97-AF65-F5344CB8AC3E}">
        <p14:creationId xmlns:p14="http://schemas.microsoft.com/office/powerpoint/2010/main" val="2842458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EF58D41-327D-840D-E2C1-2BD151382B57}"/>
              </a:ext>
            </a:extLst>
          </p:cNvPr>
          <p:cNvPicPr>
            <a:picLocks noChangeAspect="1"/>
          </p:cNvPicPr>
          <p:nvPr userDrawn="1"/>
        </p:nvPicPr>
        <p:blipFill>
          <a:blip r:embed="rId2">
            <a:extLst>
              <a:ext uri="{28A0092B-C50C-407E-A947-70E740481C1C}">
                <a14:useLocalDpi xmlns:a14="http://schemas.microsoft.com/office/drawing/2010/main" val="0"/>
              </a:ext>
            </a:extLst>
          </a:blip>
          <a:srcRect l="4517" r="4517"/>
          <a:stretch/>
        </p:blipFill>
        <p:spPr>
          <a:xfrm>
            <a:off x="0" y="-1"/>
            <a:ext cx="12188245" cy="6224209"/>
          </a:xfrm>
          <a:prstGeom prst="rect">
            <a:avLst/>
          </a:prstGeom>
        </p:spPr>
      </p:pic>
      <p:sp>
        <p:nvSpPr>
          <p:cNvPr id="4" name="Rectángulo 3">
            <a:extLst>
              <a:ext uri="{FF2B5EF4-FFF2-40B4-BE49-F238E27FC236}">
                <a16:creationId xmlns:a16="http://schemas.microsoft.com/office/drawing/2014/main" id="{501B9685-4028-A188-4837-368E39948164}"/>
              </a:ext>
            </a:extLst>
          </p:cNvPr>
          <p:cNvSpPr/>
          <p:nvPr userDrawn="1"/>
        </p:nvSpPr>
        <p:spPr>
          <a:xfrm>
            <a:off x="-3755" y="-2"/>
            <a:ext cx="12192000" cy="622420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6224209"/>
            <a:ext cx="12192000" cy="633789"/>
          </a:xfrm>
          <a:prstGeom prst="rect">
            <a:avLst/>
          </a:prstGeom>
        </p:spPr>
      </p:pic>
      <p:sp>
        <p:nvSpPr>
          <p:cNvPr id="3" name="TextBox 4">
            <a:extLst>
              <a:ext uri="{FF2B5EF4-FFF2-40B4-BE49-F238E27FC236}">
                <a16:creationId xmlns:a16="http://schemas.microsoft.com/office/drawing/2014/main" id="{AD7306FC-6100-F3F8-8A7F-8E2CEE6A53A0}"/>
              </a:ext>
            </a:extLst>
          </p:cNvPr>
          <p:cNvSpPr txBox="1"/>
          <p:nvPr userDrawn="1"/>
        </p:nvSpPr>
        <p:spPr>
          <a:xfrm>
            <a:off x="4187685" y="6353720"/>
            <a:ext cx="3816626" cy="338554"/>
          </a:xfrm>
          <a:prstGeom prst="rect">
            <a:avLst/>
          </a:prstGeom>
          <a:noFill/>
        </p:spPr>
        <p:txBody>
          <a:bodyPr wrap="square" rtlCol="0">
            <a:spAutoFit/>
          </a:bodyPr>
          <a:lstStyle/>
          <a:p>
            <a:pPr algn="ctr"/>
            <a:r>
              <a:rPr lang="en-US" sz="1600" b="0" dirty="0">
                <a:solidFill>
                  <a:schemeClr val="bg1"/>
                </a:solidFill>
                <a:latin typeface="Arial" panose="020B0604020202020204" pitchFamily="34" charset="0"/>
                <a:cs typeface="Arial" panose="020B0604020202020204" pitchFamily="34" charset="0"/>
              </a:rPr>
              <a:t>www.</a:t>
            </a:r>
            <a:r>
              <a:rPr lang="en-US" sz="1600" b="1" dirty="0">
                <a:solidFill>
                  <a:schemeClr val="bg1"/>
                </a:solidFill>
                <a:latin typeface="Arial" panose="020B0604020202020204" pitchFamily="34" charset="0"/>
                <a:cs typeface="Arial" panose="020B0604020202020204" pitchFamily="34" charset="0"/>
              </a:rPr>
              <a:t>inegi</a:t>
            </a:r>
            <a:r>
              <a:rPr lang="en-US" sz="1600" b="0" dirty="0">
                <a:solidFill>
                  <a:schemeClr val="bg1"/>
                </a:solidFill>
                <a:latin typeface="Arial" panose="020B0604020202020204" pitchFamily="34" charset="0"/>
                <a:cs typeface="Arial" panose="020B0604020202020204" pitchFamily="34" charset="0"/>
              </a:rPr>
              <a:t>.org.mx</a:t>
            </a:r>
          </a:p>
        </p:txBody>
      </p:sp>
      <p:pic>
        <p:nvPicPr>
          <p:cNvPr id="9" name="Imagen 8">
            <a:extLst>
              <a:ext uri="{FF2B5EF4-FFF2-40B4-BE49-F238E27FC236}">
                <a16:creationId xmlns:a16="http://schemas.microsoft.com/office/drawing/2014/main" id="{D083C72B-01DC-BC81-F644-D426C0B9A9EF}"/>
              </a:ext>
            </a:extLst>
          </p:cNvPr>
          <p:cNvPicPr>
            <a:picLocks noChangeAspect="1"/>
          </p:cNvPicPr>
          <p:nvPr userDrawn="1"/>
        </p:nvPicPr>
        <p:blipFill>
          <a:blip r:embed="rId5"/>
          <a:stretch>
            <a:fillRect/>
          </a:stretch>
        </p:blipFill>
        <p:spPr>
          <a:xfrm>
            <a:off x="4187685" y="668326"/>
            <a:ext cx="3816626" cy="732310"/>
          </a:xfrm>
          <a:prstGeom prst="rect">
            <a:avLst/>
          </a:prstGeom>
        </p:spPr>
      </p:pic>
      <p:pic>
        <p:nvPicPr>
          <p:cNvPr id="10" name="Gráfico 9">
            <a:extLst>
              <a:ext uri="{FF2B5EF4-FFF2-40B4-BE49-F238E27FC236}">
                <a16:creationId xmlns:a16="http://schemas.microsoft.com/office/drawing/2014/main" id="{759A71E8-FFE0-C205-0617-B0B836E4740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952168" y="4779819"/>
            <a:ext cx="4287664" cy="1137118"/>
          </a:xfrm>
          <a:prstGeom prst="rect">
            <a:avLst/>
          </a:prstGeom>
        </p:spPr>
      </p:pic>
    </p:spTree>
    <p:extLst>
      <p:ext uri="{BB962C8B-B14F-4D97-AF65-F5344CB8AC3E}">
        <p14:creationId xmlns:p14="http://schemas.microsoft.com/office/powerpoint/2010/main" val="2525685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D360472-2A8B-256F-176F-AA811500C8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5C8CC797-1872-E94B-9C36-7C9E92A2AE6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3" t="16132" r="7105" b="16298"/>
          <a:stretch/>
        </p:blipFill>
        <p:spPr>
          <a:xfrm>
            <a:off x="875763" y="824248"/>
            <a:ext cx="4288665" cy="888642"/>
          </a:xfrm>
          <a:prstGeom prst="rect">
            <a:avLst/>
          </a:prstGeom>
        </p:spPr>
      </p:pic>
    </p:spTree>
    <p:extLst>
      <p:ext uri="{BB962C8B-B14F-4D97-AF65-F5344CB8AC3E}">
        <p14:creationId xmlns:p14="http://schemas.microsoft.com/office/powerpoint/2010/main" val="1790247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spTree>
    <p:extLst>
      <p:ext uri="{BB962C8B-B14F-4D97-AF65-F5344CB8AC3E}">
        <p14:creationId xmlns:p14="http://schemas.microsoft.com/office/powerpoint/2010/main" val="2725987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609FA3C-D324-2E68-D5A4-4071F33252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4" name="Graphic 3">
            <a:extLst>
              <a:ext uri="{FF2B5EF4-FFF2-40B4-BE49-F238E27FC236}">
                <a16:creationId xmlns:a16="http://schemas.microsoft.com/office/drawing/2014/main" id="{C153BEB3-2CA9-8F39-51ED-8372F2BEC2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3" name="Gráfico 2">
            <a:extLst>
              <a:ext uri="{FF2B5EF4-FFF2-40B4-BE49-F238E27FC236}">
                <a16:creationId xmlns:a16="http://schemas.microsoft.com/office/drawing/2014/main" id="{47CDC730-125C-E1FD-284C-69BF8911DE9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7579" t="16599" r="7484" b="17806"/>
          <a:stretch/>
        </p:blipFill>
        <p:spPr>
          <a:xfrm>
            <a:off x="8782756" y="6030262"/>
            <a:ext cx="2493375" cy="507254"/>
          </a:xfrm>
          <a:prstGeom prst="rect">
            <a:avLst/>
          </a:prstGeom>
        </p:spPr>
      </p:pic>
    </p:spTree>
    <p:extLst>
      <p:ext uri="{BB962C8B-B14F-4D97-AF65-F5344CB8AC3E}">
        <p14:creationId xmlns:p14="http://schemas.microsoft.com/office/powerpoint/2010/main" val="3163327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93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raphic 21">
            <a:extLst>
              <a:ext uri="{FF2B5EF4-FFF2-40B4-BE49-F238E27FC236}">
                <a16:creationId xmlns:a16="http://schemas.microsoft.com/office/drawing/2014/main" id="{F5693492-6A0D-4743-9CF8-80218647B0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4" name="Gráfico 3">
            <a:extLst>
              <a:ext uri="{FF2B5EF4-FFF2-40B4-BE49-F238E27FC236}">
                <a16:creationId xmlns:a16="http://schemas.microsoft.com/office/drawing/2014/main" id="{31AD037B-9D42-3F49-56D2-712CB701452A}"/>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6030262"/>
            <a:ext cx="2493375" cy="507254"/>
          </a:xfrm>
          <a:prstGeom prst="rect">
            <a:avLst/>
          </a:prstGeom>
        </p:spPr>
      </p:pic>
    </p:spTree>
    <p:extLst>
      <p:ext uri="{BB962C8B-B14F-4D97-AF65-F5344CB8AC3E}">
        <p14:creationId xmlns:p14="http://schemas.microsoft.com/office/powerpoint/2010/main" val="87558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609FA3C-D324-2E68-D5A4-4071F33252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9079"/>
            <a:ext cx="12192000" cy="6867079"/>
          </a:xfrm>
          <a:prstGeom prst="rect">
            <a:avLst/>
          </a:prstGeom>
        </p:spPr>
      </p:pic>
      <p:pic>
        <p:nvPicPr>
          <p:cNvPr id="4" name="Graphic 3">
            <a:extLst>
              <a:ext uri="{FF2B5EF4-FFF2-40B4-BE49-F238E27FC236}">
                <a16:creationId xmlns:a16="http://schemas.microsoft.com/office/drawing/2014/main" id="{C153BEB3-2CA9-8F39-51ED-8372F2BEC2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6" name="Gráfico 5">
            <a:extLst>
              <a:ext uri="{FF2B5EF4-FFF2-40B4-BE49-F238E27FC236}">
                <a16:creationId xmlns:a16="http://schemas.microsoft.com/office/drawing/2014/main" id="{07B174F6-6D3D-5547-ABC8-350F7C046F1F}"/>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657" t="16666" r="6204" b="14858"/>
          <a:stretch/>
        </p:blipFill>
        <p:spPr>
          <a:xfrm>
            <a:off x="858982" y="831273"/>
            <a:ext cx="4350327" cy="900545"/>
          </a:xfrm>
          <a:prstGeom prst="rect">
            <a:avLst/>
          </a:prstGeom>
        </p:spPr>
      </p:pic>
    </p:spTree>
    <p:extLst>
      <p:ext uri="{BB962C8B-B14F-4D97-AF65-F5344CB8AC3E}">
        <p14:creationId xmlns:p14="http://schemas.microsoft.com/office/powerpoint/2010/main" val="3384703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6EBC31C-AEC4-75E4-E0D7-BD642EAC4D6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8782756" y="6030262"/>
            <a:ext cx="2493375" cy="507254"/>
          </a:xfrm>
          <a:prstGeom prst="rect">
            <a:avLst/>
          </a:prstGeom>
        </p:spPr>
      </p:pic>
    </p:spTree>
    <p:extLst>
      <p:ext uri="{BB962C8B-B14F-4D97-AF65-F5344CB8AC3E}">
        <p14:creationId xmlns:p14="http://schemas.microsoft.com/office/powerpoint/2010/main" val="1869036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Graphic 20">
            <a:extLst>
              <a:ext uri="{FF2B5EF4-FFF2-40B4-BE49-F238E27FC236}">
                <a16:creationId xmlns:a16="http://schemas.microsoft.com/office/drawing/2014/main" id="{23EAC72C-2F78-FE41-86F9-699158982A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spTree>
    <p:extLst>
      <p:ext uri="{BB962C8B-B14F-4D97-AF65-F5344CB8AC3E}">
        <p14:creationId xmlns:p14="http://schemas.microsoft.com/office/powerpoint/2010/main" val="29415096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8D340EB6-A8AB-667A-7674-CA9B55CA029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8782756" y="297418"/>
            <a:ext cx="2493375" cy="507254"/>
          </a:xfrm>
          <a:prstGeom prst="rect">
            <a:avLst/>
          </a:prstGeom>
        </p:spPr>
      </p:pic>
    </p:spTree>
    <p:extLst>
      <p:ext uri="{BB962C8B-B14F-4D97-AF65-F5344CB8AC3E}">
        <p14:creationId xmlns:p14="http://schemas.microsoft.com/office/powerpoint/2010/main" val="3545297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AC61CE-40C5-3C2A-9FDE-3008326F659E}"/>
              </a:ext>
            </a:extLst>
          </p:cNvPr>
          <p:cNvSpPr/>
          <p:nvPr userDrawn="1"/>
        </p:nvSpPr>
        <p:spPr>
          <a:xfrm flipV="1">
            <a:off x="0" y="0"/>
            <a:ext cx="12192000" cy="3440105"/>
          </a:xfrm>
          <a:prstGeom prst="rect">
            <a:avLst/>
          </a:prstGeom>
          <a:solidFill>
            <a:srgbClr val="57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43">
            <a:extLst>
              <a:ext uri="{FF2B5EF4-FFF2-40B4-BE49-F238E27FC236}">
                <a16:creationId xmlns:a16="http://schemas.microsoft.com/office/drawing/2014/main" id="{FCEEB9C6-DB9B-3C4D-BB31-B4AFD0560B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7" name="Gráfico 6">
            <a:extLst>
              <a:ext uri="{FF2B5EF4-FFF2-40B4-BE49-F238E27FC236}">
                <a16:creationId xmlns:a16="http://schemas.microsoft.com/office/drawing/2014/main" id="{935261A6-F392-A202-DBF3-67B37A87AF4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8782756" y="6030262"/>
            <a:ext cx="2493375" cy="507254"/>
          </a:xfrm>
          <a:prstGeom prst="rect">
            <a:avLst/>
          </a:prstGeom>
        </p:spPr>
      </p:pic>
    </p:spTree>
    <p:extLst>
      <p:ext uri="{BB962C8B-B14F-4D97-AF65-F5344CB8AC3E}">
        <p14:creationId xmlns:p14="http://schemas.microsoft.com/office/powerpoint/2010/main" val="19089315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Graphic 26">
            <a:extLst>
              <a:ext uri="{FF2B5EF4-FFF2-40B4-BE49-F238E27FC236}">
                <a16:creationId xmlns:a16="http://schemas.microsoft.com/office/drawing/2014/main" id="{F1B8B9FA-B175-E848-B5B7-B2CB2E5EED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7" name="Gráfico 6">
            <a:extLst>
              <a:ext uri="{FF2B5EF4-FFF2-40B4-BE49-F238E27FC236}">
                <a16:creationId xmlns:a16="http://schemas.microsoft.com/office/drawing/2014/main" id="{724CC72C-B42E-170E-63A7-DC9CD06F353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297418"/>
            <a:ext cx="2493375" cy="507254"/>
          </a:xfrm>
          <a:prstGeom prst="rect">
            <a:avLst/>
          </a:prstGeom>
        </p:spPr>
      </p:pic>
    </p:spTree>
    <p:extLst>
      <p:ext uri="{BB962C8B-B14F-4D97-AF65-F5344CB8AC3E}">
        <p14:creationId xmlns:p14="http://schemas.microsoft.com/office/powerpoint/2010/main" val="20550904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Graphic 28">
            <a:extLst>
              <a:ext uri="{FF2B5EF4-FFF2-40B4-BE49-F238E27FC236}">
                <a16:creationId xmlns:a16="http://schemas.microsoft.com/office/drawing/2014/main" id="{66380A31-25C6-6C47-A67B-C6E01006B2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6" name="Gráfico 5">
            <a:extLst>
              <a:ext uri="{FF2B5EF4-FFF2-40B4-BE49-F238E27FC236}">
                <a16:creationId xmlns:a16="http://schemas.microsoft.com/office/drawing/2014/main" id="{F931B51E-E877-9840-F3D7-6DEADBA8BFC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6030262"/>
            <a:ext cx="2493375" cy="507254"/>
          </a:xfrm>
          <a:prstGeom prst="rect">
            <a:avLst/>
          </a:prstGeom>
        </p:spPr>
      </p:pic>
    </p:spTree>
    <p:extLst>
      <p:ext uri="{BB962C8B-B14F-4D97-AF65-F5344CB8AC3E}">
        <p14:creationId xmlns:p14="http://schemas.microsoft.com/office/powerpoint/2010/main" val="1607722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E087CFB-188E-47D0-9CA6-F924D8C2B71E}"/>
              </a:ext>
            </a:extLst>
          </p:cNvPr>
          <p:cNvSpPr>
            <a:spLocks noGrp="1"/>
          </p:cNvSpPr>
          <p:nvPr>
            <p:ph type="pic" sz="quarter" idx="10" hasCustomPrompt="1"/>
          </p:nvPr>
        </p:nvSpPr>
        <p:spPr>
          <a:xfrm>
            <a:off x="7692571" y="1"/>
            <a:ext cx="3817258" cy="5486400"/>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dirty="0"/>
              <a:t>Drag &amp; Drop Here</a:t>
            </a:r>
          </a:p>
        </p:txBody>
      </p:sp>
    </p:spTree>
    <p:extLst>
      <p:ext uri="{BB962C8B-B14F-4D97-AF65-F5344CB8AC3E}">
        <p14:creationId xmlns:p14="http://schemas.microsoft.com/office/powerpoint/2010/main" val="37548148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278668-6DC7-4284-B2CB-40C6BBE4B7E8}"/>
              </a:ext>
            </a:extLst>
          </p:cNvPr>
          <p:cNvSpPr>
            <a:spLocks noGrp="1"/>
          </p:cNvSpPr>
          <p:nvPr>
            <p:ph type="pic" sz="quarter" idx="10" hasCustomPrompt="1"/>
          </p:nvPr>
        </p:nvSpPr>
        <p:spPr>
          <a:xfrm>
            <a:off x="1" y="1"/>
            <a:ext cx="7010400" cy="2535382"/>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dirty="0"/>
              <a:t>Drag &amp; Drop Here</a:t>
            </a:r>
          </a:p>
        </p:txBody>
      </p:sp>
    </p:spTree>
    <p:extLst>
      <p:ext uri="{BB962C8B-B14F-4D97-AF65-F5344CB8AC3E}">
        <p14:creationId xmlns:p14="http://schemas.microsoft.com/office/powerpoint/2010/main" val="2760679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C63BF990-E0E5-4EAC-A7EA-B2036B545520}"/>
              </a:ext>
            </a:extLst>
          </p:cNvPr>
          <p:cNvSpPr>
            <a:spLocks noGrp="1"/>
          </p:cNvSpPr>
          <p:nvPr>
            <p:ph type="pic" sz="quarter" idx="12" hasCustomPrompt="1"/>
          </p:nvPr>
        </p:nvSpPr>
        <p:spPr>
          <a:xfrm>
            <a:off x="1" y="1205344"/>
            <a:ext cx="2632364" cy="4447309"/>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dirty="0"/>
              <a:t>Drag &amp; Drop Here</a:t>
            </a:r>
          </a:p>
        </p:txBody>
      </p:sp>
      <p:sp>
        <p:nvSpPr>
          <p:cNvPr id="6" name="Picture Placeholder 3">
            <a:extLst>
              <a:ext uri="{FF2B5EF4-FFF2-40B4-BE49-F238E27FC236}">
                <a16:creationId xmlns:a16="http://schemas.microsoft.com/office/drawing/2014/main" id="{6CA5468F-B195-48F3-ABBD-1F190BD43D12}"/>
              </a:ext>
            </a:extLst>
          </p:cNvPr>
          <p:cNvSpPr>
            <a:spLocks noGrp="1"/>
          </p:cNvSpPr>
          <p:nvPr>
            <p:ph type="pic" sz="quarter" idx="13" hasCustomPrompt="1"/>
          </p:nvPr>
        </p:nvSpPr>
        <p:spPr>
          <a:xfrm>
            <a:off x="9559635" y="1205344"/>
            <a:ext cx="2632364" cy="4447309"/>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dirty="0"/>
              <a:t>Drag &amp; Drop Here</a:t>
            </a:r>
          </a:p>
        </p:txBody>
      </p:sp>
    </p:spTree>
    <p:extLst>
      <p:ext uri="{BB962C8B-B14F-4D97-AF65-F5344CB8AC3E}">
        <p14:creationId xmlns:p14="http://schemas.microsoft.com/office/powerpoint/2010/main" val="103401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D360472-2A8B-256F-176F-AA811500C8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5C8CC797-1872-E94B-9C36-7C9E92A2AE6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3" t="16132" r="7105" b="16298"/>
          <a:stretch/>
        </p:blipFill>
        <p:spPr>
          <a:xfrm>
            <a:off x="875763" y="824248"/>
            <a:ext cx="4288665" cy="888642"/>
          </a:xfrm>
          <a:prstGeom prst="rect">
            <a:avLst/>
          </a:prstGeom>
        </p:spPr>
      </p:pic>
    </p:spTree>
    <p:extLst>
      <p:ext uri="{BB962C8B-B14F-4D97-AF65-F5344CB8AC3E}">
        <p14:creationId xmlns:p14="http://schemas.microsoft.com/office/powerpoint/2010/main" val="94462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spTree>
    <p:extLst>
      <p:ext uri="{BB962C8B-B14F-4D97-AF65-F5344CB8AC3E}">
        <p14:creationId xmlns:p14="http://schemas.microsoft.com/office/powerpoint/2010/main" val="238216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609FA3C-D324-2E68-D5A4-4071F33252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4" name="Graphic 3">
            <a:extLst>
              <a:ext uri="{FF2B5EF4-FFF2-40B4-BE49-F238E27FC236}">
                <a16:creationId xmlns:a16="http://schemas.microsoft.com/office/drawing/2014/main" id="{C153BEB3-2CA9-8F39-51ED-8372F2BEC2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6" name="Gráfico 5">
            <a:extLst>
              <a:ext uri="{FF2B5EF4-FFF2-40B4-BE49-F238E27FC236}">
                <a16:creationId xmlns:a16="http://schemas.microsoft.com/office/drawing/2014/main" id="{2248C813-BBE2-6D42-97CB-4786F508CB2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7579" t="16599" r="7484" b="17806"/>
          <a:stretch/>
        </p:blipFill>
        <p:spPr>
          <a:xfrm>
            <a:off x="7752202" y="5820065"/>
            <a:ext cx="3526591" cy="717452"/>
          </a:xfrm>
          <a:prstGeom prst="rect">
            <a:avLst/>
          </a:prstGeom>
        </p:spPr>
      </p:pic>
    </p:spTree>
    <p:extLst>
      <p:ext uri="{BB962C8B-B14F-4D97-AF65-F5344CB8AC3E}">
        <p14:creationId xmlns:p14="http://schemas.microsoft.com/office/powerpoint/2010/main" val="250981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4" name="Gráfico 3">
            <a:extLst>
              <a:ext uri="{FF2B5EF4-FFF2-40B4-BE49-F238E27FC236}">
                <a16:creationId xmlns:a16="http://schemas.microsoft.com/office/drawing/2014/main" id="{6CFDA8C0-5015-A34D-AAAB-781C684AEF1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7752202" y="5820065"/>
            <a:ext cx="3526591" cy="717452"/>
          </a:xfrm>
          <a:prstGeom prst="rect">
            <a:avLst/>
          </a:prstGeom>
        </p:spPr>
      </p:pic>
    </p:spTree>
    <p:extLst>
      <p:ext uri="{BB962C8B-B14F-4D97-AF65-F5344CB8AC3E}">
        <p14:creationId xmlns:p14="http://schemas.microsoft.com/office/powerpoint/2010/main" val="333863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theme" Target="../theme/theme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909747"/>
      </p:ext>
    </p:extLst>
  </p:cSld>
  <p:clrMap bg1="lt1" tx1="dk1" bg2="lt2" tx2="dk2" accent1="accent1" accent2="accent2" accent3="accent3" accent4="accent4" accent5="accent5" accent6="accent6" hlink="hlink" folHlink="folHlink"/>
  <p:sldLayoutIdLst>
    <p:sldLayoutId id="2147483677" r:id="rId1"/>
    <p:sldLayoutId id="2147483694" r:id="rId2"/>
    <p:sldLayoutId id="2147483684" r:id="rId3"/>
    <p:sldLayoutId id="2147483696" r:id="rId4"/>
    <p:sldLayoutId id="2147483650" r:id="rId5"/>
    <p:sldLayoutId id="2147483676" r:id="rId6"/>
    <p:sldLayoutId id="2147483695" r:id="rId7"/>
    <p:sldLayoutId id="2147483680" r:id="rId8"/>
    <p:sldLayoutId id="2147483679" r:id="rId9"/>
    <p:sldLayoutId id="2147483651" r:id="rId10"/>
    <p:sldLayoutId id="2147483653" r:id="rId11"/>
    <p:sldLayoutId id="2147483657" r:id="rId12"/>
    <p:sldLayoutId id="2147483664" r:id="rId13"/>
    <p:sldLayoutId id="2147483670" r:id="rId14"/>
    <p:sldLayoutId id="2147483671" r:id="rId15"/>
    <p:sldLayoutId id="2147483672" r:id="rId16"/>
    <p:sldLayoutId id="2147483697" r:id="rId17"/>
    <p:sldLayoutId id="2147483709" r:id="rId18"/>
    <p:sldLayoutId id="2147483745" r:id="rId19"/>
    <p:sldLayoutId id="2147483747" r:id="rId20"/>
    <p:sldLayoutId id="214748381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54951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3434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2.xml"/><Relationship Id="rId6" Type="http://schemas.openxmlformats.org/officeDocument/2006/relationships/image" Target="../media/image41.emf"/><Relationship Id="rId5" Type="http://schemas.openxmlformats.org/officeDocument/2006/relationships/image" Target="../media/image40.svg"/><Relationship Id="rId4" Type="http://schemas.openxmlformats.org/officeDocument/2006/relationships/image" Target="../media/image39.png"/></Relationships>
</file>

<file path=ppt/slides/_rels/slide10.xml.rels><?xml version="1.0" encoding="UTF-8" standalone="yes"?>
<Relationships xmlns="http://schemas.openxmlformats.org/package/2006/relationships"><Relationship Id="rId13" Type="http://schemas.openxmlformats.org/officeDocument/2006/relationships/image" Target="../media/image103.svg"/><Relationship Id="rId18" Type="http://schemas.openxmlformats.org/officeDocument/2006/relationships/image" Target="../media/image108.png"/><Relationship Id="rId26" Type="http://schemas.openxmlformats.org/officeDocument/2006/relationships/image" Target="../media/image116.png"/><Relationship Id="rId39" Type="http://schemas.openxmlformats.org/officeDocument/2006/relationships/image" Target="../media/image129.svg"/><Relationship Id="rId21" Type="http://schemas.openxmlformats.org/officeDocument/2006/relationships/image" Target="../media/image111.svg"/><Relationship Id="rId34" Type="http://schemas.openxmlformats.org/officeDocument/2006/relationships/image" Target="../media/image124.png"/><Relationship Id="rId42" Type="http://schemas.openxmlformats.org/officeDocument/2006/relationships/image" Target="../media/image132.png"/><Relationship Id="rId47" Type="http://schemas.openxmlformats.org/officeDocument/2006/relationships/image" Target="../media/image137.svg"/><Relationship Id="rId50" Type="http://schemas.openxmlformats.org/officeDocument/2006/relationships/image" Target="../media/image47.png"/><Relationship Id="rId7" Type="http://schemas.openxmlformats.org/officeDocument/2006/relationships/image" Target="../media/image97.svg"/><Relationship Id="rId2" Type="http://schemas.openxmlformats.org/officeDocument/2006/relationships/image" Target="../media/image92.png"/><Relationship Id="rId16" Type="http://schemas.openxmlformats.org/officeDocument/2006/relationships/image" Target="../media/image106.png"/><Relationship Id="rId29" Type="http://schemas.openxmlformats.org/officeDocument/2006/relationships/image" Target="../media/image119.svg"/><Relationship Id="rId11" Type="http://schemas.openxmlformats.org/officeDocument/2006/relationships/image" Target="../media/image101.svg"/><Relationship Id="rId24" Type="http://schemas.openxmlformats.org/officeDocument/2006/relationships/image" Target="../media/image114.png"/><Relationship Id="rId32" Type="http://schemas.openxmlformats.org/officeDocument/2006/relationships/image" Target="../media/image122.png"/><Relationship Id="rId37" Type="http://schemas.openxmlformats.org/officeDocument/2006/relationships/image" Target="../media/image127.svg"/><Relationship Id="rId40" Type="http://schemas.openxmlformats.org/officeDocument/2006/relationships/image" Target="../media/image130.png"/><Relationship Id="rId45" Type="http://schemas.openxmlformats.org/officeDocument/2006/relationships/image" Target="../media/image135.svg"/><Relationship Id="rId5" Type="http://schemas.openxmlformats.org/officeDocument/2006/relationships/image" Target="../media/image95.svg"/><Relationship Id="rId15" Type="http://schemas.openxmlformats.org/officeDocument/2006/relationships/image" Target="../media/image105.svg"/><Relationship Id="rId23" Type="http://schemas.openxmlformats.org/officeDocument/2006/relationships/image" Target="../media/image113.svg"/><Relationship Id="rId28" Type="http://schemas.openxmlformats.org/officeDocument/2006/relationships/image" Target="../media/image118.png"/><Relationship Id="rId36" Type="http://schemas.openxmlformats.org/officeDocument/2006/relationships/image" Target="../media/image126.png"/><Relationship Id="rId49" Type="http://schemas.microsoft.com/office/2007/relationships/hdphoto" Target="../media/hdphoto4.wdp"/><Relationship Id="rId10" Type="http://schemas.openxmlformats.org/officeDocument/2006/relationships/image" Target="../media/image100.png"/><Relationship Id="rId19" Type="http://schemas.openxmlformats.org/officeDocument/2006/relationships/image" Target="../media/image109.svg"/><Relationship Id="rId31" Type="http://schemas.openxmlformats.org/officeDocument/2006/relationships/image" Target="../media/image121.svg"/><Relationship Id="rId44" Type="http://schemas.openxmlformats.org/officeDocument/2006/relationships/image" Target="../media/image134.png"/><Relationship Id="rId4" Type="http://schemas.openxmlformats.org/officeDocument/2006/relationships/image" Target="../media/image94.png"/><Relationship Id="rId9" Type="http://schemas.openxmlformats.org/officeDocument/2006/relationships/image" Target="../media/image99.svg"/><Relationship Id="rId14" Type="http://schemas.openxmlformats.org/officeDocument/2006/relationships/image" Target="../media/image104.png"/><Relationship Id="rId22" Type="http://schemas.openxmlformats.org/officeDocument/2006/relationships/image" Target="../media/image112.png"/><Relationship Id="rId27" Type="http://schemas.openxmlformats.org/officeDocument/2006/relationships/image" Target="../media/image117.svg"/><Relationship Id="rId30" Type="http://schemas.openxmlformats.org/officeDocument/2006/relationships/image" Target="../media/image120.png"/><Relationship Id="rId35" Type="http://schemas.openxmlformats.org/officeDocument/2006/relationships/image" Target="../media/image125.svg"/><Relationship Id="rId43" Type="http://schemas.openxmlformats.org/officeDocument/2006/relationships/image" Target="../media/image133.svg"/><Relationship Id="rId48" Type="http://schemas.openxmlformats.org/officeDocument/2006/relationships/image" Target="../media/image138.png"/><Relationship Id="rId8" Type="http://schemas.openxmlformats.org/officeDocument/2006/relationships/image" Target="../media/image98.png"/><Relationship Id="rId51" Type="http://schemas.openxmlformats.org/officeDocument/2006/relationships/image" Target="../media/image48.svg"/><Relationship Id="rId3" Type="http://schemas.openxmlformats.org/officeDocument/2006/relationships/image" Target="../media/image93.svg"/><Relationship Id="rId12" Type="http://schemas.openxmlformats.org/officeDocument/2006/relationships/image" Target="../media/image102.png"/><Relationship Id="rId17" Type="http://schemas.openxmlformats.org/officeDocument/2006/relationships/image" Target="../media/image107.svg"/><Relationship Id="rId25" Type="http://schemas.openxmlformats.org/officeDocument/2006/relationships/image" Target="../media/image115.svg"/><Relationship Id="rId33" Type="http://schemas.openxmlformats.org/officeDocument/2006/relationships/image" Target="../media/image123.svg"/><Relationship Id="rId38" Type="http://schemas.openxmlformats.org/officeDocument/2006/relationships/image" Target="../media/image128.png"/><Relationship Id="rId46" Type="http://schemas.openxmlformats.org/officeDocument/2006/relationships/image" Target="../media/image136.png"/><Relationship Id="rId20" Type="http://schemas.openxmlformats.org/officeDocument/2006/relationships/image" Target="../media/image110.png"/><Relationship Id="rId41" Type="http://schemas.openxmlformats.org/officeDocument/2006/relationships/image" Target="../media/image131.svg"/><Relationship Id="rId1" Type="http://schemas.openxmlformats.org/officeDocument/2006/relationships/slideLayout" Target="../slideLayouts/slideLayout7.xml"/><Relationship Id="rId6" Type="http://schemas.openxmlformats.org/officeDocument/2006/relationships/image" Target="../media/image96.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39.svg"/><Relationship Id="rId5" Type="http://schemas.openxmlformats.org/officeDocument/2006/relationships/image" Target="../media/image47.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6.xml"/><Relationship Id="rId1" Type="http://schemas.openxmlformats.org/officeDocument/2006/relationships/slideLayout" Target="../slideLayouts/slideLayout11.xml"/><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8.sv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11.xml"/><Relationship Id="rId1" Type="http://schemas.openxmlformats.org/officeDocument/2006/relationships/slideLayout" Target="../slideLayouts/slideLayout16.xml"/><Relationship Id="rId4" Type="http://schemas.openxmlformats.org/officeDocument/2006/relationships/image" Target="../media/image48.sv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12.xml"/><Relationship Id="rId1" Type="http://schemas.openxmlformats.org/officeDocument/2006/relationships/slideLayout" Target="../slideLayouts/slideLayout11.xml"/><Relationship Id="rId4" Type="http://schemas.openxmlformats.org/officeDocument/2006/relationships/image" Target="../media/image48.svg"/></Relationships>
</file>

<file path=ppt/slides/_rels/slide2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6.xml"/><Relationship Id="rId5" Type="http://schemas.openxmlformats.org/officeDocument/2006/relationships/image" Target="../media/image140.png"/><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0.xml"/><Relationship Id="rId5" Type="http://schemas.openxmlformats.org/officeDocument/2006/relationships/image" Target="../media/image48.sv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41.png"/><Relationship Id="rId1" Type="http://schemas.openxmlformats.org/officeDocument/2006/relationships/slideLayout" Target="../slideLayouts/slideLayout18.xml"/><Relationship Id="rId5" Type="http://schemas.openxmlformats.org/officeDocument/2006/relationships/image" Target="../media/image48.sv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1.png"/><Relationship Id="rId1" Type="http://schemas.openxmlformats.org/officeDocument/2006/relationships/slideLayout" Target="../slideLayouts/slideLayout18.xml"/><Relationship Id="rId5" Type="http://schemas.openxmlformats.org/officeDocument/2006/relationships/chart" Target="../charts/chart20.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1.png"/><Relationship Id="rId1" Type="http://schemas.openxmlformats.org/officeDocument/2006/relationships/slideLayout" Target="../slideLayouts/slideLayout18.xml"/><Relationship Id="rId5" Type="http://schemas.openxmlformats.org/officeDocument/2006/relationships/chart" Target="../charts/chart21.xml"/><Relationship Id="rId4" Type="http://schemas.openxmlformats.org/officeDocument/2006/relationships/image" Target="../media/image48.sv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1.png"/><Relationship Id="rId1" Type="http://schemas.openxmlformats.org/officeDocument/2006/relationships/slideLayout" Target="../slideLayouts/slideLayout18.xml"/><Relationship Id="rId5" Type="http://schemas.openxmlformats.org/officeDocument/2006/relationships/chart" Target="../charts/chart22.xml"/><Relationship Id="rId4" Type="http://schemas.openxmlformats.org/officeDocument/2006/relationships/image" Target="../media/image48.sv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1.png"/><Relationship Id="rId1" Type="http://schemas.openxmlformats.org/officeDocument/2006/relationships/slideLayout" Target="../slideLayouts/slideLayout18.xml"/><Relationship Id="rId5" Type="http://schemas.openxmlformats.org/officeDocument/2006/relationships/chart" Target="../charts/chart23.xml"/><Relationship Id="rId4" Type="http://schemas.openxmlformats.org/officeDocument/2006/relationships/image" Target="../media/image48.sv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1.png"/><Relationship Id="rId1" Type="http://schemas.openxmlformats.org/officeDocument/2006/relationships/slideLayout" Target="../slideLayouts/slideLayout18.xml"/><Relationship Id="rId5" Type="http://schemas.openxmlformats.org/officeDocument/2006/relationships/chart" Target="../charts/chart24.xml"/><Relationship Id="rId4" Type="http://schemas.openxmlformats.org/officeDocument/2006/relationships/image" Target="../media/image48.sv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1.png"/><Relationship Id="rId1" Type="http://schemas.openxmlformats.org/officeDocument/2006/relationships/slideLayout" Target="../slideLayouts/slideLayout18.xml"/><Relationship Id="rId4" Type="http://schemas.openxmlformats.org/officeDocument/2006/relationships/image" Target="../media/image48.sv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1.png"/><Relationship Id="rId1" Type="http://schemas.openxmlformats.org/officeDocument/2006/relationships/slideLayout" Target="../slideLayouts/slideLayout18.xml"/><Relationship Id="rId5" Type="http://schemas.openxmlformats.org/officeDocument/2006/relationships/chart" Target="../charts/chart25.xml"/><Relationship Id="rId4" Type="http://schemas.openxmlformats.org/officeDocument/2006/relationships/image" Target="../media/image48.sv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1.png"/><Relationship Id="rId1" Type="http://schemas.openxmlformats.org/officeDocument/2006/relationships/slideLayout" Target="../slideLayouts/slideLayout18.xml"/><Relationship Id="rId5" Type="http://schemas.openxmlformats.org/officeDocument/2006/relationships/chart" Target="../charts/chart26.xml"/><Relationship Id="rId4" Type="http://schemas.openxmlformats.org/officeDocument/2006/relationships/image" Target="../media/image48.svg"/></Relationships>
</file>

<file path=ppt/slides/_rels/slide3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48.sv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21.svg"/></Relationships>
</file>

<file path=ppt/slides/_rels/slide4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4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4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chart" Target="../charts/chart30.xml"/></Relationships>
</file>

<file path=ppt/slides/_rels/slide4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4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45.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48.svg"/><Relationship Id="rId4" Type="http://schemas.openxmlformats.org/officeDocument/2006/relationships/image" Target="../media/image55.png"/><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jpeg"/><Relationship Id="rId18" Type="http://schemas.openxmlformats.org/officeDocument/2006/relationships/image" Target="../media/image75.png"/><Relationship Id="rId3" Type="http://schemas.openxmlformats.org/officeDocument/2006/relationships/image" Target="../media/image61.gif"/><Relationship Id="rId21" Type="http://schemas.openxmlformats.org/officeDocument/2006/relationships/image" Target="../media/image77.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4.png"/><Relationship Id="rId2" Type="http://schemas.openxmlformats.org/officeDocument/2006/relationships/notesSlide" Target="../notesSlides/notesSlide3.xml"/><Relationship Id="rId16" Type="http://schemas.microsoft.com/office/2007/relationships/hdphoto" Target="../media/hdphoto2.wdp"/><Relationship Id="rId20" Type="http://schemas.openxmlformats.org/officeDocument/2006/relationships/image" Target="../media/image76.png"/><Relationship Id="rId1" Type="http://schemas.openxmlformats.org/officeDocument/2006/relationships/slideLayout" Target="../slideLayouts/slideLayout1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23" Type="http://schemas.openxmlformats.org/officeDocument/2006/relationships/image" Target="../media/image48.svg"/><Relationship Id="rId10" Type="http://schemas.openxmlformats.org/officeDocument/2006/relationships/image" Target="../media/image68.png"/><Relationship Id="rId19" Type="http://schemas.microsoft.com/office/2007/relationships/hdphoto" Target="../media/hdphoto3.wdp"/><Relationship Id="rId4" Type="http://schemas.openxmlformats.org/officeDocument/2006/relationships/image" Target="../media/image62.emf"/><Relationship Id="rId9" Type="http://schemas.openxmlformats.org/officeDocument/2006/relationships/image" Target="../media/image67.png"/><Relationship Id="rId14" Type="http://schemas.openxmlformats.org/officeDocument/2006/relationships/image" Target="../media/image72.png"/><Relationship Id="rId22"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g"/><Relationship Id="rId7" Type="http://schemas.openxmlformats.org/officeDocument/2006/relationships/image" Target="../media/image82.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1.jpg"/><Relationship Id="rId11" Type="http://schemas.openxmlformats.org/officeDocument/2006/relationships/image" Target="../media/image48.svg"/><Relationship Id="rId5" Type="http://schemas.openxmlformats.org/officeDocument/2006/relationships/image" Target="../media/image80.jpg"/><Relationship Id="rId10" Type="http://schemas.openxmlformats.org/officeDocument/2006/relationships/image" Target="../media/image47.png"/><Relationship Id="rId4" Type="http://schemas.openxmlformats.org/officeDocument/2006/relationships/image" Target="../media/image79.png"/><Relationship Id="rId9" Type="http://schemas.openxmlformats.org/officeDocument/2006/relationships/image" Target="../media/image84.png"/></Relationships>
</file>

<file path=ppt/slides/_rels/slide9.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91.png"/><Relationship Id="rId3" Type="http://schemas.openxmlformats.org/officeDocument/2006/relationships/image" Target="../media/image20.png"/><Relationship Id="rId7" Type="http://schemas.openxmlformats.org/officeDocument/2006/relationships/image" Target="../media/image87.png"/><Relationship Id="rId12" Type="http://schemas.openxmlformats.org/officeDocument/2006/relationships/image" Target="../media/image90.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6.svg"/><Relationship Id="rId11" Type="http://schemas.openxmlformats.org/officeDocument/2006/relationships/image" Target="../media/image89.png"/><Relationship Id="rId5" Type="http://schemas.openxmlformats.org/officeDocument/2006/relationships/image" Target="../media/image85.png"/><Relationship Id="rId10" Type="http://schemas.openxmlformats.org/officeDocument/2006/relationships/image" Target="../media/image19.svg"/><Relationship Id="rId4" Type="http://schemas.openxmlformats.org/officeDocument/2006/relationships/image" Target="../media/image21.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1">
            <a:extLst>
              <a:ext uri="{FF2B5EF4-FFF2-40B4-BE49-F238E27FC236}">
                <a16:creationId xmlns:a16="http://schemas.microsoft.com/office/drawing/2014/main" id="{217DC9C5-BEE5-F210-7A44-895DCED87C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2075" y="4270893"/>
            <a:ext cx="2228850" cy="58983"/>
          </a:xfrm>
          <a:prstGeom prst="rect">
            <a:avLst/>
          </a:prstGeom>
        </p:spPr>
      </p:pic>
      <p:pic>
        <p:nvPicPr>
          <p:cNvPr id="5" name="Graphic 13">
            <a:extLst>
              <a:ext uri="{FF2B5EF4-FFF2-40B4-BE49-F238E27FC236}">
                <a16:creationId xmlns:a16="http://schemas.microsoft.com/office/drawing/2014/main" id="{AAAC0ADD-7EFA-A4B8-F799-D91B1F8337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9150" y="5914725"/>
            <a:ext cx="2933700" cy="590550"/>
          </a:xfrm>
          <a:prstGeom prst="rect">
            <a:avLst/>
          </a:prstGeom>
        </p:spPr>
      </p:pic>
      <p:pic>
        <p:nvPicPr>
          <p:cNvPr id="8" name="Imagen 7">
            <a:extLst>
              <a:ext uri="{FF2B5EF4-FFF2-40B4-BE49-F238E27FC236}">
                <a16:creationId xmlns:a16="http://schemas.microsoft.com/office/drawing/2014/main" id="{D79416C1-54CA-E297-EB8D-18869786EF67}"/>
              </a:ext>
            </a:extLst>
          </p:cNvPr>
          <p:cNvPicPr>
            <a:picLocks noChangeAspect="1"/>
          </p:cNvPicPr>
          <p:nvPr/>
        </p:nvPicPr>
        <p:blipFill>
          <a:blip r:embed="rId6"/>
          <a:stretch>
            <a:fillRect/>
          </a:stretch>
        </p:blipFill>
        <p:spPr>
          <a:xfrm>
            <a:off x="4980005" y="568776"/>
            <a:ext cx="2231990" cy="2062081"/>
          </a:xfrm>
          <a:prstGeom prst="rect">
            <a:avLst/>
          </a:prstGeom>
        </p:spPr>
      </p:pic>
      <p:sp>
        <p:nvSpPr>
          <p:cNvPr id="6" name="TextBox 16">
            <a:extLst>
              <a:ext uri="{FF2B5EF4-FFF2-40B4-BE49-F238E27FC236}">
                <a16:creationId xmlns:a16="http://schemas.microsoft.com/office/drawing/2014/main" id="{675C41AB-7289-80E8-BD1D-3B39740C0F01}"/>
              </a:ext>
            </a:extLst>
          </p:cNvPr>
          <p:cNvSpPr txBox="1"/>
          <p:nvPr/>
        </p:nvSpPr>
        <p:spPr>
          <a:xfrm>
            <a:off x="2095500" y="3154472"/>
            <a:ext cx="8382000" cy="1031051"/>
          </a:xfrm>
          <a:prstGeom prst="rect">
            <a:avLst/>
          </a:prstGeom>
          <a:noFill/>
        </p:spPr>
        <p:txBody>
          <a:bodyPr wrap="square" rtlCol="0">
            <a:spAutoFit/>
          </a:bodyPr>
          <a:lstStyle/>
          <a:p>
            <a:pPr algn="ctr"/>
            <a:r>
              <a:rPr lang="es-MX" sz="2500" dirty="0">
                <a:solidFill>
                  <a:schemeClr val="tx1">
                    <a:lumMod val="65000"/>
                    <a:lumOff val="35000"/>
                  </a:schemeClr>
                </a:solidFill>
                <a:latin typeface="Arial" panose="020B0604020202020204" pitchFamily="34" charset="0"/>
                <a:cs typeface="Arial" panose="020B0604020202020204" pitchFamily="34" charset="0"/>
              </a:rPr>
              <a:t>CARACTERIZACIÓN DE LOS </a:t>
            </a:r>
          </a:p>
          <a:p>
            <a:pPr algn="ctr"/>
            <a:r>
              <a:rPr lang="es-MX" sz="3600" b="1" dirty="0">
                <a:solidFill>
                  <a:schemeClr val="tx1">
                    <a:lumMod val="65000"/>
                    <a:lumOff val="35000"/>
                  </a:schemeClr>
                </a:solidFill>
                <a:latin typeface="Arial" panose="020B0604020202020204" pitchFamily="34" charset="0"/>
                <a:cs typeface="Arial" panose="020B0604020202020204" pitchFamily="34" charset="0"/>
              </a:rPr>
              <a:t>NEGOCIOS EN MÉXICO</a:t>
            </a:r>
          </a:p>
        </p:txBody>
      </p:sp>
      <p:sp>
        <p:nvSpPr>
          <p:cNvPr id="9" name="CuadroTexto 8">
            <a:extLst>
              <a:ext uri="{FF2B5EF4-FFF2-40B4-BE49-F238E27FC236}">
                <a16:creationId xmlns:a16="http://schemas.microsoft.com/office/drawing/2014/main" id="{22288C46-EBD8-C49B-2227-D224282E45D9}"/>
              </a:ext>
            </a:extLst>
          </p:cNvPr>
          <p:cNvSpPr txBox="1"/>
          <p:nvPr/>
        </p:nvSpPr>
        <p:spPr>
          <a:xfrm>
            <a:off x="8156379" y="4977948"/>
            <a:ext cx="3190159" cy="430887"/>
          </a:xfrm>
          <a:prstGeom prst="rect">
            <a:avLst/>
          </a:prstGeom>
          <a:noFill/>
        </p:spPr>
        <p:txBody>
          <a:bodyPr wrap="square">
            <a:spAutoFit/>
          </a:bodyPr>
          <a:lstStyle/>
          <a:p>
            <a:pPr algn="ctr"/>
            <a:r>
              <a:rPr lang="en-US" sz="2200" dirty="0">
                <a:solidFill>
                  <a:prstClr val="black">
                    <a:lumMod val="65000"/>
                    <a:lumOff val="35000"/>
                  </a:prstClr>
                </a:solidFill>
                <a:latin typeface="Arial" panose="020B0604020202020204" pitchFamily="34" charset="0"/>
                <a:cs typeface="Arial" panose="020B0604020202020204" pitchFamily="34" charset="0"/>
              </a:rPr>
              <a:t>22 de octubre de 2024</a:t>
            </a:r>
            <a:endParaRPr lang="es-MX" sz="2200" dirty="0"/>
          </a:p>
        </p:txBody>
      </p:sp>
      <p:sp>
        <p:nvSpPr>
          <p:cNvPr id="11" name="TextBox 16">
            <a:extLst>
              <a:ext uri="{FF2B5EF4-FFF2-40B4-BE49-F238E27FC236}">
                <a16:creationId xmlns:a16="http://schemas.microsoft.com/office/drawing/2014/main" id="{4620699D-78C2-8D3F-32E2-0803AC124CD0}"/>
              </a:ext>
            </a:extLst>
          </p:cNvPr>
          <p:cNvSpPr txBox="1"/>
          <p:nvPr/>
        </p:nvSpPr>
        <p:spPr>
          <a:xfrm>
            <a:off x="845462" y="4793283"/>
            <a:ext cx="3783688" cy="769441"/>
          </a:xfrm>
          <a:prstGeom prst="rect">
            <a:avLst/>
          </a:prstGeom>
          <a:noFill/>
        </p:spPr>
        <p:txBody>
          <a:bodyPr wrap="square" rtlCol="0">
            <a:spAutoFit/>
          </a:bodyPr>
          <a:lstStyle/>
          <a:p>
            <a:pPr algn="ctr"/>
            <a:r>
              <a:rPr lang="es-MX" sz="22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Trigésima segunda edición</a:t>
            </a:r>
          </a:p>
          <a:p>
            <a:pPr algn="ctr"/>
            <a:r>
              <a:rPr lang="es-MX" sz="2200" dirty="0">
                <a:solidFill>
                  <a:srgbClr val="566884"/>
                </a:solidFill>
                <a:latin typeface="Arial" panose="020B0604020202020204" pitchFamily="34" charset="0"/>
                <a:ea typeface="Times New Roman" panose="02020603050405020304" pitchFamily="18" charset="0"/>
                <a:cs typeface="Arial" panose="020B0604020202020204" pitchFamily="34" charset="0"/>
              </a:rPr>
              <a:t>Cátedra INEGI</a:t>
            </a:r>
            <a:endParaRPr lang="es-MX" sz="2200" dirty="0">
              <a:solidFill>
                <a:srgbClr val="0066CC"/>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2732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C62EC9A-0CD4-7D52-8A06-4D0D73B3702A}"/>
              </a:ext>
            </a:extLst>
          </p:cNvPr>
          <p:cNvSpPr txBox="1"/>
          <p:nvPr/>
        </p:nvSpPr>
        <p:spPr>
          <a:xfrm>
            <a:off x="466805" y="139153"/>
            <a:ext cx="9264773" cy="830997"/>
          </a:xfrm>
          <a:prstGeom prst="rect">
            <a:avLst/>
          </a:prstGeom>
          <a:noFill/>
        </p:spPr>
        <p:txBody>
          <a:bodyPr wrap="square" rtlCol="0">
            <a:spAutoFit/>
          </a:bodyPr>
          <a:lstStyle/>
          <a:p>
            <a:pPr defTabSz="914358">
              <a:defRPr/>
            </a:pPr>
            <a:r>
              <a:rPr lang="es-MX" dirty="0">
                <a:solidFill>
                  <a:prstClr val="black">
                    <a:lumMod val="65000"/>
                    <a:lumOff val="35000"/>
                  </a:prstClr>
                </a:solidFill>
                <a:latin typeface="Arial" panose="020B0604020202020204" pitchFamily="34" charset="0"/>
                <a:cs typeface="Arial" panose="020B0604020202020204" pitchFamily="34" charset="0"/>
              </a:rPr>
              <a:t>OFRECEN INFORMACIÓN CON ALTOS NIVELES DE DESAGREGACIÓN Y </a:t>
            </a:r>
          </a:p>
          <a:p>
            <a:pPr defTabSz="914358">
              <a:defRPr/>
            </a:pPr>
            <a:r>
              <a:rPr lang="en-US" sz="3000" b="1" dirty="0">
                <a:solidFill>
                  <a:prstClr val="black">
                    <a:lumMod val="65000"/>
                    <a:lumOff val="35000"/>
                  </a:prstClr>
                </a:solidFill>
                <a:latin typeface="Arial" panose="020B0604020202020204" pitchFamily="34" charset="0"/>
                <a:cs typeface="Arial" panose="020B0604020202020204" pitchFamily="34" charset="0"/>
              </a:rPr>
              <a:t>CON DISTINTOS ENFOQUES</a:t>
            </a:r>
          </a:p>
        </p:txBody>
      </p:sp>
      <p:sp>
        <p:nvSpPr>
          <p:cNvPr id="7" name="CuadroTexto 6">
            <a:extLst>
              <a:ext uri="{FF2B5EF4-FFF2-40B4-BE49-F238E27FC236}">
                <a16:creationId xmlns:a16="http://schemas.microsoft.com/office/drawing/2014/main" id="{34E01014-3D9D-4A48-6CF8-3A61ED4BBF1A}"/>
              </a:ext>
            </a:extLst>
          </p:cNvPr>
          <p:cNvSpPr txBox="1"/>
          <p:nvPr/>
        </p:nvSpPr>
        <p:spPr>
          <a:xfrm>
            <a:off x="5253379" y="2196419"/>
            <a:ext cx="3088693" cy="830997"/>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a:t>
            </a:r>
            <a:r>
              <a:rPr lang="es-MX" sz="1600" b="1" dirty="0">
                <a:solidFill>
                  <a:srgbClr val="404040"/>
                </a:solidFill>
                <a:latin typeface="Arial" panose="020B0604020202020204" pitchFamily="34" charset="0"/>
                <a:cs typeface="Arial" panose="020B0604020202020204" pitchFamily="34" charset="0"/>
              </a:rPr>
              <a:t> tamaño </a:t>
            </a:r>
            <a:r>
              <a:rPr lang="es-MX" sz="1600" dirty="0">
                <a:solidFill>
                  <a:srgbClr val="404040"/>
                </a:solidFill>
                <a:latin typeface="Arial" panose="020B0604020202020204" pitchFamily="34" charset="0"/>
                <a:cs typeface="Arial" panose="020B0604020202020204" pitchFamily="34" charset="0"/>
              </a:rPr>
              <a:t>de la unidad económica </a:t>
            </a:r>
            <a:r>
              <a:rPr lang="es-MX" sz="1600" i="1" dirty="0">
                <a:solidFill>
                  <a:srgbClr val="404040"/>
                </a:solidFill>
                <a:latin typeface="Arial" panose="020B0604020202020204" pitchFamily="34" charset="0"/>
                <a:cs typeface="Arial" panose="020B0604020202020204" pitchFamily="34" charset="0"/>
              </a:rPr>
              <a:t>(micro, pequeña, mediana y grande)</a:t>
            </a:r>
          </a:p>
        </p:txBody>
      </p:sp>
      <p:sp>
        <p:nvSpPr>
          <p:cNvPr id="11" name="CuadroTexto 10">
            <a:extLst>
              <a:ext uri="{FF2B5EF4-FFF2-40B4-BE49-F238E27FC236}">
                <a16:creationId xmlns:a16="http://schemas.microsoft.com/office/drawing/2014/main" id="{6A41C132-CA13-F7CA-FCB6-2574A88A508E}"/>
              </a:ext>
            </a:extLst>
          </p:cNvPr>
          <p:cNvSpPr txBox="1"/>
          <p:nvPr/>
        </p:nvSpPr>
        <p:spPr>
          <a:xfrm>
            <a:off x="5249243" y="1439605"/>
            <a:ext cx="3432536" cy="584775"/>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a:t>
            </a:r>
            <a:r>
              <a:rPr lang="es-MX" sz="1600" b="1" dirty="0">
                <a:solidFill>
                  <a:srgbClr val="404040"/>
                </a:solidFill>
                <a:latin typeface="Arial" panose="020B0604020202020204" pitchFamily="34" charset="0"/>
                <a:cs typeface="Arial" panose="020B0604020202020204" pitchFamily="34" charset="0"/>
              </a:rPr>
              <a:t>entidad, municipio, localidad, AGEB, manzana o región</a:t>
            </a:r>
          </a:p>
        </p:txBody>
      </p:sp>
      <p:sp>
        <p:nvSpPr>
          <p:cNvPr id="12" name="CuadroTexto 11">
            <a:extLst>
              <a:ext uri="{FF2B5EF4-FFF2-40B4-BE49-F238E27FC236}">
                <a16:creationId xmlns:a16="http://schemas.microsoft.com/office/drawing/2014/main" id="{558CC89C-851E-B545-0190-165B893D9F54}"/>
              </a:ext>
            </a:extLst>
          </p:cNvPr>
          <p:cNvSpPr txBox="1"/>
          <p:nvPr/>
        </p:nvSpPr>
        <p:spPr>
          <a:xfrm>
            <a:off x="9484185" y="2275079"/>
            <a:ext cx="2303864" cy="584775"/>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a:t>
            </a:r>
            <a:r>
              <a:rPr lang="es-MX" sz="1600" b="1" dirty="0">
                <a:solidFill>
                  <a:srgbClr val="404040"/>
                </a:solidFill>
                <a:latin typeface="Arial" panose="020B0604020202020204" pitchFamily="34" charset="0"/>
                <a:cs typeface="Arial" panose="020B0604020202020204" pitchFamily="34" charset="0"/>
              </a:rPr>
              <a:t>problemática </a:t>
            </a:r>
            <a:r>
              <a:rPr lang="es-MX" sz="1600" dirty="0">
                <a:solidFill>
                  <a:srgbClr val="404040"/>
                </a:solidFill>
                <a:latin typeface="Arial" panose="020B0604020202020204" pitchFamily="34" charset="0"/>
                <a:cs typeface="Arial" panose="020B0604020202020204" pitchFamily="34" charset="0"/>
              </a:rPr>
              <a:t>que enfrentan</a:t>
            </a:r>
            <a:r>
              <a:rPr lang="es-MX" sz="1600" b="1" dirty="0">
                <a:solidFill>
                  <a:srgbClr val="404040"/>
                </a:solidFill>
                <a:latin typeface="Arial" panose="020B0604020202020204" pitchFamily="34" charset="0"/>
                <a:cs typeface="Arial" panose="020B0604020202020204" pitchFamily="34" charset="0"/>
              </a:rPr>
              <a:t> </a:t>
            </a:r>
            <a:r>
              <a:rPr lang="es-MX" sz="1600" dirty="0">
                <a:solidFill>
                  <a:srgbClr val="404040"/>
                </a:solidFill>
                <a:latin typeface="Arial" panose="020B0604020202020204" pitchFamily="34" charset="0"/>
                <a:cs typeface="Arial" panose="020B0604020202020204" pitchFamily="34" charset="0"/>
              </a:rPr>
              <a:t>los negocios</a:t>
            </a:r>
          </a:p>
        </p:txBody>
      </p:sp>
      <p:sp>
        <p:nvSpPr>
          <p:cNvPr id="13" name="CuadroTexto 12">
            <a:extLst>
              <a:ext uri="{FF2B5EF4-FFF2-40B4-BE49-F238E27FC236}">
                <a16:creationId xmlns:a16="http://schemas.microsoft.com/office/drawing/2014/main" id="{65FB38F3-FF70-6A39-34BC-FCD884BED598}"/>
              </a:ext>
            </a:extLst>
          </p:cNvPr>
          <p:cNvSpPr txBox="1"/>
          <p:nvPr/>
        </p:nvSpPr>
        <p:spPr>
          <a:xfrm>
            <a:off x="9484185" y="1454164"/>
            <a:ext cx="2126394" cy="584775"/>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tipo de </a:t>
            </a:r>
            <a:r>
              <a:rPr lang="es-MX" sz="1600" b="1" dirty="0">
                <a:solidFill>
                  <a:srgbClr val="404040"/>
                </a:solidFill>
                <a:latin typeface="Arial" panose="020B0604020202020204" pitchFamily="34" charset="0"/>
                <a:cs typeface="Arial" panose="020B0604020202020204" pitchFamily="34" charset="0"/>
              </a:rPr>
              <a:t>actividad económica</a:t>
            </a:r>
          </a:p>
        </p:txBody>
      </p:sp>
      <p:sp>
        <p:nvSpPr>
          <p:cNvPr id="15" name="CuadroTexto 14">
            <a:extLst>
              <a:ext uri="{FF2B5EF4-FFF2-40B4-BE49-F238E27FC236}">
                <a16:creationId xmlns:a16="http://schemas.microsoft.com/office/drawing/2014/main" id="{1A6C4B57-5446-9402-D166-7078FBBE70CB}"/>
              </a:ext>
            </a:extLst>
          </p:cNvPr>
          <p:cNvSpPr txBox="1"/>
          <p:nvPr/>
        </p:nvSpPr>
        <p:spPr>
          <a:xfrm>
            <a:off x="5249243" y="3199439"/>
            <a:ext cx="2694078" cy="584775"/>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año de </a:t>
            </a:r>
            <a:r>
              <a:rPr lang="es-MX" sz="1600" b="1" dirty="0">
                <a:solidFill>
                  <a:srgbClr val="404040"/>
                </a:solidFill>
                <a:latin typeface="Arial" panose="020B0604020202020204" pitchFamily="34" charset="0"/>
                <a:cs typeface="Arial" panose="020B0604020202020204" pitchFamily="34" charset="0"/>
              </a:rPr>
              <a:t>inicio de operaciones</a:t>
            </a:r>
          </a:p>
        </p:txBody>
      </p:sp>
      <p:sp>
        <p:nvSpPr>
          <p:cNvPr id="20" name="CuadroTexto 19">
            <a:extLst>
              <a:ext uri="{FF2B5EF4-FFF2-40B4-BE49-F238E27FC236}">
                <a16:creationId xmlns:a16="http://schemas.microsoft.com/office/drawing/2014/main" id="{17D9417D-1397-58CE-CFB1-E62A8FB00527}"/>
              </a:ext>
            </a:extLst>
          </p:cNvPr>
          <p:cNvSpPr txBox="1"/>
          <p:nvPr/>
        </p:nvSpPr>
        <p:spPr>
          <a:xfrm>
            <a:off x="5249243" y="3956254"/>
            <a:ext cx="3107813" cy="584775"/>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a:t>
            </a:r>
            <a:r>
              <a:rPr lang="es-MX" sz="1600" b="1" dirty="0">
                <a:solidFill>
                  <a:srgbClr val="404040"/>
                </a:solidFill>
                <a:latin typeface="Arial" panose="020B0604020202020204" pitchFamily="34" charset="0"/>
                <a:cs typeface="Arial" panose="020B0604020202020204" pitchFamily="34" charset="0"/>
              </a:rPr>
              <a:t>categoría jurídica </a:t>
            </a:r>
            <a:r>
              <a:rPr lang="es-MX" sz="1600" dirty="0">
                <a:solidFill>
                  <a:srgbClr val="404040"/>
                </a:solidFill>
                <a:latin typeface="Arial" panose="020B0604020202020204" pitchFamily="34" charset="0"/>
                <a:cs typeface="Arial" panose="020B0604020202020204" pitchFamily="34" charset="0"/>
              </a:rPr>
              <a:t>(persona física, S.A. de C.V., A.C., etc.)</a:t>
            </a:r>
          </a:p>
        </p:txBody>
      </p:sp>
      <p:sp>
        <p:nvSpPr>
          <p:cNvPr id="23" name="CuadroTexto 22">
            <a:extLst>
              <a:ext uri="{FF2B5EF4-FFF2-40B4-BE49-F238E27FC236}">
                <a16:creationId xmlns:a16="http://schemas.microsoft.com/office/drawing/2014/main" id="{F5648794-7915-9364-938D-021133AEE850}"/>
              </a:ext>
            </a:extLst>
          </p:cNvPr>
          <p:cNvSpPr txBox="1"/>
          <p:nvPr/>
        </p:nvSpPr>
        <p:spPr>
          <a:xfrm>
            <a:off x="869882" y="3620340"/>
            <a:ext cx="3295233" cy="830997"/>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a:t>
            </a:r>
            <a:r>
              <a:rPr lang="es-MX" sz="1600" b="1" dirty="0">
                <a:solidFill>
                  <a:srgbClr val="404040"/>
                </a:solidFill>
                <a:latin typeface="Arial" panose="020B0604020202020204" pitchFamily="34" charset="0"/>
                <a:cs typeface="Arial" panose="020B0604020202020204" pitchFamily="34" charset="0"/>
              </a:rPr>
              <a:t> forma de organización </a:t>
            </a:r>
            <a:r>
              <a:rPr lang="es-MX" sz="1600" i="1" dirty="0">
                <a:solidFill>
                  <a:srgbClr val="404040"/>
                </a:solidFill>
                <a:latin typeface="Arial" panose="020B0604020202020204" pitchFamily="34" charset="0"/>
                <a:cs typeface="Arial" panose="020B0604020202020204" pitchFamily="34" charset="0"/>
              </a:rPr>
              <a:t>(único, matriz o sucursal, fijo, semifijo y actividad en vivienda)</a:t>
            </a:r>
          </a:p>
        </p:txBody>
      </p:sp>
      <p:sp>
        <p:nvSpPr>
          <p:cNvPr id="24" name="CuadroTexto 23">
            <a:extLst>
              <a:ext uri="{FF2B5EF4-FFF2-40B4-BE49-F238E27FC236}">
                <a16:creationId xmlns:a16="http://schemas.microsoft.com/office/drawing/2014/main" id="{20AE718D-6417-E3FC-6D20-E3F92B880263}"/>
              </a:ext>
            </a:extLst>
          </p:cNvPr>
          <p:cNvSpPr txBox="1"/>
          <p:nvPr/>
        </p:nvSpPr>
        <p:spPr>
          <a:xfrm>
            <a:off x="9498066" y="4747206"/>
            <a:ext cx="2610246" cy="1077218"/>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fuente de </a:t>
            </a:r>
            <a:r>
              <a:rPr lang="es-MX" sz="1600" b="1" dirty="0">
                <a:solidFill>
                  <a:srgbClr val="404040"/>
                </a:solidFill>
                <a:latin typeface="Arial" panose="020B0604020202020204" pitchFamily="34" charset="0"/>
                <a:cs typeface="Arial" panose="020B0604020202020204" pitchFamily="34" charset="0"/>
              </a:rPr>
              <a:t>financiamiento    </a:t>
            </a:r>
            <a:r>
              <a:rPr lang="es-MX" sz="1600" dirty="0">
                <a:solidFill>
                  <a:srgbClr val="404040"/>
                </a:solidFill>
                <a:latin typeface="Arial" panose="020B0604020202020204" pitchFamily="34" charset="0"/>
                <a:cs typeface="Arial" panose="020B0604020202020204" pitchFamily="34" charset="0"/>
              </a:rPr>
              <a:t>(bancos, cajas de ahorro, proveedores, etc.)</a:t>
            </a:r>
          </a:p>
        </p:txBody>
      </p:sp>
      <p:sp>
        <p:nvSpPr>
          <p:cNvPr id="25" name="CuadroTexto 24">
            <a:extLst>
              <a:ext uri="{FF2B5EF4-FFF2-40B4-BE49-F238E27FC236}">
                <a16:creationId xmlns:a16="http://schemas.microsoft.com/office/drawing/2014/main" id="{84ED94D1-138E-F4EF-0E41-622ABA01B119}"/>
              </a:ext>
            </a:extLst>
          </p:cNvPr>
          <p:cNvSpPr txBox="1"/>
          <p:nvPr/>
        </p:nvSpPr>
        <p:spPr>
          <a:xfrm>
            <a:off x="870741" y="4508695"/>
            <a:ext cx="3252843" cy="830997"/>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a:t>
            </a:r>
            <a:r>
              <a:rPr lang="es-MX" sz="1600" b="1" dirty="0">
                <a:solidFill>
                  <a:srgbClr val="404040"/>
                </a:solidFill>
                <a:latin typeface="Arial" panose="020B0604020202020204" pitchFamily="34" charset="0"/>
                <a:cs typeface="Arial" panose="020B0604020202020204" pitchFamily="34" charset="0"/>
              </a:rPr>
              <a:t>características del personal ocupado</a:t>
            </a:r>
            <a:r>
              <a:rPr lang="es-MX" sz="1600" dirty="0">
                <a:solidFill>
                  <a:srgbClr val="404040"/>
                </a:solidFill>
                <a:latin typeface="Arial" panose="020B0604020202020204" pitchFamily="34" charset="0"/>
                <a:cs typeface="Arial" panose="020B0604020202020204" pitchFamily="34" charset="0"/>
              </a:rPr>
              <a:t> </a:t>
            </a:r>
            <a:r>
              <a:rPr lang="es-MX" sz="1600" i="1" dirty="0">
                <a:solidFill>
                  <a:srgbClr val="404040"/>
                </a:solidFill>
                <a:latin typeface="Arial" panose="020B0604020202020204" pitchFamily="34" charset="0"/>
                <a:cs typeface="Arial" panose="020B0604020202020204" pitchFamily="34" charset="0"/>
              </a:rPr>
              <a:t>(rango de edad, nivel de estudios, capacitación)</a:t>
            </a:r>
          </a:p>
        </p:txBody>
      </p:sp>
      <p:sp>
        <p:nvSpPr>
          <p:cNvPr id="26" name="CuadroTexto 25">
            <a:extLst>
              <a:ext uri="{FF2B5EF4-FFF2-40B4-BE49-F238E27FC236}">
                <a16:creationId xmlns:a16="http://schemas.microsoft.com/office/drawing/2014/main" id="{D9FE9DD1-345D-FAE2-6AE9-E1F6EE5F5A4F}"/>
              </a:ext>
            </a:extLst>
          </p:cNvPr>
          <p:cNvSpPr txBox="1"/>
          <p:nvPr/>
        </p:nvSpPr>
        <p:spPr>
          <a:xfrm>
            <a:off x="861904" y="5399595"/>
            <a:ext cx="3252843" cy="1077218"/>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características y</a:t>
            </a:r>
            <a:r>
              <a:rPr lang="es-MX" sz="1600" b="1" dirty="0">
                <a:solidFill>
                  <a:srgbClr val="404040"/>
                </a:solidFill>
                <a:latin typeface="Arial" panose="020B0604020202020204" pitchFamily="34" charset="0"/>
                <a:cs typeface="Arial" panose="020B0604020202020204" pitchFamily="34" charset="0"/>
              </a:rPr>
              <a:t> manejo del negocio</a:t>
            </a:r>
            <a:r>
              <a:rPr lang="es-MX" sz="1600" dirty="0">
                <a:solidFill>
                  <a:srgbClr val="404040"/>
                </a:solidFill>
                <a:latin typeface="Arial" panose="020B0604020202020204" pitchFamily="34" charset="0"/>
                <a:cs typeface="Arial" panose="020B0604020202020204" pitchFamily="34" charset="0"/>
              </a:rPr>
              <a:t> </a:t>
            </a:r>
            <a:r>
              <a:rPr lang="es-MX" sz="1600" i="1" dirty="0">
                <a:solidFill>
                  <a:srgbClr val="404040"/>
                </a:solidFill>
                <a:latin typeface="Arial" panose="020B0604020202020204" pitchFamily="34" charset="0"/>
                <a:cs typeface="Arial" panose="020B0604020202020204" pitchFamily="34" charset="0"/>
              </a:rPr>
              <a:t>(propuestas de mejora, sistemas para el control de gastos e ingresos)</a:t>
            </a:r>
          </a:p>
        </p:txBody>
      </p:sp>
      <p:sp>
        <p:nvSpPr>
          <p:cNvPr id="27" name="CuadroTexto 26">
            <a:extLst>
              <a:ext uri="{FF2B5EF4-FFF2-40B4-BE49-F238E27FC236}">
                <a16:creationId xmlns:a16="http://schemas.microsoft.com/office/drawing/2014/main" id="{40A21CEC-4079-A1BA-79D8-E7AF6CB6D420}"/>
              </a:ext>
            </a:extLst>
          </p:cNvPr>
          <p:cNvSpPr txBox="1"/>
          <p:nvPr/>
        </p:nvSpPr>
        <p:spPr>
          <a:xfrm>
            <a:off x="5249243" y="5223680"/>
            <a:ext cx="3342850" cy="584775"/>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a:t>
            </a:r>
            <a:r>
              <a:rPr lang="es-MX" sz="1600" b="1" dirty="0">
                <a:solidFill>
                  <a:srgbClr val="404040"/>
                </a:solidFill>
                <a:latin typeface="Arial" panose="020B0604020202020204" pitchFamily="34" charset="0"/>
                <a:cs typeface="Arial" panose="020B0604020202020204" pitchFamily="34" charset="0"/>
              </a:rPr>
              <a:t>tipo de comercio electrónico </a:t>
            </a:r>
            <a:r>
              <a:rPr lang="es-MX" sz="1600" dirty="0">
                <a:solidFill>
                  <a:srgbClr val="404040"/>
                </a:solidFill>
                <a:latin typeface="Arial" panose="020B0604020202020204" pitchFamily="34" charset="0"/>
                <a:cs typeface="Arial" panose="020B0604020202020204" pitchFamily="34" charset="0"/>
              </a:rPr>
              <a:t>(compras y ventas por internet)</a:t>
            </a:r>
          </a:p>
        </p:txBody>
      </p:sp>
      <p:sp>
        <p:nvSpPr>
          <p:cNvPr id="28" name="CuadroTexto 27">
            <a:extLst>
              <a:ext uri="{FF2B5EF4-FFF2-40B4-BE49-F238E27FC236}">
                <a16:creationId xmlns:a16="http://schemas.microsoft.com/office/drawing/2014/main" id="{CEDFBBF4-64FB-ECA0-9953-EA7A73037ED1}"/>
              </a:ext>
            </a:extLst>
          </p:cNvPr>
          <p:cNvSpPr txBox="1"/>
          <p:nvPr/>
        </p:nvSpPr>
        <p:spPr>
          <a:xfrm>
            <a:off x="9498065" y="3944294"/>
            <a:ext cx="3073695" cy="584775"/>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uso de </a:t>
            </a:r>
            <a:r>
              <a:rPr lang="es-MX" sz="1600" b="1" dirty="0">
                <a:solidFill>
                  <a:srgbClr val="404040"/>
                </a:solidFill>
                <a:latin typeface="Arial" panose="020B0604020202020204" pitchFamily="34" charset="0"/>
                <a:cs typeface="Arial" panose="020B0604020202020204" pitchFamily="34" charset="0"/>
              </a:rPr>
              <a:t>sistemas contables</a:t>
            </a:r>
          </a:p>
        </p:txBody>
      </p:sp>
      <p:sp>
        <p:nvSpPr>
          <p:cNvPr id="29" name="CuadroTexto 28">
            <a:extLst>
              <a:ext uri="{FF2B5EF4-FFF2-40B4-BE49-F238E27FC236}">
                <a16:creationId xmlns:a16="http://schemas.microsoft.com/office/drawing/2014/main" id="{2DAFE90B-2D0E-E34D-2A99-DAE9AD72EC73}"/>
              </a:ext>
            </a:extLst>
          </p:cNvPr>
          <p:cNvSpPr txBox="1"/>
          <p:nvPr/>
        </p:nvSpPr>
        <p:spPr>
          <a:xfrm>
            <a:off x="5249243" y="4713068"/>
            <a:ext cx="2819869" cy="338554"/>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a:t>
            </a:r>
            <a:r>
              <a:rPr lang="es-MX" sz="1600" b="1" dirty="0">
                <a:solidFill>
                  <a:srgbClr val="404040"/>
                </a:solidFill>
                <a:latin typeface="Arial" panose="020B0604020202020204" pitchFamily="34" charset="0"/>
                <a:cs typeface="Arial" panose="020B0604020202020204" pitchFamily="34" charset="0"/>
              </a:rPr>
              <a:t> empresa </a:t>
            </a:r>
            <a:r>
              <a:rPr lang="es-MX" sz="1600" dirty="0">
                <a:solidFill>
                  <a:srgbClr val="404040"/>
                </a:solidFill>
                <a:latin typeface="Arial" panose="020B0604020202020204" pitchFamily="34" charset="0"/>
                <a:cs typeface="Arial" panose="020B0604020202020204" pitchFamily="34" charset="0"/>
              </a:rPr>
              <a:t>(razón social)</a:t>
            </a:r>
          </a:p>
        </p:txBody>
      </p:sp>
      <p:sp>
        <p:nvSpPr>
          <p:cNvPr id="30" name="CuadroTexto 29">
            <a:extLst>
              <a:ext uri="{FF2B5EF4-FFF2-40B4-BE49-F238E27FC236}">
                <a16:creationId xmlns:a16="http://schemas.microsoft.com/office/drawing/2014/main" id="{4AA850F3-2CC7-3B2B-A307-ED054E1FB1F6}"/>
              </a:ext>
            </a:extLst>
          </p:cNvPr>
          <p:cNvSpPr txBox="1"/>
          <p:nvPr/>
        </p:nvSpPr>
        <p:spPr>
          <a:xfrm>
            <a:off x="9484185" y="3100686"/>
            <a:ext cx="2352108" cy="584775"/>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a:t>
            </a:r>
            <a:r>
              <a:rPr lang="es-MX" sz="1600" b="1" dirty="0">
                <a:solidFill>
                  <a:srgbClr val="404040"/>
                </a:solidFill>
                <a:latin typeface="Arial" panose="020B0604020202020204" pitchFamily="34" charset="0"/>
                <a:cs typeface="Arial" panose="020B0604020202020204" pitchFamily="34" charset="0"/>
              </a:rPr>
              <a:t>tipo de mercado </a:t>
            </a:r>
            <a:r>
              <a:rPr lang="es-MX" sz="1600" dirty="0">
                <a:solidFill>
                  <a:srgbClr val="404040"/>
                </a:solidFill>
                <a:latin typeface="Arial" panose="020B0604020202020204" pitchFamily="34" charset="0"/>
                <a:cs typeface="Arial" panose="020B0604020202020204" pitchFamily="34" charset="0"/>
              </a:rPr>
              <a:t>(nacional o extranjero)</a:t>
            </a:r>
          </a:p>
        </p:txBody>
      </p:sp>
      <p:sp>
        <p:nvSpPr>
          <p:cNvPr id="31" name="CuadroTexto 30">
            <a:extLst>
              <a:ext uri="{FF2B5EF4-FFF2-40B4-BE49-F238E27FC236}">
                <a16:creationId xmlns:a16="http://schemas.microsoft.com/office/drawing/2014/main" id="{5131A0F9-810C-17BA-076E-CC394E7C454A}"/>
              </a:ext>
            </a:extLst>
          </p:cNvPr>
          <p:cNvSpPr txBox="1"/>
          <p:nvPr/>
        </p:nvSpPr>
        <p:spPr>
          <a:xfrm>
            <a:off x="860336" y="2089832"/>
            <a:ext cx="2917874" cy="584775"/>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a:t>
            </a:r>
            <a:r>
              <a:rPr lang="es-MX" sz="1600" b="1" dirty="0">
                <a:solidFill>
                  <a:srgbClr val="404040"/>
                </a:solidFill>
                <a:latin typeface="Arial" panose="020B0604020202020204" pitchFamily="34" charset="0"/>
                <a:cs typeface="Arial" panose="020B0604020202020204" pitchFamily="34" charset="0"/>
              </a:rPr>
              <a:t>formalidad</a:t>
            </a:r>
            <a:r>
              <a:rPr lang="es-MX" sz="1600" dirty="0">
                <a:solidFill>
                  <a:srgbClr val="404040"/>
                </a:solidFill>
                <a:latin typeface="Arial" panose="020B0604020202020204" pitchFamily="34" charset="0"/>
                <a:cs typeface="Arial" panose="020B0604020202020204" pitchFamily="34" charset="0"/>
              </a:rPr>
              <a:t> e informalidad de los negocios</a:t>
            </a:r>
          </a:p>
        </p:txBody>
      </p:sp>
      <p:sp>
        <p:nvSpPr>
          <p:cNvPr id="32" name="CuadroTexto 31">
            <a:extLst>
              <a:ext uri="{FF2B5EF4-FFF2-40B4-BE49-F238E27FC236}">
                <a16:creationId xmlns:a16="http://schemas.microsoft.com/office/drawing/2014/main" id="{2DC44FA4-42F6-2AA0-2E73-9EFD045287BD}"/>
              </a:ext>
            </a:extLst>
          </p:cNvPr>
          <p:cNvSpPr txBox="1"/>
          <p:nvPr/>
        </p:nvSpPr>
        <p:spPr>
          <a:xfrm>
            <a:off x="873994" y="1447681"/>
            <a:ext cx="3604986" cy="584775"/>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a:t>
            </a:r>
            <a:r>
              <a:rPr lang="es-MX" sz="1600" b="1" dirty="0">
                <a:solidFill>
                  <a:srgbClr val="404040"/>
                </a:solidFill>
                <a:latin typeface="Arial" panose="020B0604020202020204" pitchFamily="34" charset="0"/>
                <a:cs typeface="Arial" panose="020B0604020202020204" pitchFamily="34" charset="0"/>
              </a:rPr>
              <a:t> sexo del personal </a:t>
            </a:r>
            <a:r>
              <a:rPr lang="es-MX" sz="1600" dirty="0">
                <a:solidFill>
                  <a:srgbClr val="404040"/>
                </a:solidFill>
                <a:latin typeface="Arial" panose="020B0604020202020204" pitchFamily="34" charset="0"/>
                <a:cs typeface="Arial" panose="020B0604020202020204" pitchFamily="34" charset="0"/>
              </a:rPr>
              <a:t>ocupado y de </a:t>
            </a:r>
            <a:r>
              <a:rPr lang="es-MX" sz="1600" b="1" dirty="0">
                <a:solidFill>
                  <a:srgbClr val="404040"/>
                </a:solidFill>
                <a:latin typeface="Arial" panose="020B0604020202020204" pitchFamily="34" charset="0"/>
                <a:cs typeface="Arial" panose="020B0604020202020204" pitchFamily="34" charset="0"/>
              </a:rPr>
              <a:t>propietarios</a:t>
            </a:r>
            <a:r>
              <a:rPr lang="es-MX" sz="1600" dirty="0">
                <a:solidFill>
                  <a:srgbClr val="404040"/>
                </a:solidFill>
                <a:latin typeface="Arial" panose="020B0604020202020204" pitchFamily="34" charset="0"/>
                <a:cs typeface="Arial" panose="020B0604020202020204" pitchFamily="34" charset="0"/>
              </a:rPr>
              <a:t> </a:t>
            </a:r>
            <a:r>
              <a:rPr lang="es-MX" sz="1600" i="1" dirty="0">
                <a:solidFill>
                  <a:srgbClr val="404040"/>
                </a:solidFill>
                <a:latin typeface="Arial" panose="020B0604020202020204" pitchFamily="34" charset="0"/>
                <a:cs typeface="Arial" panose="020B0604020202020204" pitchFamily="34" charset="0"/>
              </a:rPr>
              <a:t>(mujeres y hombres)</a:t>
            </a:r>
          </a:p>
        </p:txBody>
      </p:sp>
      <p:sp>
        <p:nvSpPr>
          <p:cNvPr id="33" name="CuadroTexto 32">
            <a:extLst>
              <a:ext uri="{FF2B5EF4-FFF2-40B4-BE49-F238E27FC236}">
                <a16:creationId xmlns:a16="http://schemas.microsoft.com/office/drawing/2014/main" id="{8E1AEF7D-110B-C1B2-9884-9966A0274404}"/>
              </a:ext>
            </a:extLst>
          </p:cNvPr>
          <p:cNvSpPr txBox="1"/>
          <p:nvPr/>
        </p:nvSpPr>
        <p:spPr>
          <a:xfrm>
            <a:off x="5249242" y="5980493"/>
            <a:ext cx="2802390" cy="584775"/>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el </a:t>
            </a:r>
            <a:r>
              <a:rPr lang="es-MX" sz="1600" b="1" dirty="0">
                <a:solidFill>
                  <a:srgbClr val="404040"/>
                </a:solidFill>
                <a:latin typeface="Arial" panose="020B0604020202020204" pitchFamily="34" charset="0"/>
                <a:cs typeface="Arial" panose="020B0604020202020204" pitchFamily="34" charset="0"/>
              </a:rPr>
              <a:t>uso de tecnologías </a:t>
            </a:r>
            <a:r>
              <a:rPr lang="es-MX" sz="1600" dirty="0">
                <a:solidFill>
                  <a:srgbClr val="404040"/>
                </a:solidFill>
                <a:latin typeface="Arial" panose="020B0604020202020204" pitchFamily="34" charset="0"/>
                <a:cs typeface="Arial" panose="020B0604020202020204" pitchFamily="34" charset="0"/>
              </a:rPr>
              <a:t>y comunicaciones </a:t>
            </a:r>
            <a:r>
              <a:rPr lang="es-MX" sz="1600" i="1" dirty="0">
                <a:solidFill>
                  <a:srgbClr val="404040"/>
                </a:solidFill>
                <a:latin typeface="Arial" panose="020B0604020202020204" pitchFamily="34" charset="0"/>
                <a:cs typeface="Arial" panose="020B0604020202020204" pitchFamily="34" charset="0"/>
              </a:rPr>
              <a:t>(TIC)</a:t>
            </a:r>
          </a:p>
        </p:txBody>
      </p:sp>
      <p:pic>
        <p:nvPicPr>
          <p:cNvPr id="34" name="Gráfico 33">
            <a:extLst>
              <a:ext uri="{FF2B5EF4-FFF2-40B4-BE49-F238E27FC236}">
                <a16:creationId xmlns:a16="http://schemas.microsoft.com/office/drawing/2014/main" id="{C5C0F41D-4C37-B85D-F550-1A8E6ADFDB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18651" y="1343399"/>
            <a:ext cx="410258" cy="410258"/>
          </a:xfrm>
          <a:prstGeom prst="rect">
            <a:avLst/>
          </a:prstGeom>
        </p:spPr>
      </p:pic>
      <p:pic>
        <p:nvPicPr>
          <p:cNvPr id="36" name="Gráfico 35">
            <a:extLst>
              <a:ext uri="{FF2B5EF4-FFF2-40B4-BE49-F238E27FC236}">
                <a16:creationId xmlns:a16="http://schemas.microsoft.com/office/drawing/2014/main" id="{A23D4C99-A76B-75B9-9AEB-AA3A5ECE4E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18651" y="2182926"/>
            <a:ext cx="441882" cy="441882"/>
          </a:xfrm>
          <a:prstGeom prst="rect">
            <a:avLst/>
          </a:prstGeom>
        </p:spPr>
      </p:pic>
      <p:pic>
        <p:nvPicPr>
          <p:cNvPr id="37" name="Gráfico 36">
            <a:extLst>
              <a:ext uri="{FF2B5EF4-FFF2-40B4-BE49-F238E27FC236}">
                <a16:creationId xmlns:a16="http://schemas.microsoft.com/office/drawing/2014/main" id="{CFF74C7B-EF9B-A2D9-A146-70C45C63BB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1227" y="2217718"/>
            <a:ext cx="347289" cy="336086"/>
          </a:xfrm>
          <a:prstGeom prst="rect">
            <a:avLst/>
          </a:prstGeom>
        </p:spPr>
      </p:pic>
      <p:pic>
        <p:nvPicPr>
          <p:cNvPr id="39" name="Gráfico 38">
            <a:extLst>
              <a:ext uri="{FF2B5EF4-FFF2-40B4-BE49-F238E27FC236}">
                <a16:creationId xmlns:a16="http://schemas.microsoft.com/office/drawing/2014/main" id="{BBC9F6D1-4C72-16B4-AA93-67849DD3DF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8117" y="5673246"/>
            <a:ext cx="592759" cy="592759"/>
          </a:xfrm>
          <a:prstGeom prst="rect">
            <a:avLst/>
          </a:prstGeom>
        </p:spPr>
      </p:pic>
      <p:pic>
        <p:nvPicPr>
          <p:cNvPr id="40" name="Gráfico 39">
            <a:extLst>
              <a:ext uri="{FF2B5EF4-FFF2-40B4-BE49-F238E27FC236}">
                <a16:creationId xmlns:a16="http://schemas.microsoft.com/office/drawing/2014/main" id="{8B002EAD-7215-2994-4D0B-9F4D49B0A9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28281" y="2879340"/>
            <a:ext cx="347864" cy="366668"/>
          </a:xfrm>
          <a:prstGeom prst="rect">
            <a:avLst/>
          </a:prstGeom>
        </p:spPr>
      </p:pic>
      <p:grpSp>
        <p:nvGrpSpPr>
          <p:cNvPr id="41" name="Grupo 40">
            <a:extLst>
              <a:ext uri="{FF2B5EF4-FFF2-40B4-BE49-F238E27FC236}">
                <a16:creationId xmlns:a16="http://schemas.microsoft.com/office/drawing/2014/main" id="{5BAB8B5E-A253-383A-A4DA-FCEAB1CD6799}"/>
              </a:ext>
            </a:extLst>
          </p:cNvPr>
          <p:cNvGrpSpPr/>
          <p:nvPr/>
        </p:nvGrpSpPr>
        <p:grpSpPr>
          <a:xfrm>
            <a:off x="4580972" y="5966804"/>
            <a:ext cx="511646" cy="584734"/>
            <a:chOff x="4542038" y="5884417"/>
            <a:chExt cx="457756" cy="644081"/>
          </a:xfrm>
        </p:grpSpPr>
        <p:pic>
          <p:nvPicPr>
            <p:cNvPr id="42" name="Gráfico 41">
              <a:extLst>
                <a:ext uri="{FF2B5EF4-FFF2-40B4-BE49-F238E27FC236}">
                  <a16:creationId xmlns:a16="http://schemas.microsoft.com/office/drawing/2014/main" id="{22187C51-8273-EB3C-0071-8A944DA67B1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42038" y="5884417"/>
              <a:ext cx="457756" cy="457756"/>
            </a:xfrm>
            <a:prstGeom prst="rect">
              <a:avLst/>
            </a:prstGeom>
          </p:spPr>
        </p:pic>
        <p:pic>
          <p:nvPicPr>
            <p:cNvPr id="43" name="Gráfico 42">
              <a:extLst>
                <a:ext uri="{FF2B5EF4-FFF2-40B4-BE49-F238E27FC236}">
                  <a16:creationId xmlns:a16="http://schemas.microsoft.com/office/drawing/2014/main" id="{C079CAE8-DA13-9111-C2A6-0FF2A70535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52755" y="6342173"/>
              <a:ext cx="198586" cy="186325"/>
            </a:xfrm>
            <a:prstGeom prst="rect">
              <a:avLst/>
            </a:prstGeom>
          </p:spPr>
        </p:pic>
      </p:grpSp>
      <p:grpSp>
        <p:nvGrpSpPr>
          <p:cNvPr id="114" name="Grupo 113">
            <a:extLst>
              <a:ext uri="{FF2B5EF4-FFF2-40B4-BE49-F238E27FC236}">
                <a16:creationId xmlns:a16="http://schemas.microsoft.com/office/drawing/2014/main" id="{C3A9270E-2E14-CCED-77E7-AC07064C3F98}"/>
              </a:ext>
            </a:extLst>
          </p:cNvPr>
          <p:cNvGrpSpPr/>
          <p:nvPr/>
        </p:nvGrpSpPr>
        <p:grpSpPr>
          <a:xfrm>
            <a:off x="5226267" y="1462239"/>
            <a:ext cx="0" cy="5045261"/>
            <a:chOff x="5226206" y="1462100"/>
            <a:chExt cx="0" cy="5045615"/>
          </a:xfrm>
        </p:grpSpPr>
        <p:cxnSp>
          <p:nvCxnSpPr>
            <p:cNvPr id="55" name="Conector recto 54">
              <a:extLst>
                <a:ext uri="{FF2B5EF4-FFF2-40B4-BE49-F238E27FC236}">
                  <a16:creationId xmlns:a16="http://schemas.microsoft.com/office/drawing/2014/main" id="{0A5D3536-742C-C53E-5927-B9D7449F014A}"/>
                </a:ext>
              </a:extLst>
            </p:cNvPr>
            <p:cNvCxnSpPr>
              <a:cxnSpLocks/>
            </p:cNvCxnSpPr>
            <p:nvPr/>
          </p:nvCxnSpPr>
          <p:spPr>
            <a:xfrm>
              <a:off x="5226206" y="1668925"/>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33BEC65B-0702-8654-78E5-A95CF5F6A88F}"/>
                </a:ext>
              </a:extLst>
            </p:cNvPr>
            <p:cNvCxnSpPr>
              <a:cxnSpLocks/>
            </p:cNvCxnSpPr>
            <p:nvPr/>
          </p:nvCxnSpPr>
          <p:spPr>
            <a:xfrm>
              <a:off x="5226206" y="4211203"/>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C8B1D574-8804-8E6D-7B32-578C779C2512}"/>
                </a:ext>
              </a:extLst>
            </p:cNvPr>
            <p:cNvCxnSpPr>
              <a:cxnSpLocks/>
            </p:cNvCxnSpPr>
            <p:nvPr/>
          </p:nvCxnSpPr>
          <p:spPr>
            <a:xfrm>
              <a:off x="5226206" y="4863401"/>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6C265BAE-5696-A9B0-172E-A9DA0A9BD965}"/>
                </a:ext>
              </a:extLst>
            </p:cNvPr>
            <p:cNvCxnSpPr>
              <a:cxnSpLocks/>
            </p:cNvCxnSpPr>
            <p:nvPr/>
          </p:nvCxnSpPr>
          <p:spPr>
            <a:xfrm>
              <a:off x="5226206" y="2567963"/>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4A42F715-4818-D688-3D9F-C18B5F7AF9F9}"/>
                </a:ext>
              </a:extLst>
            </p:cNvPr>
            <p:cNvCxnSpPr>
              <a:cxnSpLocks/>
            </p:cNvCxnSpPr>
            <p:nvPr/>
          </p:nvCxnSpPr>
          <p:spPr>
            <a:xfrm>
              <a:off x="5226206" y="6231330"/>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DB6D9D4A-6FE3-48BC-2EEF-C359DC0EF5D4}"/>
                </a:ext>
              </a:extLst>
            </p:cNvPr>
            <p:cNvCxnSpPr>
              <a:cxnSpLocks/>
            </p:cNvCxnSpPr>
            <p:nvPr/>
          </p:nvCxnSpPr>
          <p:spPr>
            <a:xfrm>
              <a:off x="5226206" y="5502937"/>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F139EDA7-4EA3-C381-13F3-936BE63FC184}"/>
                </a:ext>
              </a:extLst>
            </p:cNvPr>
            <p:cNvCxnSpPr>
              <a:cxnSpLocks/>
            </p:cNvCxnSpPr>
            <p:nvPr/>
          </p:nvCxnSpPr>
          <p:spPr>
            <a:xfrm>
              <a:off x="5226206" y="3457022"/>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44745722-53AA-8E5C-266B-CA7C311E2132}"/>
                </a:ext>
              </a:extLst>
            </p:cNvPr>
            <p:cNvCxnSpPr>
              <a:cxnSpLocks/>
            </p:cNvCxnSpPr>
            <p:nvPr/>
          </p:nvCxnSpPr>
          <p:spPr>
            <a:xfrm>
              <a:off x="5226206" y="1462100"/>
              <a:ext cx="0" cy="5045615"/>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grpSp>
      <p:grpSp>
        <p:nvGrpSpPr>
          <p:cNvPr id="115" name="Grupo 114">
            <a:extLst>
              <a:ext uri="{FF2B5EF4-FFF2-40B4-BE49-F238E27FC236}">
                <a16:creationId xmlns:a16="http://schemas.microsoft.com/office/drawing/2014/main" id="{338F14AB-5393-406D-5101-FDB92EA8479A}"/>
              </a:ext>
            </a:extLst>
          </p:cNvPr>
          <p:cNvGrpSpPr/>
          <p:nvPr/>
        </p:nvGrpSpPr>
        <p:grpSpPr>
          <a:xfrm>
            <a:off x="9391657" y="1457562"/>
            <a:ext cx="0" cy="4124399"/>
            <a:chOff x="9391888" y="1457424"/>
            <a:chExt cx="0" cy="4124688"/>
          </a:xfrm>
        </p:grpSpPr>
        <p:cxnSp>
          <p:nvCxnSpPr>
            <p:cNvPr id="50" name="Conector recto 49">
              <a:extLst>
                <a:ext uri="{FF2B5EF4-FFF2-40B4-BE49-F238E27FC236}">
                  <a16:creationId xmlns:a16="http://schemas.microsoft.com/office/drawing/2014/main" id="{53EBE6D0-F195-3E6D-7D1C-3F5B30EE038F}"/>
                </a:ext>
              </a:extLst>
            </p:cNvPr>
            <p:cNvCxnSpPr>
              <a:cxnSpLocks/>
            </p:cNvCxnSpPr>
            <p:nvPr/>
          </p:nvCxnSpPr>
          <p:spPr>
            <a:xfrm>
              <a:off x="9391888" y="1718044"/>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8CDA1821-5381-9EAE-4BBF-895B02FE46A6}"/>
                </a:ext>
              </a:extLst>
            </p:cNvPr>
            <p:cNvCxnSpPr>
              <a:cxnSpLocks/>
            </p:cNvCxnSpPr>
            <p:nvPr/>
          </p:nvCxnSpPr>
          <p:spPr>
            <a:xfrm>
              <a:off x="9391888" y="3314632"/>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9AEED90C-B330-EDEC-FDC3-1073619F3979}"/>
                </a:ext>
              </a:extLst>
            </p:cNvPr>
            <p:cNvCxnSpPr>
              <a:cxnSpLocks/>
            </p:cNvCxnSpPr>
            <p:nvPr/>
          </p:nvCxnSpPr>
          <p:spPr>
            <a:xfrm>
              <a:off x="9391888" y="4163824"/>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92BF214F-1ABE-E360-AA6C-D629BE83A430}"/>
                </a:ext>
              </a:extLst>
            </p:cNvPr>
            <p:cNvCxnSpPr>
              <a:cxnSpLocks/>
            </p:cNvCxnSpPr>
            <p:nvPr/>
          </p:nvCxnSpPr>
          <p:spPr>
            <a:xfrm>
              <a:off x="9391888" y="5226608"/>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E7758684-3B51-A341-C776-F481B5C12B86}"/>
                </a:ext>
              </a:extLst>
            </p:cNvPr>
            <p:cNvCxnSpPr>
              <a:cxnSpLocks/>
            </p:cNvCxnSpPr>
            <p:nvPr/>
          </p:nvCxnSpPr>
          <p:spPr>
            <a:xfrm>
              <a:off x="9391888" y="2499159"/>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DC5F1EA8-8457-E371-BC83-01E3BE6435A9}"/>
                </a:ext>
              </a:extLst>
            </p:cNvPr>
            <p:cNvCxnSpPr>
              <a:cxnSpLocks/>
            </p:cNvCxnSpPr>
            <p:nvPr/>
          </p:nvCxnSpPr>
          <p:spPr>
            <a:xfrm>
              <a:off x="9391888" y="1457424"/>
              <a:ext cx="0" cy="4124688"/>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grpSp>
      <p:pic>
        <p:nvPicPr>
          <p:cNvPr id="64" name="Gráfico 63">
            <a:extLst>
              <a:ext uri="{FF2B5EF4-FFF2-40B4-BE49-F238E27FC236}">
                <a16:creationId xmlns:a16="http://schemas.microsoft.com/office/drawing/2014/main" id="{B85D8C2C-8D5C-753B-3736-04BEC87D37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7369" y="1383746"/>
            <a:ext cx="410258" cy="410258"/>
          </a:xfrm>
          <a:prstGeom prst="rect">
            <a:avLst/>
          </a:prstGeom>
        </p:spPr>
      </p:pic>
      <p:pic>
        <p:nvPicPr>
          <p:cNvPr id="65" name="Gráfico 64">
            <a:extLst>
              <a:ext uri="{FF2B5EF4-FFF2-40B4-BE49-F238E27FC236}">
                <a16:creationId xmlns:a16="http://schemas.microsoft.com/office/drawing/2014/main" id="{DE94A34D-1CB9-9F59-6703-91E33C8346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86999" y="2919687"/>
            <a:ext cx="347864" cy="366668"/>
          </a:xfrm>
          <a:prstGeom prst="rect">
            <a:avLst/>
          </a:prstGeom>
        </p:spPr>
      </p:pic>
      <p:pic>
        <p:nvPicPr>
          <p:cNvPr id="66" name="Gráfico 65">
            <a:extLst>
              <a:ext uri="{FF2B5EF4-FFF2-40B4-BE49-F238E27FC236}">
                <a16:creationId xmlns:a16="http://schemas.microsoft.com/office/drawing/2014/main" id="{1B7F9433-DC93-38C5-A0CF-E350F22D9F3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77282" y="1551964"/>
            <a:ext cx="355772" cy="355772"/>
          </a:xfrm>
          <a:prstGeom prst="rect">
            <a:avLst/>
          </a:prstGeom>
        </p:spPr>
      </p:pic>
      <p:pic>
        <p:nvPicPr>
          <p:cNvPr id="67" name="Gráfico 66">
            <a:extLst>
              <a:ext uri="{FF2B5EF4-FFF2-40B4-BE49-F238E27FC236}">
                <a16:creationId xmlns:a16="http://schemas.microsoft.com/office/drawing/2014/main" id="{D5711164-5C1F-BC93-90A8-9AE264C4618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662846" y="3311188"/>
            <a:ext cx="384644" cy="384644"/>
          </a:xfrm>
          <a:prstGeom prst="rect">
            <a:avLst/>
          </a:prstGeom>
        </p:spPr>
      </p:pic>
      <p:pic>
        <p:nvPicPr>
          <p:cNvPr id="68" name="Gráfico 67">
            <a:extLst>
              <a:ext uri="{FF2B5EF4-FFF2-40B4-BE49-F238E27FC236}">
                <a16:creationId xmlns:a16="http://schemas.microsoft.com/office/drawing/2014/main" id="{B3DDC0B9-EE39-EB0C-1755-38D231B2774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875718" y="5083648"/>
            <a:ext cx="375412" cy="375412"/>
          </a:xfrm>
          <a:prstGeom prst="rect">
            <a:avLst/>
          </a:prstGeom>
        </p:spPr>
      </p:pic>
      <p:grpSp>
        <p:nvGrpSpPr>
          <p:cNvPr id="69" name="Google Shape;10524;p79">
            <a:extLst>
              <a:ext uri="{FF2B5EF4-FFF2-40B4-BE49-F238E27FC236}">
                <a16:creationId xmlns:a16="http://schemas.microsoft.com/office/drawing/2014/main" id="{D21A2C3B-6784-5E0F-50D0-3E94CC793C2A}"/>
              </a:ext>
            </a:extLst>
          </p:cNvPr>
          <p:cNvGrpSpPr/>
          <p:nvPr/>
        </p:nvGrpSpPr>
        <p:grpSpPr>
          <a:xfrm>
            <a:off x="280708" y="4742513"/>
            <a:ext cx="415371" cy="317468"/>
            <a:chOff x="5785394" y="3409558"/>
            <a:chExt cx="346379" cy="264738"/>
          </a:xfrm>
          <a:solidFill>
            <a:schemeClr val="tx1">
              <a:lumMod val="65000"/>
              <a:lumOff val="35000"/>
            </a:schemeClr>
          </a:solidFill>
        </p:grpSpPr>
        <p:sp>
          <p:nvSpPr>
            <p:cNvPr id="70" name="Google Shape;10525;p79">
              <a:extLst>
                <a:ext uri="{FF2B5EF4-FFF2-40B4-BE49-F238E27FC236}">
                  <a16:creationId xmlns:a16="http://schemas.microsoft.com/office/drawing/2014/main" id="{8DD946A5-F630-5424-063D-5C89BFFC265A}"/>
                </a:ext>
              </a:extLst>
            </p:cNvPr>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grpFill/>
            <a:ln>
              <a:noFill/>
            </a:ln>
          </p:spPr>
          <p:txBody>
            <a:bodyPr spcFirstLastPara="1" wrap="square" lIns="91419" tIns="91419" rIns="91419" bIns="91419" anchor="ctr" anchorCtr="0">
              <a:noAutofit/>
            </a:bodyPr>
            <a:lstStyle/>
            <a:p>
              <a:pPr defTabSz="914358">
                <a:defRPr/>
              </a:pPr>
              <a:endParaRPr lang="es-MX">
                <a:solidFill>
                  <a:srgbClr val="033057"/>
                </a:solidFill>
                <a:latin typeface="Arial" panose="020B0604020202020204" pitchFamily="34" charset="0"/>
                <a:cs typeface="Arial" panose="020B0604020202020204" pitchFamily="34" charset="0"/>
              </a:endParaRPr>
            </a:p>
          </p:txBody>
        </p:sp>
        <p:sp>
          <p:nvSpPr>
            <p:cNvPr id="71" name="Google Shape;10526;p79">
              <a:extLst>
                <a:ext uri="{FF2B5EF4-FFF2-40B4-BE49-F238E27FC236}">
                  <a16:creationId xmlns:a16="http://schemas.microsoft.com/office/drawing/2014/main" id="{AE75499E-42F4-C9E6-CABD-D92DAAD924D0}"/>
                </a:ext>
              </a:extLst>
            </p:cNvPr>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grpFill/>
            <a:ln>
              <a:noFill/>
            </a:ln>
          </p:spPr>
          <p:txBody>
            <a:bodyPr spcFirstLastPara="1" wrap="square" lIns="91419" tIns="91419" rIns="91419" bIns="91419" anchor="ctr" anchorCtr="0">
              <a:noAutofit/>
            </a:bodyPr>
            <a:lstStyle/>
            <a:p>
              <a:pPr defTabSz="914358">
                <a:defRPr/>
              </a:pPr>
              <a:endParaRPr lang="es-MX">
                <a:solidFill>
                  <a:srgbClr val="033057"/>
                </a:solidFill>
                <a:latin typeface="Arial" panose="020B0604020202020204" pitchFamily="34" charset="0"/>
                <a:cs typeface="Arial" panose="020B0604020202020204" pitchFamily="34" charset="0"/>
              </a:endParaRPr>
            </a:p>
          </p:txBody>
        </p:sp>
        <p:sp>
          <p:nvSpPr>
            <p:cNvPr id="72" name="Google Shape;10527;p79">
              <a:extLst>
                <a:ext uri="{FF2B5EF4-FFF2-40B4-BE49-F238E27FC236}">
                  <a16:creationId xmlns:a16="http://schemas.microsoft.com/office/drawing/2014/main" id="{8CF46D10-90E9-6156-AE10-70031861D712}"/>
                </a:ext>
              </a:extLst>
            </p:cNvPr>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grpFill/>
            <a:ln>
              <a:noFill/>
            </a:ln>
          </p:spPr>
          <p:txBody>
            <a:bodyPr spcFirstLastPara="1" wrap="square" lIns="91419" tIns="91419" rIns="91419" bIns="91419" anchor="ctr" anchorCtr="0">
              <a:noAutofit/>
            </a:bodyPr>
            <a:lstStyle/>
            <a:p>
              <a:pPr defTabSz="914358">
                <a:defRPr/>
              </a:pPr>
              <a:endParaRPr lang="es-MX">
                <a:solidFill>
                  <a:srgbClr val="033057"/>
                </a:solidFill>
                <a:latin typeface="Arial" panose="020B0604020202020204" pitchFamily="34" charset="0"/>
                <a:cs typeface="Arial" panose="020B0604020202020204" pitchFamily="34" charset="0"/>
              </a:endParaRPr>
            </a:p>
          </p:txBody>
        </p:sp>
        <p:sp>
          <p:nvSpPr>
            <p:cNvPr id="73" name="Google Shape;10528;p79">
              <a:extLst>
                <a:ext uri="{FF2B5EF4-FFF2-40B4-BE49-F238E27FC236}">
                  <a16:creationId xmlns:a16="http://schemas.microsoft.com/office/drawing/2014/main" id="{81A3F75E-E3B1-3CED-1AE8-21DA8DAF7080}"/>
                </a:ext>
              </a:extLst>
            </p:cNvPr>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grpFill/>
            <a:ln>
              <a:noFill/>
            </a:ln>
          </p:spPr>
          <p:txBody>
            <a:bodyPr spcFirstLastPara="1" wrap="square" lIns="91419" tIns="91419" rIns="91419" bIns="91419" anchor="ctr" anchorCtr="0">
              <a:noAutofit/>
            </a:bodyPr>
            <a:lstStyle/>
            <a:p>
              <a:pPr defTabSz="914358">
                <a:defRPr/>
              </a:pPr>
              <a:endParaRPr lang="es-MX">
                <a:solidFill>
                  <a:srgbClr val="033057"/>
                </a:solidFill>
                <a:latin typeface="Arial" panose="020B0604020202020204" pitchFamily="34" charset="0"/>
                <a:cs typeface="Arial" panose="020B0604020202020204" pitchFamily="34" charset="0"/>
              </a:endParaRPr>
            </a:p>
          </p:txBody>
        </p:sp>
        <p:sp>
          <p:nvSpPr>
            <p:cNvPr id="74" name="Google Shape;10529;p79">
              <a:extLst>
                <a:ext uri="{FF2B5EF4-FFF2-40B4-BE49-F238E27FC236}">
                  <a16:creationId xmlns:a16="http://schemas.microsoft.com/office/drawing/2014/main" id="{6BA95F5E-96B7-E958-31A9-5C12A835D5EF}"/>
                </a:ext>
              </a:extLst>
            </p:cNvPr>
            <p:cNvSpPr/>
            <p:nvPr/>
          </p:nvSpPr>
          <p:spPr>
            <a:xfrm>
              <a:off x="5785394" y="340955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grpFill/>
            <a:ln>
              <a:noFill/>
            </a:ln>
          </p:spPr>
          <p:txBody>
            <a:bodyPr spcFirstLastPara="1" wrap="square" lIns="91419" tIns="91419" rIns="91419" bIns="91419" anchor="ctr" anchorCtr="0">
              <a:noAutofit/>
            </a:bodyPr>
            <a:lstStyle/>
            <a:p>
              <a:pPr defTabSz="914358">
                <a:defRPr/>
              </a:pPr>
              <a:endParaRPr lang="es-MX" dirty="0">
                <a:solidFill>
                  <a:srgbClr val="033057"/>
                </a:solidFill>
                <a:latin typeface="Arial" panose="020B0604020202020204" pitchFamily="34" charset="0"/>
                <a:cs typeface="Arial" panose="020B0604020202020204" pitchFamily="34" charset="0"/>
              </a:endParaRPr>
            </a:p>
          </p:txBody>
        </p:sp>
        <p:sp>
          <p:nvSpPr>
            <p:cNvPr id="75" name="Google Shape;10530;p79">
              <a:extLst>
                <a:ext uri="{FF2B5EF4-FFF2-40B4-BE49-F238E27FC236}">
                  <a16:creationId xmlns:a16="http://schemas.microsoft.com/office/drawing/2014/main" id="{9B7EF377-8AB0-F931-7B5F-EAF902BA1048}"/>
                </a:ext>
              </a:extLst>
            </p:cNvPr>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grpFill/>
            <a:ln>
              <a:noFill/>
            </a:ln>
          </p:spPr>
          <p:txBody>
            <a:bodyPr spcFirstLastPara="1" wrap="square" lIns="91419" tIns="91419" rIns="91419" bIns="91419" anchor="ctr" anchorCtr="0">
              <a:noAutofit/>
            </a:bodyPr>
            <a:lstStyle/>
            <a:p>
              <a:pPr defTabSz="914358">
                <a:defRPr/>
              </a:pPr>
              <a:endParaRPr lang="es-MX">
                <a:solidFill>
                  <a:srgbClr val="033057"/>
                </a:solidFill>
                <a:latin typeface="Arial" panose="020B0604020202020204" pitchFamily="34" charset="0"/>
                <a:cs typeface="Arial" panose="020B0604020202020204" pitchFamily="34" charset="0"/>
              </a:endParaRPr>
            </a:p>
          </p:txBody>
        </p:sp>
      </p:grpSp>
      <p:pic>
        <p:nvPicPr>
          <p:cNvPr id="76" name="Gráfico 75">
            <a:extLst>
              <a:ext uri="{FF2B5EF4-FFF2-40B4-BE49-F238E27FC236}">
                <a16:creationId xmlns:a16="http://schemas.microsoft.com/office/drawing/2014/main" id="{FB56614E-272A-77FA-BB9A-1FFF1F435EA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60242" y="5565110"/>
            <a:ext cx="455685" cy="455685"/>
          </a:xfrm>
          <a:prstGeom prst="rect">
            <a:avLst/>
          </a:prstGeom>
        </p:spPr>
      </p:pic>
      <p:grpSp>
        <p:nvGrpSpPr>
          <p:cNvPr id="77" name="Grupo 76">
            <a:extLst>
              <a:ext uri="{FF2B5EF4-FFF2-40B4-BE49-F238E27FC236}">
                <a16:creationId xmlns:a16="http://schemas.microsoft.com/office/drawing/2014/main" id="{CAE68694-9A8F-B5B7-2337-0A2A5612A359}"/>
              </a:ext>
            </a:extLst>
          </p:cNvPr>
          <p:cNvGrpSpPr/>
          <p:nvPr/>
        </p:nvGrpSpPr>
        <p:grpSpPr>
          <a:xfrm>
            <a:off x="4744074" y="5363521"/>
            <a:ext cx="239992" cy="400357"/>
            <a:chOff x="4657840" y="4566133"/>
            <a:chExt cx="240009" cy="400385"/>
          </a:xfrm>
        </p:grpSpPr>
        <p:pic>
          <p:nvPicPr>
            <p:cNvPr id="78" name="Gráfico 77">
              <a:extLst>
                <a:ext uri="{FF2B5EF4-FFF2-40B4-BE49-F238E27FC236}">
                  <a16:creationId xmlns:a16="http://schemas.microsoft.com/office/drawing/2014/main" id="{BE868614-BE20-EE40-CF4B-0CA3EE171B9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680654" y="4566133"/>
              <a:ext cx="217195" cy="393021"/>
            </a:xfrm>
            <a:prstGeom prst="rect">
              <a:avLst/>
            </a:prstGeom>
          </p:spPr>
        </p:pic>
        <p:pic>
          <p:nvPicPr>
            <p:cNvPr id="79" name="Gráfico 78">
              <a:extLst>
                <a:ext uri="{FF2B5EF4-FFF2-40B4-BE49-F238E27FC236}">
                  <a16:creationId xmlns:a16="http://schemas.microsoft.com/office/drawing/2014/main" id="{EC22C0B1-F90D-4BC3-2132-280F47437F7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657840" y="4573497"/>
              <a:ext cx="217195" cy="393021"/>
            </a:xfrm>
            <a:prstGeom prst="rect">
              <a:avLst/>
            </a:prstGeom>
          </p:spPr>
        </p:pic>
        <p:pic>
          <p:nvPicPr>
            <p:cNvPr id="80" name="Gráfico 79">
              <a:extLst>
                <a:ext uri="{FF2B5EF4-FFF2-40B4-BE49-F238E27FC236}">
                  <a16:creationId xmlns:a16="http://schemas.microsoft.com/office/drawing/2014/main" id="{B662FEB2-85F0-DE9E-74D3-EB72694B970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681394" y="4659794"/>
              <a:ext cx="162769" cy="171567"/>
            </a:xfrm>
            <a:prstGeom prst="rect">
              <a:avLst/>
            </a:prstGeom>
          </p:spPr>
        </p:pic>
      </p:grpSp>
      <p:sp>
        <p:nvSpPr>
          <p:cNvPr id="81" name="Google Shape;12568;p83">
            <a:extLst>
              <a:ext uri="{FF2B5EF4-FFF2-40B4-BE49-F238E27FC236}">
                <a16:creationId xmlns:a16="http://schemas.microsoft.com/office/drawing/2014/main" id="{21A71FB9-210C-230D-4542-27CBCED72921}"/>
              </a:ext>
            </a:extLst>
          </p:cNvPr>
          <p:cNvSpPr/>
          <p:nvPr/>
        </p:nvSpPr>
        <p:spPr>
          <a:xfrm>
            <a:off x="4671749" y="4731211"/>
            <a:ext cx="439242" cy="364976"/>
          </a:xfrm>
          <a:custGeom>
            <a:avLst/>
            <a:gdLst/>
            <a:ahLst/>
            <a:cxnLst/>
            <a:rect l="l" t="t" r="r" b="b"/>
            <a:pathLst>
              <a:path w="11693" h="9716" extrusionOk="0">
                <a:moveTo>
                  <a:pt x="2906" y="346"/>
                </a:moveTo>
                <a:cubicBezTo>
                  <a:pt x="3120" y="346"/>
                  <a:pt x="3287" y="524"/>
                  <a:pt x="3287" y="727"/>
                </a:cubicBezTo>
                <a:lnTo>
                  <a:pt x="3287" y="1096"/>
                </a:lnTo>
                <a:cubicBezTo>
                  <a:pt x="3299" y="1429"/>
                  <a:pt x="3049" y="1679"/>
                  <a:pt x="2727" y="1679"/>
                </a:cubicBezTo>
                <a:cubicBezTo>
                  <a:pt x="2406" y="1679"/>
                  <a:pt x="2144" y="1429"/>
                  <a:pt x="2144" y="1096"/>
                </a:cubicBezTo>
                <a:lnTo>
                  <a:pt x="2144" y="727"/>
                </a:lnTo>
                <a:cubicBezTo>
                  <a:pt x="2144" y="500"/>
                  <a:pt x="2322" y="346"/>
                  <a:pt x="2525" y="346"/>
                </a:cubicBezTo>
                <a:close/>
                <a:moveTo>
                  <a:pt x="5894" y="346"/>
                </a:moveTo>
                <a:cubicBezTo>
                  <a:pt x="6120" y="346"/>
                  <a:pt x="6275" y="524"/>
                  <a:pt x="6275" y="727"/>
                </a:cubicBezTo>
                <a:lnTo>
                  <a:pt x="6275" y="1096"/>
                </a:lnTo>
                <a:cubicBezTo>
                  <a:pt x="6299" y="1429"/>
                  <a:pt x="6037" y="1679"/>
                  <a:pt x="5716" y="1679"/>
                </a:cubicBezTo>
                <a:cubicBezTo>
                  <a:pt x="5406" y="1679"/>
                  <a:pt x="5132" y="1429"/>
                  <a:pt x="5132" y="1096"/>
                </a:cubicBezTo>
                <a:lnTo>
                  <a:pt x="5132" y="727"/>
                </a:lnTo>
                <a:cubicBezTo>
                  <a:pt x="5132" y="500"/>
                  <a:pt x="5311" y="346"/>
                  <a:pt x="5525" y="346"/>
                </a:cubicBezTo>
                <a:close/>
                <a:moveTo>
                  <a:pt x="8895" y="346"/>
                </a:moveTo>
                <a:cubicBezTo>
                  <a:pt x="9121" y="346"/>
                  <a:pt x="9287" y="524"/>
                  <a:pt x="9287" y="727"/>
                </a:cubicBezTo>
                <a:lnTo>
                  <a:pt x="9287" y="1096"/>
                </a:lnTo>
                <a:cubicBezTo>
                  <a:pt x="9299" y="1429"/>
                  <a:pt x="9026" y="1679"/>
                  <a:pt x="8716" y="1679"/>
                </a:cubicBezTo>
                <a:cubicBezTo>
                  <a:pt x="8406" y="1679"/>
                  <a:pt x="8144" y="1429"/>
                  <a:pt x="8144" y="1096"/>
                </a:cubicBezTo>
                <a:lnTo>
                  <a:pt x="8144" y="727"/>
                </a:lnTo>
                <a:cubicBezTo>
                  <a:pt x="8144" y="500"/>
                  <a:pt x="8323" y="346"/>
                  <a:pt x="8525" y="346"/>
                </a:cubicBezTo>
                <a:close/>
                <a:moveTo>
                  <a:pt x="2930" y="2036"/>
                </a:moveTo>
                <a:lnTo>
                  <a:pt x="2930" y="2120"/>
                </a:lnTo>
                <a:cubicBezTo>
                  <a:pt x="2930" y="2179"/>
                  <a:pt x="2941" y="2263"/>
                  <a:pt x="2977" y="2310"/>
                </a:cubicBezTo>
                <a:lnTo>
                  <a:pt x="2739" y="2548"/>
                </a:lnTo>
                <a:lnTo>
                  <a:pt x="2703" y="2548"/>
                </a:lnTo>
                <a:lnTo>
                  <a:pt x="2465" y="2310"/>
                </a:lnTo>
                <a:cubicBezTo>
                  <a:pt x="2501" y="2251"/>
                  <a:pt x="2513" y="2191"/>
                  <a:pt x="2513" y="2120"/>
                </a:cubicBezTo>
                <a:lnTo>
                  <a:pt x="2513" y="2036"/>
                </a:lnTo>
                <a:close/>
                <a:moveTo>
                  <a:pt x="5918" y="2036"/>
                </a:moveTo>
                <a:lnTo>
                  <a:pt x="5918" y="2120"/>
                </a:lnTo>
                <a:cubicBezTo>
                  <a:pt x="5918" y="2179"/>
                  <a:pt x="5942" y="2263"/>
                  <a:pt x="5966" y="2310"/>
                </a:cubicBezTo>
                <a:lnTo>
                  <a:pt x="5728" y="2548"/>
                </a:lnTo>
                <a:lnTo>
                  <a:pt x="5704" y="2548"/>
                </a:lnTo>
                <a:lnTo>
                  <a:pt x="5466" y="2310"/>
                </a:lnTo>
                <a:cubicBezTo>
                  <a:pt x="5489" y="2251"/>
                  <a:pt x="5501" y="2191"/>
                  <a:pt x="5501" y="2120"/>
                </a:cubicBezTo>
                <a:lnTo>
                  <a:pt x="5501" y="2036"/>
                </a:lnTo>
                <a:close/>
                <a:moveTo>
                  <a:pt x="8930" y="2036"/>
                </a:moveTo>
                <a:lnTo>
                  <a:pt x="8930" y="2120"/>
                </a:lnTo>
                <a:cubicBezTo>
                  <a:pt x="8930" y="2179"/>
                  <a:pt x="8942" y="2263"/>
                  <a:pt x="8966" y="2310"/>
                </a:cubicBezTo>
                <a:lnTo>
                  <a:pt x="8728" y="2548"/>
                </a:lnTo>
                <a:lnTo>
                  <a:pt x="8704" y="2548"/>
                </a:lnTo>
                <a:lnTo>
                  <a:pt x="8466" y="2310"/>
                </a:lnTo>
                <a:cubicBezTo>
                  <a:pt x="8490" y="2251"/>
                  <a:pt x="8514" y="2191"/>
                  <a:pt x="8514" y="2120"/>
                </a:cubicBezTo>
                <a:lnTo>
                  <a:pt x="8514" y="2036"/>
                </a:lnTo>
                <a:close/>
                <a:moveTo>
                  <a:pt x="1394" y="3525"/>
                </a:moveTo>
                <a:cubicBezTo>
                  <a:pt x="1620" y="3525"/>
                  <a:pt x="1798" y="3703"/>
                  <a:pt x="1798" y="3918"/>
                </a:cubicBezTo>
                <a:lnTo>
                  <a:pt x="1798" y="4287"/>
                </a:lnTo>
                <a:cubicBezTo>
                  <a:pt x="1798" y="4596"/>
                  <a:pt x="1548" y="4870"/>
                  <a:pt x="1215" y="4870"/>
                </a:cubicBezTo>
                <a:cubicBezTo>
                  <a:pt x="905" y="4870"/>
                  <a:pt x="644" y="4608"/>
                  <a:pt x="644" y="4287"/>
                </a:cubicBezTo>
                <a:lnTo>
                  <a:pt x="644" y="3918"/>
                </a:lnTo>
                <a:cubicBezTo>
                  <a:pt x="644" y="3691"/>
                  <a:pt x="822" y="3525"/>
                  <a:pt x="1025" y="3525"/>
                </a:cubicBezTo>
                <a:close/>
                <a:moveTo>
                  <a:pt x="4406" y="3525"/>
                </a:moveTo>
                <a:cubicBezTo>
                  <a:pt x="4632" y="3525"/>
                  <a:pt x="4811" y="3703"/>
                  <a:pt x="4811" y="3918"/>
                </a:cubicBezTo>
                <a:lnTo>
                  <a:pt x="4811" y="4287"/>
                </a:lnTo>
                <a:cubicBezTo>
                  <a:pt x="4811" y="4596"/>
                  <a:pt x="4549" y="4870"/>
                  <a:pt x="4227" y="4870"/>
                </a:cubicBezTo>
                <a:cubicBezTo>
                  <a:pt x="3918" y="4870"/>
                  <a:pt x="3644" y="4608"/>
                  <a:pt x="3644" y="4287"/>
                </a:cubicBezTo>
                <a:lnTo>
                  <a:pt x="3644" y="3918"/>
                </a:lnTo>
                <a:cubicBezTo>
                  <a:pt x="3644" y="3691"/>
                  <a:pt x="3823" y="3525"/>
                  <a:pt x="4037" y="3525"/>
                </a:cubicBezTo>
                <a:close/>
                <a:moveTo>
                  <a:pt x="7394" y="3525"/>
                </a:moveTo>
                <a:cubicBezTo>
                  <a:pt x="7621" y="3525"/>
                  <a:pt x="7799" y="3703"/>
                  <a:pt x="7799" y="3918"/>
                </a:cubicBezTo>
                <a:lnTo>
                  <a:pt x="7799" y="4287"/>
                </a:lnTo>
                <a:cubicBezTo>
                  <a:pt x="7799" y="4596"/>
                  <a:pt x="7537" y="4870"/>
                  <a:pt x="7216" y="4870"/>
                </a:cubicBezTo>
                <a:cubicBezTo>
                  <a:pt x="6906" y="4870"/>
                  <a:pt x="6632" y="4608"/>
                  <a:pt x="6632" y="4287"/>
                </a:cubicBezTo>
                <a:lnTo>
                  <a:pt x="6632" y="3918"/>
                </a:lnTo>
                <a:cubicBezTo>
                  <a:pt x="6632" y="3691"/>
                  <a:pt x="6811" y="3525"/>
                  <a:pt x="7025" y="3525"/>
                </a:cubicBezTo>
                <a:close/>
                <a:moveTo>
                  <a:pt x="10407" y="3525"/>
                </a:moveTo>
                <a:cubicBezTo>
                  <a:pt x="10621" y="3525"/>
                  <a:pt x="10788" y="3703"/>
                  <a:pt x="10788" y="3918"/>
                </a:cubicBezTo>
                <a:lnTo>
                  <a:pt x="10788" y="4287"/>
                </a:lnTo>
                <a:cubicBezTo>
                  <a:pt x="10800" y="4608"/>
                  <a:pt x="10538" y="4870"/>
                  <a:pt x="10216" y="4870"/>
                </a:cubicBezTo>
                <a:cubicBezTo>
                  <a:pt x="9907" y="4870"/>
                  <a:pt x="9645" y="4608"/>
                  <a:pt x="9645" y="4287"/>
                </a:cubicBezTo>
                <a:lnTo>
                  <a:pt x="9645" y="3918"/>
                </a:lnTo>
                <a:cubicBezTo>
                  <a:pt x="9645" y="3691"/>
                  <a:pt x="9823" y="3525"/>
                  <a:pt x="10026" y="3525"/>
                </a:cubicBezTo>
                <a:close/>
                <a:moveTo>
                  <a:pt x="1429" y="5215"/>
                </a:moveTo>
                <a:lnTo>
                  <a:pt x="1429" y="5311"/>
                </a:lnTo>
                <a:cubicBezTo>
                  <a:pt x="1429" y="5370"/>
                  <a:pt x="1441" y="5442"/>
                  <a:pt x="1477" y="5489"/>
                </a:cubicBezTo>
                <a:lnTo>
                  <a:pt x="1239" y="5727"/>
                </a:lnTo>
                <a:lnTo>
                  <a:pt x="1203" y="5727"/>
                </a:lnTo>
                <a:lnTo>
                  <a:pt x="965" y="5489"/>
                </a:lnTo>
                <a:cubicBezTo>
                  <a:pt x="989" y="5430"/>
                  <a:pt x="1013" y="5370"/>
                  <a:pt x="1013" y="5311"/>
                </a:cubicBezTo>
                <a:lnTo>
                  <a:pt x="1013" y="5215"/>
                </a:lnTo>
                <a:close/>
                <a:moveTo>
                  <a:pt x="4430" y="5215"/>
                </a:moveTo>
                <a:lnTo>
                  <a:pt x="4430" y="5311"/>
                </a:lnTo>
                <a:cubicBezTo>
                  <a:pt x="4430" y="5370"/>
                  <a:pt x="4454" y="5442"/>
                  <a:pt x="4477" y="5489"/>
                </a:cubicBezTo>
                <a:lnTo>
                  <a:pt x="4239" y="5727"/>
                </a:lnTo>
                <a:lnTo>
                  <a:pt x="4215" y="5727"/>
                </a:lnTo>
                <a:lnTo>
                  <a:pt x="3977" y="5489"/>
                </a:lnTo>
                <a:cubicBezTo>
                  <a:pt x="4001" y="5430"/>
                  <a:pt x="4013" y="5370"/>
                  <a:pt x="4013" y="5311"/>
                </a:cubicBezTo>
                <a:lnTo>
                  <a:pt x="4013" y="5215"/>
                </a:lnTo>
                <a:close/>
                <a:moveTo>
                  <a:pt x="7418" y="5215"/>
                </a:moveTo>
                <a:lnTo>
                  <a:pt x="7418" y="5311"/>
                </a:lnTo>
                <a:cubicBezTo>
                  <a:pt x="7418" y="5370"/>
                  <a:pt x="7442" y="5442"/>
                  <a:pt x="7466" y="5489"/>
                </a:cubicBezTo>
                <a:lnTo>
                  <a:pt x="7228" y="5727"/>
                </a:lnTo>
                <a:lnTo>
                  <a:pt x="7204" y="5727"/>
                </a:lnTo>
                <a:lnTo>
                  <a:pt x="6966" y="5489"/>
                </a:lnTo>
                <a:cubicBezTo>
                  <a:pt x="6990" y="5430"/>
                  <a:pt x="7001" y="5370"/>
                  <a:pt x="7001" y="5311"/>
                </a:cubicBezTo>
                <a:lnTo>
                  <a:pt x="7001" y="5215"/>
                </a:lnTo>
                <a:close/>
                <a:moveTo>
                  <a:pt x="10419" y="5215"/>
                </a:moveTo>
                <a:lnTo>
                  <a:pt x="10419" y="5311"/>
                </a:lnTo>
                <a:cubicBezTo>
                  <a:pt x="10419" y="5370"/>
                  <a:pt x="10430" y="5442"/>
                  <a:pt x="10454" y="5489"/>
                </a:cubicBezTo>
                <a:lnTo>
                  <a:pt x="10216" y="5727"/>
                </a:lnTo>
                <a:lnTo>
                  <a:pt x="10192" y="5727"/>
                </a:lnTo>
                <a:lnTo>
                  <a:pt x="9954" y="5489"/>
                </a:lnTo>
                <a:cubicBezTo>
                  <a:pt x="9978" y="5430"/>
                  <a:pt x="10002" y="5370"/>
                  <a:pt x="10002" y="5311"/>
                </a:cubicBezTo>
                <a:lnTo>
                  <a:pt x="10002" y="5215"/>
                </a:lnTo>
                <a:close/>
                <a:moveTo>
                  <a:pt x="2584" y="0"/>
                </a:moveTo>
                <a:cubicBezTo>
                  <a:pt x="2191" y="0"/>
                  <a:pt x="1858" y="322"/>
                  <a:pt x="1858" y="727"/>
                </a:cubicBezTo>
                <a:lnTo>
                  <a:pt x="1858" y="1096"/>
                </a:lnTo>
                <a:cubicBezTo>
                  <a:pt x="1858" y="1393"/>
                  <a:pt x="2013" y="1667"/>
                  <a:pt x="2227" y="1846"/>
                </a:cubicBezTo>
                <a:lnTo>
                  <a:pt x="2227" y="2108"/>
                </a:lnTo>
                <a:cubicBezTo>
                  <a:pt x="2227" y="2108"/>
                  <a:pt x="2227" y="2132"/>
                  <a:pt x="2215" y="2132"/>
                </a:cubicBezTo>
                <a:lnTo>
                  <a:pt x="1787" y="2346"/>
                </a:lnTo>
                <a:cubicBezTo>
                  <a:pt x="1608" y="2441"/>
                  <a:pt x="1489" y="2632"/>
                  <a:pt x="1489" y="2846"/>
                </a:cubicBezTo>
                <a:lnTo>
                  <a:pt x="1489" y="3179"/>
                </a:lnTo>
                <a:lnTo>
                  <a:pt x="1096" y="3179"/>
                </a:lnTo>
                <a:cubicBezTo>
                  <a:pt x="703" y="3179"/>
                  <a:pt x="370" y="3513"/>
                  <a:pt x="370" y="3918"/>
                </a:cubicBezTo>
                <a:lnTo>
                  <a:pt x="370" y="4287"/>
                </a:lnTo>
                <a:cubicBezTo>
                  <a:pt x="370" y="4584"/>
                  <a:pt x="524" y="4846"/>
                  <a:pt x="739" y="5025"/>
                </a:cubicBezTo>
                <a:lnTo>
                  <a:pt x="739" y="5299"/>
                </a:lnTo>
                <a:cubicBezTo>
                  <a:pt x="739" y="5299"/>
                  <a:pt x="739" y="5311"/>
                  <a:pt x="727" y="5311"/>
                </a:cubicBezTo>
                <a:lnTo>
                  <a:pt x="298" y="5537"/>
                </a:lnTo>
                <a:cubicBezTo>
                  <a:pt x="120" y="5620"/>
                  <a:pt x="1" y="5823"/>
                  <a:pt x="1" y="6025"/>
                </a:cubicBezTo>
                <a:lnTo>
                  <a:pt x="1" y="7870"/>
                </a:lnTo>
                <a:cubicBezTo>
                  <a:pt x="1" y="8025"/>
                  <a:pt x="48" y="8156"/>
                  <a:pt x="120" y="8275"/>
                </a:cubicBezTo>
                <a:lnTo>
                  <a:pt x="298" y="8561"/>
                </a:lnTo>
                <a:cubicBezTo>
                  <a:pt x="346" y="8621"/>
                  <a:pt x="358" y="8692"/>
                  <a:pt x="358" y="8775"/>
                </a:cubicBezTo>
                <a:lnTo>
                  <a:pt x="358" y="9549"/>
                </a:lnTo>
                <a:cubicBezTo>
                  <a:pt x="358" y="9644"/>
                  <a:pt x="429" y="9716"/>
                  <a:pt x="524" y="9716"/>
                </a:cubicBezTo>
                <a:cubicBezTo>
                  <a:pt x="608" y="9716"/>
                  <a:pt x="679" y="9644"/>
                  <a:pt x="679" y="9549"/>
                </a:cubicBezTo>
                <a:lnTo>
                  <a:pt x="679" y="8775"/>
                </a:lnTo>
                <a:cubicBezTo>
                  <a:pt x="679" y="8632"/>
                  <a:pt x="644" y="8501"/>
                  <a:pt x="560" y="8371"/>
                </a:cubicBezTo>
                <a:lnTo>
                  <a:pt x="382" y="8097"/>
                </a:lnTo>
                <a:cubicBezTo>
                  <a:pt x="346" y="8037"/>
                  <a:pt x="322" y="7966"/>
                  <a:pt x="322" y="7870"/>
                </a:cubicBezTo>
                <a:lnTo>
                  <a:pt x="322" y="6025"/>
                </a:lnTo>
                <a:cubicBezTo>
                  <a:pt x="322" y="5954"/>
                  <a:pt x="370" y="5882"/>
                  <a:pt x="441" y="5846"/>
                </a:cubicBezTo>
                <a:lnTo>
                  <a:pt x="763" y="5692"/>
                </a:lnTo>
                <a:lnTo>
                  <a:pt x="1036" y="5977"/>
                </a:lnTo>
                <a:cubicBezTo>
                  <a:pt x="1120" y="6049"/>
                  <a:pt x="1203" y="6085"/>
                  <a:pt x="1298" y="6085"/>
                </a:cubicBezTo>
                <a:cubicBezTo>
                  <a:pt x="1382" y="6085"/>
                  <a:pt x="1477" y="6049"/>
                  <a:pt x="1548" y="5977"/>
                </a:cubicBezTo>
                <a:lnTo>
                  <a:pt x="1834" y="5692"/>
                </a:lnTo>
                <a:lnTo>
                  <a:pt x="2144" y="5846"/>
                </a:lnTo>
                <a:cubicBezTo>
                  <a:pt x="2215" y="5882"/>
                  <a:pt x="2263" y="5954"/>
                  <a:pt x="2263" y="6025"/>
                </a:cubicBezTo>
                <a:lnTo>
                  <a:pt x="2263" y="7870"/>
                </a:lnTo>
                <a:cubicBezTo>
                  <a:pt x="2263" y="7942"/>
                  <a:pt x="2227" y="8025"/>
                  <a:pt x="2203" y="8097"/>
                </a:cubicBezTo>
                <a:lnTo>
                  <a:pt x="2025" y="8371"/>
                </a:lnTo>
                <a:cubicBezTo>
                  <a:pt x="1953" y="8490"/>
                  <a:pt x="1906" y="8644"/>
                  <a:pt x="1906" y="8775"/>
                </a:cubicBezTo>
                <a:lnTo>
                  <a:pt x="1906" y="9549"/>
                </a:lnTo>
                <a:cubicBezTo>
                  <a:pt x="1906" y="9644"/>
                  <a:pt x="1977" y="9716"/>
                  <a:pt x="2072" y="9716"/>
                </a:cubicBezTo>
                <a:cubicBezTo>
                  <a:pt x="2156" y="9716"/>
                  <a:pt x="2227" y="9644"/>
                  <a:pt x="2227" y="9549"/>
                </a:cubicBezTo>
                <a:lnTo>
                  <a:pt x="2227" y="8775"/>
                </a:lnTo>
                <a:cubicBezTo>
                  <a:pt x="2227" y="8704"/>
                  <a:pt x="2263" y="8632"/>
                  <a:pt x="2287" y="8561"/>
                </a:cubicBezTo>
                <a:lnTo>
                  <a:pt x="2465" y="8275"/>
                </a:lnTo>
                <a:cubicBezTo>
                  <a:pt x="2549" y="8156"/>
                  <a:pt x="2584" y="8001"/>
                  <a:pt x="2584" y="7870"/>
                </a:cubicBezTo>
                <a:lnTo>
                  <a:pt x="2584" y="6025"/>
                </a:lnTo>
                <a:cubicBezTo>
                  <a:pt x="2584" y="5823"/>
                  <a:pt x="2465" y="5644"/>
                  <a:pt x="2287" y="5537"/>
                </a:cubicBezTo>
                <a:lnTo>
                  <a:pt x="1858" y="5311"/>
                </a:lnTo>
                <a:lnTo>
                  <a:pt x="1846" y="5299"/>
                </a:lnTo>
                <a:lnTo>
                  <a:pt x="1846" y="5025"/>
                </a:lnTo>
                <a:cubicBezTo>
                  <a:pt x="2072" y="4870"/>
                  <a:pt x="2215" y="4596"/>
                  <a:pt x="2215" y="4287"/>
                </a:cubicBezTo>
                <a:lnTo>
                  <a:pt x="2215" y="3918"/>
                </a:lnTo>
                <a:cubicBezTo>
                  <a:pt x="2215" y="3644"/>
                  <a:pt x="2072" y="3406"/>
                  <a:pt x="1846" y="3275"/>
                </a:cubicBezTo>
                <a:lnTo>
                  <a:pt x="1846" y="2822"/>
                </a:lnTo>
                <a:cubicBezTo>
                  <a:pt x="1846" y="2751"/>
                  <a:pt x="1894" y="2679"/>
                  <a:pt x="1965" y="2644"/>
                </a:cubicBezTo>
                <a:lnTo>
                  <a:pt x="2275" y="2501"/>
                </a:lnTo>
                <a:lnTo>
                  <a:pt x="2560" y="2786"/>
                </a:lnTo>
                <a:cubicBezTo>
                  <a:pt x="2632" y="2858"/>
                  <a:pt x="2727" y="2882"/>
                  <a:pt x="2810" y="2882"/>
                </a:cubicBezTo>
                <a:cubicBezTo>
                  <a:pt x="2906" y="2882"/>
                  <a:pt x="2989" y="2858"/>
                  <a:pt x="3061" y="2786"/>
                </a:cubicBezTo>
                <a:lnTo>
                  <a:pt x="3346" y="2501"/>
                </a:lnTo>
                <a:lnTo>
                  <a:pt x="3656" y="2644"/>
                </a:lnTo>
                <a:cubicBezTo>
                  <a:pt x="3739" y="2679"/>
                  <a:pt x="3775" y="2751"/>
                  <a:pt x="3775" y="2822"/>
                </a:cubicBezTo>
                <a:lnTo>
                  <a:pt x="3775" y="3275"/>
                </a:lnTo>
                <a:cubicBezTo>
                  <a:pt x="3561" y="3394"/>
                  <a:pt x="3406" y="3632"/>
                  <a:pt x="3406" y="3918"/>
                </a:cubicBezTo>
                <a:lnTo>
                  <a:pt x="3406" y="4287"/>
                </a:lnTo>
                <a:cubicBezTo>
                  <a:pt x="3406" y="4584"/>
                  <a:pt x="3561" y="4846"/>
                  <a:pt x="3775" y="5025"/>
                </a:cubicBezTo>
                <a:lnTo>
                  <a:pt x="3775" y="5299"/>
                </a:lnTo>
                <a:cubicBezTo>
                  <a:pt x="3775" y="5299"/>
                  <a:pt x="3775" y="5311"/>
                  <a:pt x="3763" y="5311"/>
                </a:cubicBezTo>
                <a:lnTo>
                  <a:pt x="3334" y="5537"/>
                </a:lnTo>
                <a:cubicBezTo>
                  <a:pt x="3156" y="5620"/>
                  <a:pt x="3037" y="5823"/>
                  <a:pt x="3037" y="6025"/>
                </a:cubicBezTo>
                <a:lnTo>
                  <a:pt x="3037" y="7870"/>
                </a:lnTo>
                <a:cubicBezTo>
                  <a:pt x="3037" y="8025"/>
                  <a:pt x="3084" y="8156"/>
                  <a:pt x="3156" y="8275"/>
                </a:cubicBezTo>
                <a:lnTo>
                  <a:pt x="3334" y="8561"/>
                </a:lnTo>
                <a:cubicBezTo>
                  <a:pt x="3382" y="8621"/>
                  <a:pt x="3394" y="8692"/>
                  <a:pt x="3394" y="8775"/>
                </a:cubicBezTo>
                <a:lnTo>
                  <a:pt x="3394" y="9549"/>
                </a:lnTo>
                <a:cubicBezTo>
                  <a:pt x="3394" y="9644"/>
                  <a:pt x="3465" y="9716"/>
                  <a:pt x="3561" y="9716"/>
                </a:cubicBezTo>
                <a:cubicBezTo>
                  <a:pt x="3644" y="9716"/>
                  <a:pt x="3715" y="9644"/>
                  <a:pt x="3715" y="9549"/>
                </a:cubicBezTo>
                <a:lnTo>
                  <a:pt x="3715" y="8775"/>
                </a:lnTo>
                <a:cubicBezTo>
                  <a:pt x="3715" y="8632"/>
                  <a:pt x="3680" y="8501"/>
                  <a:pt x="3596" y="8371"/>
                </a:cubicBezTo>
                <a:lnTo>
                  <a:pt x="3418" y="8097"/>
                </a:lnTo>
                <a:cubicBezTo>
                  <a:pt x="3382" y="8037"/>
                  <a:pt x="3358" y="7966"/>
                  <a:pt x="3358" y="7870"/>
                </a:cubicBezTo>
                <a:lnTo>
                  <a:pt x="3358" y="6025"/>
                </a:lnTo>
                <a:cubicBezTo>
                  <a:pt x="3358" y="5954"/>
                  <a:pt x="3406" y="5882"/>
                  <a:pt x="3477" y="5846"/>
                </a:cubicBezTo>
                <a:lnTo>
                  <a:pt x="3799" y="5692"/>
                </a:lnTo>
                <a:lnTo>
                  <a:pt x="4073" y="5977"/>
                </a:lnTo>
                <a:cubicBezTo>
                  <a:pt x="4156" y="6049"/>
                  <a:pt x="4239" y="6085"/>
                  <a:pt x="4334" y="6085"/>
                </a:cubicBezTo>
                <a:cubicBezTo>
                  <a:pt x="4418" y="6085"/>
                  <a:pt x="4513" y="6049"/>
                  <a:pt x="4585" y="5977"/>
                </a:cubicBezTo>
                <a:lnTo>
                  <a:pt x="4870" y="5692"/>
                </a:lnTo>
                <a:lnTo>
                  <a:pt x="5180" y="5846"/>
                </a:lnTo>
                <a:cubicBezTo>
                  <a:pt x="5251" y="5882"/>
                  <a:pt x="5299" y="5954"/>
                  <a:pt x="5299" y="6025"/>
                </a:cubicBezTo>
                <a:lnTo>
                  <a:pt x="5299" y="7870"/>
                </a:lnTo>
                <a:cubicBezTo>
                  <a:pt x="5299" y="7942"/>
                  <a:pt x="5263" y="8025"/>
                  <a:pt x="5239" y="8097"/>
                </a:cubicBezTo>
                <a:lnTo>
                  <a:pt x="5061" y="8371"/>
                </a:lnTo>
                <a:cubicBezTo>
                  <a:pt x="4989" y="8490"/>
                  <a:pt x="4942" y="8644"/>
                  <a:pt x="4942" y="8775"/>
                </a:cubicBezTo>
                <a:lnTo>
                  <a:pt x="4942" y="9549"/>
                </a:lnTo>
                <a:cubicBezTo>
                  <a:pt x="4942" y="9644"/>
                  <a:pt x="5013" y="9716"/>
                  <a:pt x="5108" y="9716"/>
                </a:cubicBezTo>
                <a:cubicBezTo>
                  <a:pt x="5192" y="9716"/>
                  <a:pt x="5263" y="9644"/>
                  <a:pt x="5263" y="9549"/>
                </a:cubicBezTo>
                <a:lnTo>
                  <a:pt x="5263" y="8775"/>
                </a:lnTo>
                <a:cubicBezTo>
                  <a:pt x="5263" y="8704"/>
                  <a:pt x="5299" y="8632"/>
                  <a:pt x="5323" y="8561"/>
                </a:cubicBezTo>
                <a:lnTo>
                  <a:pt x="5501" y="8275"/>
                </a:lnTo>
                <a:cubicBezTo>
                  <a:pt x="5585" y="8156"/>
                  <a:pt x="5620" y="8001"/>
                  <a:pt x="5620" y="7870"/>
                </a:cubicBezTo>
                <a:lnTo>
                  <a:pt x="5620" y="6025"/>
                </a:lnTo>
                <a:cubicBezTo>
                  <a:pt x="5620" y="5823"/>
                  <a:pt x="5501" y="5644"/>
                  <a:pt x="5323" y="5537"/>
                </a:cubicBezTo>
                <a:lnTo>
                  <a:pt x="4894" y="5311"/>
                </a:lnTo>
                <a:lnTo>
                  <a:pt x="4882" y="5299"/>
                </a:lnTo>
                <a:lnTo>
                  <a:pt x="4882" y="5025"/>
                </a:lnTo>
                <a:cubicBezTo>
                  <a:pt x="5108" y="4870"/>
                  <a:pt x="5251" y="4596"/>
                  <a:pt x="5251" y="4287"/>
                </a:cubicBezTo>
                <a:lnTo>
                  <a:pt x="5251" y="3918"/>
                </a:lnTo>
                <a:cubicBezTo>
                  <a:pt x="5251" y="3644"/>
                  <a:pt x="5108" y="3406"/>
                  <a:pt x="4882" y="3275"/>
                </a:cubicBezTo>
                <a:lnTo>
                  <a:pt x="4882" y="2822"/>
                </a:lnTo>
                <a:cubicBezTo>
                  <a:pt x="4882" y="2751"/>
                  <a:pt x="4930" y="2679"/>
                  <a:pt x="5001" y="2644"/>
                </a:cubicBezTo>
                <a:lnTo>
                  <a:pt x="5311" y="2501"/>
                </a:lnTo>
                <a:lnTo>
                  <a:pt x="5597" y="2786"/>
                </a:lnTo>
                <a:cubicBezTo>
                  <a:pt x="5668" y="2858"/>
                  <a:pt x="5763" y="2882"/>
                  <a:pt x="5847" y="2882"/>
                </a:cubicBezTo>
                <a:cubicBezTo>
                  <a:pt x="5942" y="2882"/>
                  <a:pt x="6025" y="2858"/>
                  <a:pt x="6097" y="2786"/>
                </a:cubicBezTo>
                <a:lnTo>
                  <a:pt x="6382" y="2501"/>
                </a:lnTo>
                <a:lnTo>
                  <a:pt x="6692" y="2644"/>
                </a:lnTo>
                <a:cubicBezTo>
                  <a:pt x="6775" y="2679"/>
                  <a:pt x="6811" y="2751"/>
                  <a:pt x="6811" y="2822"/>
                </a:cubicBezTo>
                <a:lnTo>
                  <a:pt x="6811" y="3275"/>
                </a:lnTo>
                <a:cubicBezTo>
                  <a:pt x="6597" y="3394"/>
                  <a:pt x="6442" y="3632"/>
                  <a:pt x="6442" y="3918"/>
                </a:cubicBezTo>
                <a:lnTo>
                  <a:pt x="6442" y="4287"/>
                </a:lnTo>
                <a:cubicBezTo>
                  <a:pt x="6442" y="4584"/>
                  <a:pt x="6597" y="4846"/>
                  <a:pt x="6811" y="5025"/>
                </a:cubicBezTo>
                <a:lnTo>
                  <a:pt x="6811" y="5299"/>
                </a:lnTo>
                <a:cubicBezTo>
                  <a:pt x="6811" y="5299"/>
                  <a:pt x="6811" y="5311"/>
                  <a:pt x="6799" y="5311"/>
                </a:cubicBezTo>
                <a:lnTo>
                  <a:pt x="6370" y="5537"/>
                </a:lnTo>
                <a:cubicBezTo>
                  <a:pt x="6192" y="5620"/>
                  <a:pt x="6073" y="5823"/>
                  <a:pt x="6073" y="6025"/>
                </a:cubicBezTo>
                <a:lnTo>
                  <a:pt x="6073" y="7870"/>
                </a:lnTo>
                <a:cubicBezTo>
                  <a:pt x="6073" y="8025"/>
                  <a:pt x="6120" y="8156"/>
                  <a:pt x="6192" y="8275"/>
                </a:cubicBezTo>
                <a:lnTo>
                  <a:pt x="6370" y="8561"/>
                </a:lnTo>
                <a:cubicBezTo>
                  <a:pt x="6418" y="8621"/>
                  <a:pt x="6430" y="8692"/>
                  <a:pt x="6430" y="8775"/>
                </a:cubicBezTo>
                <a:lnTo>
                  <a:pt x="6430" y="9549"/>
                </a:lnTo>
                <a:cubicBezTo>
                  <a:pt x="6430" y="9644"/>
                  <a:pt x="6501" y="9716"/>
                  <a:pt x="6597" y="9716"/>
                </a:cubicBezTo>
                <a:cubicBezTo>
                  <a:pt x="6680" y="9716"/>
                  <a:pt x="6751" y="9644"/>
                  <a:pt x="6751" y="9549"/>
                </a:cubicBezTo>
                <a:lnTo>
                  <a:pt x="6751" y="8775"/>
                </a:lnTo>
                <a:cubicBezTo>
                  <a:pt x="6751" y="8632"/>
                  <a:pt x="6716" y="8501"/>
                  <a:pt x="6632" y="8371"/>
                </a:cubicBezTo>
                <a:lnTo>
                  <a:pt x="6454" y="8097"/>
                </a:lnTo>
                <a:cubicBezTo>
                  <a:pt x="6418" y="8037"/>
                  <a:pt x="6394" y="7966"/>
                  <a:pt x="6394" y="7870"/>
                </a:cubicBezTo>
                <a:lnTo>
                  <a:pt x="6394" y="6025"/>
                </a:lnTo>
                <a:cubicBezTo>
                  <a:pt x="6394" y="5954"/>
                  <a:pt x="6442" y="5882"/>
                  <a:pt x="6513" y="5846"/>
                </a:cubicBezTo>
                <a:lnTo>
                  <a:pt x="6835" y="5692"/>
                </a:lnTo>
                <a:lnTo>
                  <a:pt x="7109" y="5977"/>
                </a:lnTo>
                <a:cubicBezTo>
                  <a:pt x="7192" y="6049"/>
                  <a:pt x="7275" y="6085"/>
                  <a:pt x="7371" y="6085"/>
                </a:cubicBezTo>
                <a:cubicBezTo>
                  <a:pt x="7454" y="6085"/>
                  <a:pt x="7549" y="6049"/>
                  <a:pt x="7621" y="5977"/>
                </a:cubicBezTo>
                <a:lnTo>
                  <a:pt x="7906" y="5692"/>
                </a:lnTo>
                <a:lnTo>
                  <a:pt x="8216" y="5846"/>
                </a:lnTo>
                <a:cubicBezTo>
                  <a:pt x="8287" y="5882"/>
                  <a:pt x="8335" y="5954"/>
                  <a:pt x="8335" y="6025"/>
                </a:cubicBezTo>
                <a:lnTo>
                  <a:pt x="8335" y="7870"/>
                </a:lnTo>
                <a:cubicBezTo>
                  <a:pt x="8335" y="7942"/>
                  <a:pt x="8299" y="8025"/>
                  <a:pt x="8275" y="8097"/>
                </a:cubicBezTo>
                <a:lnTo>
                  <a:pt x="8097" y="8371"/>
                </a:lnTo>
                <a:cubicBezTo>
                  <a:pt x="8025" y="8490"/>
                  <a:pt x="7978" y="8644"/>
                  <a:pt x="7978" y="8775"/>
                </a:cubicBezTo>
                <a:lnTo>
                  <a:pt x="7978" y="9549"/>
                </a:lnTo>
                <a:cubicBezTo>
                  <a:pt x="7978" y="9644"/>
                  <a:pt x="8049" y="9716"/>
                  <a:pt x="8144" y="9716"/>
                </a:cubicBezTo>
                <a:cubicBezTo>
                  <a:pt x="8228" y="9716"/>
                  <a:pt x="8299" y="9644"/>
                  <a:pt x="8299" y="9549"/>
                </a:cubicBezTo>
                <a:lnTo>
                  <a:pt x="8299" y="8775"/>
                </a:lnTo>
                <a:cubicBezTo>
                  <a:pt x="8299" y="8704"/>
                  <a:pt x="8335" y="8632"/>
                  <a:pt x="8359" y="8561"/>
                </a:cubicBezTo>
                <a:lnTo>
                  <a:pt x="8537" y="8275"/>
                </a:lnTo>
                <a:cubicBezTo>
                  <a:pt x="8621" y="8156"/>
                  <a:pt x="8656" y="8001"/>
                  <a:pt x="8656" y="7870"/>
                </a:cubicBezTo>
                <a:lnTo>
                  <a:pt x="8656" y="6025"/>
                </a:lnTo>
                <a:cubicBezTo>
                  <a:pt x="8656" y="5823"/>
                  <a:pt x="8537" y="5644"/>
                  <a:pt x="8359" y="5537"/>
                </a:cubicBezTo>
                <a:lnTo>
                  <a:pt x="7930" y="5311"/>
                </a:lnTo>
                <a:lnTo>
                  <a:pt x="7918" y="5299"/>
                </a:lnTo>
                <a:lnTo>
                  <a:pt x="7918" y="5025"/>
                </a:lnTo>
                <a:cubicBezTo>
                  <a:pt x="8144" y="4870"/>
                  <a:pt x="8287" y="4596"/>
                  <a:pt x="8287" y="4287"/>
                </a:cubicBezTo>
                <a:lnTo>
                  <a:pt x="8287" y="3918"/>
                </a:lnTo>
                <a:cubicBezTo>
                  <a:pt x="8287" y="3644"/>
                  <a:pt x="8144" y="3406"/>
                  <a:pt x="7918" y="3275"/>
                </a:cubicBezTo>
                <a:lnTo>
                  <a:pt x="7918" y="2822"/>
                </a:lnTo>
                <a:cubicBezTo>
                  <a:pt x="7918" y="2751"/>
                  <a:pt x="7966" y="2679"/>
                  <a:pt x="8037" y="2644"/>
                </a:cubicBezTo>
                <a:lnTo>
                  <a:pt x="8347" y="2501"/>
                </a:lnTo>
                <a:lnTo>
                  <a:pt x="8633" y="2786"/>
                </a:lnTo>
                <a:cubicBezTo>
                  <a:pt x="8704" y="2858"/>
                  <a:pt x="8799" y="2882"/>
                  <a:pt x="8883" y="2882"/>
                </a:cubicBezTo>
                <a:cubicBezTo>
                  <a:pt x="8978" y="2882"/>
                  <a:pt x="9061" y="2858"/>
                  <a:pt x="9133" y="2786"/>
                </a:cubicBezTo>
                <a:lnTo>
                  <a:pt x="9418" y="2501"/>
                </a:lnTo>
                <a:lnTo>
                  <a:pt x="9728" y="2644"/>
                </a:lnTo>
                <a:cubicBezTo>
                  <a:pt x="9811" y="2679"/>
                  <a:pt x="9847" y="2751"/>
                  <a:pt x="9847" y="2822"/>
                </a:cubicBezTo>
                <a:lnTo>
                  <a:pt x="9847" y="3275"/>
                </a:lnTo>
                <a:cubicBezTo>
                  <a:pt x="9633" y="3394"/>
                  <a:pt x="9478" y="3632"/>
                  <a:pt x="9478" y="3918"/>
                </a:cubicBezTo>
                <a:lnTo>
                  <a:pt x="9478" y="4287"/>
                </a:lnTo>
                <a:cubicBezTo>
                  <a:pt x="9478" y="4584"/>
                  <a:pt x="9633" y="4846"/>
                  <a:pt x="9847" y="5025"/>
                </a:cubicBezTo>
                <a:lnTo>
                  <a:pt x="9847" y="5299"/>
                </a:lnTo>
                <a:cubicBezTo>
                  <a:pt x="9847" y="5299"/>
                  <a:pt x="9847" y="5311"/>
                  <a:pt x="9835" y="5311"/>
                </a:cubicBezTo>
                <a:lnTo>
                  <a:pt x="9407" y="5537"/>
                </a:lnTo>
                <a:cubicBezTo>
                  <a:pt x="9228" y="5620"/>
                  <a:pt x="9109" y="5823"/>
                  <a:pt x="9109" y="6025"/>
                </a:cubicBezTo>
                <a:lnTo>
                  <a:pt x="9109" y="7870"/>
                </a:lnTo>
                <a:cubicBezTo>
                  <a:pt x="9109" y="8025"/>
                  <a:pt x="9157" y="8156"/>
                  <a:pt x="9228" y="8275"/>
                </a:cubicBezTo>
                <a:lnTo>
                  <a:pt x="9407" y="8561"/>
                </a:lnTo>
                <a:cubicBezTo>
                  <a:pt x="9454" y="8621"/>
                  <a:pt x="9466" y="8692"/>
                  <a:pt x="9466" y="8775"/>
                </a:cubicBezTo>
                <a:lnTo>
                  <a:pt x="9466" y="9549"/>
                </a:lnTo>
                <a:cubicBezTo>
                  <a:pt x="9466" y="9644"/>
                  <a:pt x="9538" y="9716"/>
                  <a:pt x="9633" y="9716"/>
                </a:cubicBezTo>
                <a:cubicBezTo>
                  <a:pt x="9716" y="9716"/>
                  <a:pt x="9788" y="9644"/>
                  <a:pt x="9788" y="9549"/>
                </a:cubicBezTo>
                <a:lnTo>
                  <a:pt x="9788" y="8775"/>
                </a:lnTo>
                <a:cubicBezTo>
                  <a:pt x="9788" y="8632"/>
                  <a:pt x="9752" y="8501"/>
                  <a:pt x="9668" y="8371"/>
                </a:cubicBezTo>
                <a:lnTo>
                  <a:pt x="9490" y="8097"/>
                </a:lnTo>
                <a:cubicBezTo>
                  <a:pt x="9454" y="8037"/>
                  <a:pt x="9430" y="7966"/>
                  <a:pt x="9430" y="7870"/>
                </a:cubicBezTo>
                <a:lnTo>
                  <a:pt x="9430" y="6025"/>
                </a:lnTo>
                <a:cubicBezTo>
                  <a:pt x="9430" y="5954"/>
                  <a:pt x="9478" y="5882"/>
                  <a:pt x="9549" y="5846"/>
                </a:cubicBezTo>
                <a:lnTo>
                  <a:pt x="9871" y="5692"/>
                </a:lnTo>
                <a:lnTo>
                  <a:pt x="10145" y="5977"/>
                </a:lnTo>
                <a:cubicBezTo>
                  <a:pt x="10228" y="6049"/>
                  <a:pt x="10311" y="6085"/>
                  <a:pt x="10407" y="6085"/>
                </a:cubicBezTo>
                <a:cubicBezTo>
                  <a:pt x="10490" y="6085"/>
                  <a:pt x="10585" y="6049"/>
                  <a:pt x="10657" y="5977"/>
                </a:cubicBezTo>
                <a:lnTo>
                  <a:pt x="10942" y="5692"/>
                </a:lnTo>
                <a:lnTo>
                  <a:pt x="11252" y="5846"/>
                </a:lnTo>
                <a:cubicBezTo>
                  <a:pt x="11323" y="5882"/>
                  <a:pt x="11371" y="5954"/>
                  <a:pt x="11371" y="6025"/>
                </a:cubicBezTo>
                <a:lnTo>
                  <a:pt x="11371" y="7870"/>
                </a:lnTo>
                <a:cubicBezTo>
                  <a:pt x="11371" y="7942"/>
                  <a:pt x="11335" y="8025"/>
                  <a:pt x="11312" y="8097"/>
                </a:cubicBezTo>
                <a:lnTo>
                  <a:pt x="11133" y="8371"/>
                </a:lnTo>
                <a:cubicBezTo>
                  <a:pt x="11062" y="8490"/>
                  <a:pt x="11014" y="8644"/>
                  <a:pt x="11014" y="8775"/>
                </a:cubicBezTo>
                <a:lnTo>
                  <a:pt x="11014" y="9549"/>
                </a:lnTo>
                <a:cubicBezTo>
                  <a:pt x="11014" y="9644"/>
                  <a:pt x="11085" y="9716"/>
                  <a:pt x="11181" y="9716"/>
                </a:cubicBezTo>
                <a:cubicBezTo>
                  <a:pt x="11264" y="9716"/>
                  <a:pt x="11335" y="9644"/>
                  <a:pt x="11335" y="9549"/>
                </a:cubicBezTo>
                <a:lnTo>
                  <a:pt x="11335" y="8775"/>
                </a:lnTo>
                <a:cubicBezTo>
                  <a:pt x="11335" y="8704"/>
                  <a:pt x="11371" y="8632"/>
                  <a:pt x="11395" y="8561"/>
                </a:cubicBezTo>
                <a:lnTo>
                  <a:pt x="11573" y="8275"/>
                </a:lnTo>
                <a:cubicBezTo>
                  <a:pt x="11657" y="8156"/>
                  <a:pt x="11693" y="8001"/>
                  <a:pt x="11693" y="7870"/>
                </a:cubicBezTo>
                <a:lnTo>
                  <a:pt x="11693" y="6025"/>
                </a:lnTo>
                <a:cubicBezTo>
                  <a:pt x="11514" y="5823"/>
                  <a:pt x="11395" y="5620"/>
                  <a:pt x="11204" y="5537"/>
                </a:cubicBezTo>
                <a:lnTo>
                  <a:pt x="10776" y="5311"/>
                </a:lnTo>
                <a:lnTo>
                  <a:pt x="10764" y="5299"/>
                </a:lnTo>
                <a:lnTo>
                  <a:pt x="10764" y="5025"/>
                </a:lnTo>
                <a:cubicBezTo>
                  <a:pt x="10978" y="4870"/>
                  <a:pt x="11133" y="4596"/>
                  <a:pt x="11133" y="4287"/>
                </a:cubicBezTo>
                <a:lnTo>
                  <a:pt x="11133" y="3918"/>
                </a:lnTo>
                <a:cubicBezTo>
                  <a:pt x="11133" y="3513"/>
                  <a:pt x="10800" y="3179"/>
                  <a:pt x="10407" y="3179"/>
                </a:cubicBezTo>
                <a:lnTo>
                  <a:pt x="10014" y="3179"/>
                </a:lnTo>
                <a:lnTo>
                  <a:pt x="10014" y="2846"/>
                </a:lnTo>
                <a:cubicBezTo>
                  <a:pt x="10014" y="2632"/>
                  <a:pt x="9895" y="2453"/>
                  <a:pt x="9716" y="2346"/>
                </a:cubicBezTo>
                <a:lnTo>
                  <a:pt x="9287" y="2132"/>
                </a:lnTo>
                <a:lnTo>
                  <a:pt x="9276" y="2108"/>
                </a:lnTo>
                <a:lnTo>
                  <a:pt x="9276" y="1846"/>
                </a:lnTo>
                <a:cubicBezTo>
                  <a:pt x="9490" y="1679"/>
                  <a:pt x="9645" y="1417"/>
                  <a:pt x="9645" y="1096"/>
                </a:cubicBezTo>
                <a:lnTo>
                  <a:pt x="9645" y="727"/>
                </a:lnTo>
                <a:cubicBezTo>
                  <a:pt x="9645" y="322"/>
                  <a:pt x="9311" y="0"/>
                  <a:pt x="8918" y="0"/>
                </a:cubicBezTo>
                <a:lnTo>
                  <a:pt x="8537" y="0"/>
                </a:lnTo>
                <a:cubicBezTo>
                  <a:pt x="8133" y="0"/>
                  <a:pt x="7811" y="322"/>
                  <a:pt x="7811" y="727"/>
                </a:cubicBezTo>
                <a:lnTo>
                  <a:pt x="7811" y="1096"/>
                </a:lnTo>
                <a:cubicBezTo>
                  <a:pt x="7811" y="1393"/>
                  <a:pt x="7966" y="1667"/>
                  <a:pt x="8180" y="1846"/>
                </a:cubicBezTo>
                <a:lnTo>
                  <a:pt x="8180" y="2108"/>
                </a:lnTo>
                <a:cubicBezTo>
                  <a:pt x="8180" y="2108"/>
                  <a:pt x="8180" y="2132"/>
                  <a:pt x="8168" y="2132"/>
                </a:cubicBezTo>
                <a:lnTo>
                  <a:pt x="7740" y="2346"/>
                </a:lnTo>
                <a:cubicBezTo>
                  <a:pt x="7561" y="2441"/>
                  <a:pt x="7442" y="2632"/>
                  <a:pt x="7442" y="2846"/>
                </a:cubicBezTo>
                <a:lnTo>
                  <a:pt x="7442" y="3179"/>
                </a:lnTo>
                <a:lnTo>
                  <a:pt x="7037" y="3179"/>
                </a:lnTo>
                <a:lnTo>
                  <a:pt x="7037" y="2846"/>
                </a:lnTo>
                <a:cubicBezTo>
                  <a:pt x="7037" y="2632"/>
                  <a:pt x="6918" y="2453"/>
                  <a:pt x="6740" y="2346"/>
                </a:cubicBezTo>
                <a:lnTo>
                  <a:pt x="6311" y="2132"/>
                </a:lnTo>
                <a:lnTo>
                  <a:pt x="6299" y="2108"/>
                </a:lnTo>
                <a:lnTo>
                  <a:pt x="6299" y="1846"/>
                </a:lnTo>
                <a:cubicBezTo>
                  <a:pt x="6513" y="1679"/>
                  <a:pt x="6668" y="1417"/>
                  <a:pt x="6668" y="1096"/>
                </a:cubicBezTo>
                <a:lnTo>
                  <a:pt x="6668" y="727"/>
                </a:lnTo>
                <a:cubicBezTo>
                  <a:pt x="6668" y="322"/>
                  <a:pt x="6335" y="0"/>
                  <a:pt x="5942" y="0"/>
                </a:cubicBezTo>
                <a:lnTo>
                  <a:pt x="5561" y="0"/>
                </a:lnTo>
                <a:cubicBezTo>
                  <a:pt x="5168" y="0"/>
                  <a:pt x="4835" y="322"/>
                  <a:pt x="4835" y="727"/>
                </a:cubicBezTo>
                <a:lnTo>
                  <a:pt x="4835" y="1096"/>
                </a:lnTo>
                <a:cubicBezTo>
                  <a:pt x="4835" y="1393"/>
                  <a:pt x="4989" y="1667"/>
                  <a:pt x="5204" y="1846"/>
                </a:cubicBezTo>
                <a:lnTo>
                  <a:pt x="5204" y="2108"/>
                </a:lnTo>
                <a:cubicBezTo>
                  <a:pt x="5204" y="2108"/>
                  <a:pt x="5204" y="2132"/>
                  <a:pt x="5192" y="2132"/>
                </a:cubicBezTo>
                <a:lnTo>
                  <a:pt x="4763" y="2346"/>
                </a:lnTo>
                <a:cubicBezTo>
                  <a:pt x="4585" y="2441"/>
                  <a:pt x="4465" y="2632"/>
                  <a:pt x="4465" y="2846"/>
                </a:cubicBezTo>
                <a:lnTo>
                  <a:pt x="4465" y="3179"/>
                </a:lnTo>
                <a:lnTo>
                  <a:pt x="4061" y="3179"/>
                </a:lnTo>
                <a:lnTo>
                  <a:pt x="4061" y="2846"/>
                </a:lnTo>
                <a:cubicBezTo>
                  <a:pt x="4061" y="2632"/>
                  <a:pt x="3942" y="2453"/>
                  <a:pt x="3763" y="2346"/>
                </a:cubicBezTo>
                <a:lnTo>
                  <a:pt x="3334" y="2132"/>
                </a:lnTo>
                <a:lnTo>
                  <a:pt x="3322" y="2108"/>
                </a:lnTo>
                <a:lnTo>
                  <a:pt x="3322" y="1846"/>
                </a:lnTo>
                <a:cubicBezTo>
                  <a:pt x="3537" y="1679"/>
                  <a:pt x="3692" y="1417"/>
                  <a:pt x="3692" y="1096"/>
                </a:cubicBezTo>
                <a:lnTo>
                  <a:pt x="3692" y="727"/>
                </a:lnTo>
                <a:cubicBezTo>
                  <a:pt x="3692" y="322"/>
                  <a:pt x="3358" y="0"/>
                  <a:pt x="2965" y="0"/>
                </a:cubicBezTo>
                <a:close/>
              </a:path>
            </a:pathLst>
          </a:custGeom>
          <a:solidFill>
            <a:schemeClr val="tx1">
              <a:lumMod val="65000"/>
              <a:lumOff val="35000"/>
            </a:schemeClr>
          </a:solidFill>
          <a:ln>
            <a:noFill/>
          </a:ln>
        </p:spPr>
        <p:txBody>
          <a:bodyPr spcFirstLastPara="1" wrap="square" lIns="91419" tIns="91419" rIns="91419" bIns="91419" anchor="ctr" anchorCtr="0">
            <a:noAutofit/>
          </a:bodyPr>
          <a:lstStyle/>
          <a:p>
            <a:pPr defTabSz="914358">
              <a:defRPr/>
            </a:pPr>
            <a:endParaRPr lang="es-MX">
              <a:solidFill>
                <a:prstClr val="black"/>
              </a:solidFill>
              <a:latin typeface="Arial" panose="020B0604020202020204" pitchFamily="34" charset="0"/>
              <a:cs typeface="Arial" panose="020B0604020202020204" pitchFamily="34" charset="0"/>
            </a:endParaRPr>
          </a:p>
        </p:txBody>
      </p:sp>
      <p:sp>
        <p:nvSpPr>
          <p:cNvPr id="82" name="CuadroTexto 81">
            <a:extLst>
              <a:ext uri="{FF2B5EF4-FFF2-40B4-BE49-F238E27FC236}">
                <a16:creationId xmlns:a16="http://schemas.microsoft.com/office/drawing/2014/main" id="{581CBB35-E194-FC75-9BC2-20A4F381FBDA}"/>
              </a:ext>
            </a:extLst>
          </p:cNvPr>
          <p:cNvSpPr txBox="1"/>
          <p:nvPr/>
        </p:nvSpPr>
        <p:spPr>
          <a:xfrm>
            <a:off x="869136" y="2731982"/>
            <a:ext cx="2119310" cy="830997"/>
          </a:xfrm>
          <a:prstGeom prst="rect">
            <a:avLst/>
          </a:prstGeom>
          <a:noFill/>
        </p:spPr>
        <p:txBody>
          <a:bodyPr wrap="square" rtlCol="0">
            <a:spAutoFit/>
          </a:bodyPr>
          <a:lstStyle/>
          <a:p>
            <a:pPr defTabSz="914358">
              <a:defRPr/>
            </a:pPr>
            <a:r>
              <a:rPr lang="es-MX" sz="1600" dirty="0">
                <a:solidFill>
                  <a:srgbClr val="404040"/>
                </a:solidFill>
                <a:latin typeface="Arial" panose="020B0604020202020204" pitchFamily="34" charset="0"/>
                <a:cs typeface="Arial" panose="020B0604020202020204" pitchFamily="34" charset="0"/>
              </a:rPr>
              <a:t>Por </a:t>
            </a:r>
            <a:r>
              <a:rPr lang="es-MX" sz="1600" b="1" dirty="0">
                <a:solidFill>
                  <a:srgbClr val="404040"/>
                </a:solidFill>
                <a:latin typeface="Arial" panose="020B0604020202020204" pitchFamily="34" charset="0"/>
                <a:cs typeface="Arial" panose="020B0604020202020204" pitchFamily="34" charset="0"/>
              </a:rPr>
              <a:t>medios de pago </a:t>
            </a:r>
            <a:r>
              <a:rPr lang="es-MX" sz="1600" dirty="0">
                <a:solidFill>
                  <a:srgbClr val="404040"/>
                </a:solidFill>
                <a:latin typeface="Arial" panose="020B0604020202020204" pitchFamily="34" charset="0"/>
                <a:cs typeface="Arial" panose="020B0604020202020204" pitchFamily="34" charset="0"/>
              </a:rPr>
              <a:t>(efectivo, tarjeta, transferencia, etc.)</a:t>
            </a:r>
          </a:p>
        </p:txBody>
      </p:sp>
      <p:grpSp>
        <p:nvGrpSpPr>
          <p:cNvPr id="83" name="Google Shape;10183;p79">
            <a:extLst>
              <a:ext uri="{FF2B5EF4-FFF2-40B4-BE49-F238E27FC236}">
                <a16:creationId xmlns:a16="http://schemas.microsoft.com/office/drawing/2014/main" id="{FA8A188D-B2DF-24E4-2103-73A079D85737}"/>
              </a:ext>
            </a:extLst>
          </p:cNvPr>
          <p:cNvGrpSpPr/>
          <p:nvPr/>
        </p:nvGrpSpPr>
        <p:grpSpPr>
          <a:xfrm>
            <a:off x="280016" y="3814916"/>
            <a:ext cx="340867" cy="421745"/>
            <a:chOff x="3576626" y="1975821"/>
            <a:chExt cx="284251" cy="351694"/>
          </a:xfrm>
          <a:solidFill>
            <a:schemeClr val="tx1">
              <a:lumMod val="65000"/>
              <a:lumOff val="35000"/>
            </a:schemeClr>
          </a:solidFill>
        </p:grpSpPr>
        <p:sp>
          <p:nvSpPr>
            <p:cNvPr id="84" name="Google Shape;10184;p79">
              <a:extLst>
                <a:ext uri="{FF2B5EF4-FFF2-40B4-BE49-F238E27FC236}">
                  <a16:creationId xmlns:a16="http://schemas.microsoft.com/office/drawing/2014/main" id="{5FEE4E98-A1A1-8C36-D2E0-15B7BCCAF5A4}"/>
                </a:ext>
              </a:extLst>
            </p:cNvPr>
            <p:cNvSpPr/>
            <p:nvPr/>
          </p:nvSpPr>
          <p:spPr>
            <a:xfrm>
              <a:off x="3576626" y="2145971"/>
              <a:ext cx="284251" cy="181544"/>
            </a:xfrm>
            <a:custGeom>
              <a:avLst/>
              <a:gdLst/>
              <a:ahLst/>
              <a:cxnLst/>
              <a:rect l="l" t="t" r="r" b="b"/>
              <a:pathLst>
                <a:path w="8931" h="5704" extrusionOk="0">
                  <a:moveTo>
                    <a:pt x="3001" y="346"/>
                  </a:moveTo>
                  <a:cubicBezTo>
                    <a:pt x="3096" y="346"/>
                    <a:pt x="3179" y="370"/>
                    <a:pt x="3263" y="453"/>
                  </a:cubicBezTo>
                  <a:cubicBezTo>
                    <a:pt x="3334" y="525"/>
                    <a:pt x="3358" y="608"/>
                    <a:pt x="3358" y="703"/>
                  </a:cubicBezTo>
                  <a:lnTo>
                    <a:pt x="3358" y="1132"/>
                  </a:lnTo>
                  <a:cubicBezTo>
                    <a:pt x="3358" y="1311"/>
                    <a:pt x="3263" y="1477"/>
                    <a:pt x="3096" y="1584"/>
                  </a:cubicBezTo>
                  <a:cubicBezTo>
                    <a:pt x="3048" y="1608"/>
                    <a:pt x="3025" y="1656"/>
                    <a:pt x="3025" y="1715"/>
                  </a:cubicBezTo>
                  <a:lnTo>
                    <a:pt x="3025" y="1894"/>
                  </a:lnTo>
                  <a:lnTo>
                    <a:pt x="2644" y="1894"/>
                  </a:lnTo>
                  <a:lnTo>
                    <a:pt x="2644" y="1715"/>
                  </a:lnTo>
                  <a:cubicBezTo>
                    <a:pt x="2644" y="1656"/>
                    <a:pt x="2620" y="1608"/>
                    <a:pt x="2572" y="1584"/>
                  </a:cubicBezTo>
                  <a:cubicBezTo>
                    <a:pt x="2405" y="1489"/>
                    <a:pt x="2310" y="1311"/>
                    <a:pt x="2310" y="1132"/>
                  </a:cubicBezTo>
                  <a:lnTo>
                    <a:pt x="2310" y="703"/>
                  </a:lnTo>
                  <a:cubicBezTo>
                    <a:pt x="2310" y="513"/>
                    <a:pt x="2465" y="346"/>
                    <a:pt x="2667" y="346"/>
                  </a:cubicBezTo>
                  <a:close/>
                  <a:moveTo>
                    <a:pt x="6096" y="346"/>
                  </a:moveTo>
                  <a:cubicBezTo>
                    <a:pt x="6192" y="346"/>
                    <a:pt x="6275" y="370"/>
                    <a:pt x="6358" y="453"/>
                  </a:cubicBezTo>
                  <a:cubicBezTo>
                    <a:pt x="6430" y="525"/>
                    <a:pt x="6454" y="608"/>
                    <a:pt x="6454" y="703"/>
                  </a:cubicBezTo>
                  <a:lnTo>
                    <a:pt x="6454" y="1132"/>
                  </a:lnTo>
                  <a:cubicBezTo>
                    <a:pt x="6454" y="1311"/>
                    <a:pt x="6370" y="1477"/>
                    <a:pt x="6192" y="1584"/>
                  </a:cubicBezTo>
                  <a:cubicBezTo>
                    <a:pt x="6144" y="1608"/>
                    <a:pt x="6120" y="1656"/>
                    <a:pt x="6120" y="1715"/>
                  </a:cubicBezTo>
                  <a:lnTo>
                    <a:pt x="6120" y="1894"/>
                  </a:lnTo>
                  <a:lnTo>
                    <a:pt x="5739" y="1894"/>
                  </a:lnTo>
                  <a:lnTo>
                    <a:pt x="5739" y="1715"/>
                  </a:lnTo>
                  <a:cubicBezTo>
                    <a:pt x="5739" y="1656"/>
                    <a:pt x="5715" y="1608"/>
                    <a:pt x="5668" y="1584"/>
                  </a:cubicBezTo>
                  <a:cubicBezTo>
                    <a:pt x="5501" y="1489"/>
                    <a:pt x="5406" y="1311"/>
                    <a:pt x="5406" y="1132"/>
                  </a:cubicBezTo>
                  <a:lnTo>
                    <a:pt x="5406" y="703"/>
                  </a:lnTo>
                  <a:cubicBezTo>
                    <a:pt x="5406" y="513"/>
                    <a:pt x="5561" y="346"/>
                    <a:pt x="5763" y="346"/>
                  </a:cubicBezTo>
                  <a:close/>
                  <a:moveTo>
                    <a:pt x="1453" y="2061"/>
                  </a:moveTo>
                  <a:cubicBezTo>
                    <a:pt x="1548" y="2061"/>
                    <a:pt x="1632" y="2084"/>
                    <a:pt x="1715" y="2156"/>
                  </a:cubicBezTo>
                  <a:cubicBezTo>
                    <a:pt x="1786" y="2239"/>
                    <a:pt x="1810" y="2323"/>
                    <a:pt x="1810" y="2418"/>
                  </a:cubicBezTo>
                  <a:lnTo>
                    <a:pt x="1810" y="2846"/>
                  </a:lnTo>
                  <a:cubicBezTo>
                    <a:pt x="1810" y="3037"/>
                    <a:pt x="1715" y="3204"/>
                    <a:pt x="1548" y="3287"/>
                  </a:cubicBezTo>
                  <a:cubicBezTo>
                    <a:pt x="1501" y="3323"/>
                    <a:pt x="1477" y="3370"/>
                    <a:pt x="1477" y="3430"/>
                  </a:cubicBezTo>
                  <a:lnTo>
                    <a:pt x="1477" y="3608"/>
                  </a:lnTo>
                  <a:lnTo>
                    <a:pt x="1096" y="3608"/>
                  </a:lnTo>
                  <a:lnTo>
                    <a:pt x="1096" y="3430"/>
                  </a:lnTo>
                  <a:cubicBezTo>
                    <a:pt x="1096" y="3370"/>
                    <a:pt x="1072" y="3323"/>
                    <a:pt x="1024" y="3287"/>
                  </a:cubicBezTo>
                  <a:cubicBezTo>
                    <a:pt x="858" y="3204"/>
                    <a:pt x="762" y="3025"/>
                    <a:pt x="762" y="2846"/>
                  </a:cubicBezTo>
                  <a:lnTo>
                    <a:pt x="762" y="2418"/>
                  </a:lnTo>
                  <a:cubicBezTo>
                    <a:pt x="762" y="2215"/>
                    <a:pt x="917" y="2061"/>
                    <a:pt x="1120" y="2061"/>
                  </a:cubicBezTo>
                  <a:close/>
                  <a:moveTo>
                    <a:pt x="4549" y="2061"/>
                  </a:moveTo>
                  <a:cubicBezTo>
                    <a:pt x="4644" y="2061"/>
                    <a:pt x="4727" y="2084"/>
                    <a:pt x="4810" y="2156"/>
                  </a:cubicBezTo>
                  <a:cubicBezTo>
                    <a:pt x="4882" y="2239"/>
                    <a:pt x="4906" y="2323"/>
                    <a:pt x="4906" y="2418"/>
                  </a:cubicBezTo>
                  <a:lnTo>
                    <a:pt x="4906" y="2846"/>
                  </a:lnTo>
                  <a:cubicBezTo>
                    <a:pt x="4906" y="3025"/>
                    <a:pt x="4810" y="3204"/>
                    <a:pt x="4644" y="3287"/>
                  </a:cubicBezTo>
                  <a:cubicBezTo>
                    <a:pt x="4596" y="3323"/>
                    <a:pt x="4572" y="3370"/>
                    <a:pt x="4572" y="3430"/>
                  </a:cubicBezTo>
                  <a:lnTo>
                    <a:pt x="4572" y="3608"/>
                  </a:lnTo>
                  <a:lnTo>
                    <a:pt x="4191" y="3608"/>
                  </a:lnTo>
                  <a:lnTo>
                    <a:pt x="4191" y="3430"/>
                  </a:lnTo>
                  <a:cubicBezTo>
                    <a:pt x="4191" y="3370"/>
                    <a:pt x="4168" y="3323"/>
                    <a:pt x="4120" y="3287"/>
                  </a:cubicBezTo>
                  <a:cubicBezTo>
                    <a:pt x="3953" y="3204"/>
                    <a:pt x="3858" y="3025"/>
                    <a:pt x="3858" y="2846"/>
                  </a:cubicBezTo>
                  <a:lnTo>
                    <a:pt x="3858" y="2418"/>
                  </a:lnTo>
                  <a:cubicBezTo>
                    <a:pt x="3858" y="2215"/>
                    <a:pt x="4013" y="2061"/>
                    <a:pt x="4215" y="2061"/>
                  </a:cubicBezTo>
                  <a:close/>
                  <a:moveTo>
                    <a:pt x="7668" y="2061"/>
                  </a:moveTo>
                  <a:cubicBezTo>
                    <a:pt x="7751" y="2061"/>
                    <a:pt x="7847" y="2084"/>
                    <a:pt x="7918" y="2156"/>
                  </a:cubicBezTo>
                  <a:cubicBezTo>
                    <a:pt x="7989" y="2239"/>
                    <a:pt x="8025" y="2323"/>
                    <a:pt x="8025" y="2418"/>
                  </a:cubicBezTo>
                  <a:lnTo>
                    <a:pt x="8025" y="2846"/>
                  </a:lnTo>
                  <a:cubicBezTo>
                    <a:pt x="8001" y="3025"/>
                    <a:pt x="7918" y="3204"/>
                    <a:pt x="7751" y="3287"/>
                  </a:cubicBezTo>
                  <a:cubicBezTo>
                    <a:pt x="7704" y="3323"/>
                    <a:pt x="7680" y="3370"/>
                    <a:pt x="7680" y="3430"/>
                  </a:cubicBezTo>
                  <a:lnTo>
                    <a:pt x="7680" y="3608"/>
                  </a:lnTo>
                  <a:lnTo>
                    <a:pt x="7311" y="3608"/>
                  </a:lnTo>
                  <a:lnTo>
                    <a:pt x="7311" y="3430"/>
                  </a:lnTo>
                  <a:cubicBezTo>
                    <a:pt x="7311" y="3370"/>
                    <a:pt x="7275" y="3323"/>
                    <a:pt x="7227" y="3287"/>
                  </a:cubicBezTo>
                  <a:cubicBezTo>
                    <a:pt x="7073" y="3204"/>
                    <a:pt x="6966" y="3025"/>
                    <a:pt x="6966" y="2846"/>
                  </a:cubicBezTo>
                  <a:lnTo>
                    <a:pt x="6966" y="2418"/>
                  </a:lnTo>
                  <a:cubicBezTo>
                    <a:pt x="6966" y="2215"/>
                    <a:pt x="7132" y="2061"/>
                    <a:pt x="7323" y="2061"/>
                  </a:cubicBezTo>
                  <a:close/>
                  <a:moveTo>
                    <a:pt x="5787" y="1"/>
                  </a:moveTo>
                  <a:cubicBezTo>
                    <a:pt x="5418" y="1"/>
                    <a:pt x="5120" y="310"/>
                    <a:pt x="5120" y="691"/>
                  </a:cubicBezTo>
                  <a:lnTo>
                    <a:pt x="5120" y="1120"/>
                  </a:lnTo>
                  <a:cubicBezTo>
                    <a:pt x="5120" y="1382"/>
                    <a:pt x="5251" y="1644"/>
                    <a:pt x="5465" y="1799"/>
                  </a:cubicBezTo>
                  <a:lnTo>
                    <a:pt x="5465" y="1953"/>
                  </a:lnTo>
                  <a:lnTo>
                    <a:pt x="5180" y="2073"/>
                  </a:lnTo>
                  <a:cubicBezTo>
                    <a:pt x="5144" y="2025"/>
                    <a:pt x="5120" y="1977"/>
                    <a:pt x="5072" y="1942"/>
                  </a:cubicBezTo>
                  <a:cubicBezTo>
                    <a:pt x="4941" y="1799"/>
                    <a:pt x="4775" y="1739"/>
                    <a:pt x="4596" y="1739"/>
                  </a:cubicBezTo>
                  <a:lnTo>
                    <a:pt x="4251" y="1739"/>
                  </a:lnTo>
                  <a:cubicBezTo>
                    <a:pt x="4001" y="1739"/>
                    <a:pt x="3798" y="1882"/>
                    <a:pt x="3679" y="2073"/>
                  </a:cubicBezTo>
                  <a:lnTo>
                    <a:pt x="3394" y="1953"/>
                  </a:lnTo>
                  <a:lnTo>
                    <a:pt x="3394" y="1799"/>
                  </a:lnTo>
                  <a:cubicBezTo>
                    <a:pt x="3596" y="1644"/>
                    <a:pt x="3739" y="1382"/>
                    <a:pt x="3739" y="1120"/>
                  </a:cubicBezTo>
                  <a:lnTo>
                    <a:pt x="3739" y="691"/>
                  </a:lnTo>
                  <a:cubicBezTo>
                    <a:pt x="3739" y="513"/>
                    <a:pt x="3656" y="334"/>
                    <a:pt x="3537" y="215"/>
                  </a:cubicBezTo>
                  <a:cubicBezTo>
                    <a:pt x="3406" y="72"/>
                    <a:pt x="3239" y="13"/>
                    <a:pt x="3060" y="13"/>
                  </a:cubicBezTo>
                  <a:lnTo>
                    <a:pt x="2727" y="13"/>
                  </a:lnTo>
                  <a:cubicBezTo>
                    <a:pt x="2346" y="13"/>
                    <a:pt x="2048" y="334"/>
                    <a:pt x="2048" y="703"/>
                  </a:cubicBezTo>
                  <a:lnTo>
                    <a:pt x="2048" y="1132"/>
                  </a:lnTo>
                  <a:cubicBezTo>
                    <a:pt x="2048" y="1406"/>
                    <a:pt x="2191" y="1656"/>
                    <a:pt x="2394" y="1822"/>
                  </a:cubicBezTo>
                  <a:lnTo>
                    <a:pt x="2394" y="1965"/>
                  </a:lnTo>
                  <a:lnTo>
                    <a:pt x="2108" y="2084"/>
                  </a:lnTo>
                  <a:cubicBezTo>
                    <a:pt x="2084" y="2037"/>
                    <a:pt x="2048" y="2001"/>
                    <a:pt x="2013" y="1953"/>
                  </a:cubicBezTo>
                  <a:cubicBezTo>
                    <a:pt x="1870" y="1822"/>
                    <a:pt x="1715" y="1763"/>
                    <a:pt x="1536" y="1763"/>
                  </a:cubicBezTo>
                  <a:lnTo>
                    <a:pt x="1191" y="1763"/>
                  </a:lnTo>
                  <a:cubicBezTo>
                    <a:pt x="822" y="1763"/>
                    <a:pt x="524" y="2073"/>
                    <a:pt x="524" y="2442"/>
                  </a:cubicBezTo>
                  <a:lnTo>
                    <a:pt x="524" y="2870"/>
                  </a:lnTo>
                  <a:cubicBezTo>
                    <a:pt x="524" y="3144"/>
                    <a:pt x="655" y="3394"/>
                    <a:pt x="858" y="3561"/>
                  </a:cubicBezTo>
                  <a:lnTo>
                    <a:pt x="858" y="3704"/>
                  </a:lnTo>
                  <a:lnTo>
                    <a:pt x="429" y="3882"/>
                  </a:lnTo>
                  <a:cubicBezTo>
                    <a:pt x="179" y="3989"/>
                    <a:pt x="0" y="4239"/>
                    <a:pt x="0" y="4513"/>
                  </a:cubicBezTo>
                  <a:lnTo>
                    <a:pt x="0" y="5537"/>
                  </a:lnTo>
                  <a:cubicBezTo>
                    <a:pt x="0" y="5632"/>
                    <a:pt x="72" y="5704"/>
                    <a:pt x="167" y="5704"/>
                  </a:cubicBezTo>
                  <a:cubicBezTo>
                    <a:pt x="250" y="5704"/>
                    <a:pt x="322" y="5632"/>
                    <a:pt x="322" y="5537"/>
                  </a:cubicBezTo>
                  <a:lnTo>
                    <a:pt x="322" y="4513"/>
                  </a:lnTo>
                  <a:cubicBezTo>
                    <a:pt x="322" y="4358"/>
                    <a:pt x="417" y="4228"/>
                    <a:pt x="548" y="4180"/>
                  </a:cubicBezTo>
                  <a:lnTo>
                    <a:pt x="1060" y="3977"/>
                  </a:lnTo>
                  <a:lnTo>
                    <a:pt x="1679" y="3977"/>
                  </a:lnTo>
                  <a:lnTo>
                    <a:pt x="2191" y="4180"/>
                  </a:lnTo>
                  <a:cubicBezTo>
                    <a:pt x="2322" y="4239"/>
                    <a:pt x="2405" y="4358"/>
                    <a:pt x="2405" y="4513"/>
                  </a:cubicBezTo>
                  <a:lnTo>
                    <a:pt x="2405" y="5537"/>
                  </a:lnTo>
                  <a:cubicBezTo>
                    <a:pt x="2405" y="5632"/>
                    <a:pt x="2489" y="5704"/>
                    <a:pt x="2572" y="5704"/>
                  </a:cubicBezTo>
                  <a:cubicBezTo>
                    <a:pt x="2667" y="5704"/>
                    <a:pt x="2739" y="5632"/>
                    <a:pt x="2739" y="5537"/>
                  </a:cubicBezTo>
                  <a:lnTo>
                    <a:pt x="2739" y="4513"/>
                  </a:lnTo>
                  <a:cubicBezTo>
                    <a:pt x="2739" y="4228"/>
                    <a:pt x="2572" y="3989"/>
                    <a:pt x="2310" y="3882"/>
                  </a:cubicBezTo>
                  <a:lnTo>
                    <a:pt x="1870" y="3704"/>
                  </a:lnTo>
                  <a:lnTo>
                    <a:pt x="1870" y="3561"/>
                  </a:lnTo>
                  <a:cubicBezTo>
                    <a:pt x="2084" y="3394"/>
                    <a:pt x="2215" y="3144"/>
                    <a:pt x="2215" y="2870"/>
                  </a:cubicBezTo>
                  <a:lnTo>
                    <a:pt x="2215" y="2442"/>
                  </a:lnTo>
                  <a:lnTo>
                    <a:pt x="2215" y="2418"/>
                  </a:lnTo>
                  <a:lnTo>
                    <a:pt x="2608" y="2263"/>
                  </a:lnTo>
                  <a:lnTo>
                    <a:pt x="3227" y="2263"/>
                  </a:lnTo>
                  <a:lnTo>
                    <a:pt x="3620" y="2418"/>
                  </a:lnTo>
                  <a:lnTo>
                    <a:pt x="3620" y="2442"/>
                  </a:lnTo>
                  <a:lnTo>
                    <a:pt x="3620" y="2870"/>
                  </a:lnTo>
                  <a:cubicBezTo>
                    <a:pt x="3620" y="3144"/>
                    <a:pt x="3751" y="3394"/>
                    <a:pt x="3953" y="3561"/>
                  </a:cubicBezTo>
                  <a:lnTo>
                    <a:pt x="3953" y="3704"/>
                  </a:lnTo>
                  <a:lnTo>
                    <a:pt x="3525" y="3882"/>
                  </a:lnTo>
                  <a:cubicBezTo>
                    <a:pt x="3275" y="3989"/>
                    <a:pt x="3096" y="4239"/>
                    <a:pt x="3096" y="4513"/>
                  </a:cubicBezTo>
                  <a:lnTo>
                    <a:pt x="3096" y="5537"/>
                  </a:lnTo>
                  <a:cubicBezTo>
                    <a:pt x="3096" y="5632"/>
                    <a:pt x="3167" y="5704"/>
                    <a:pt x="3263" y="5704"/>
                  </a:cubicBezTo>
                  <a:cubicBezTo>
                    <a:pt x="3346" y="5704"/>
                    <a:pt x="3417" y="5632"/>
                    <a:pt x="3417" y="5537"/>
                  </a:cubicBezTo>
                  <a:lnTo>
                    <a:pt x="3417" y="4513"/>
                  </a:lnTo>
                  <a:cubicBezTo>
                    <a:pt x="3417" y="4358"/>
                    <a:pt x="3513" y="4228"/>
                    <a:pt x="3644" y="4180"/>
                  </a:cubicBezTo>
                  <a:lnTo>
                    <a:pt x="4156" y="3977"/>
                  </a:lnTo>
                  <a:lnTo>
                    <a:pt x="4775" y="3977"/>
                  </a:lnTo>
                  <a:lnTo>
                    <a:pt x="5287" y="4180"/>
                  </a:lnTo>
                  <a:cubicBezTo>
                    <a:pt x="5418" y="4239"/>
                    <a:pt x="5501" y="4358"/>
                    <a:pt x="5501" y="4513"/>
                  </a:cubicBezTo>
                  <a:lnTo>
                    <a:pt x="5501" y="5537"/>
                  </a:lnTo>
                  <a:cubicBezTo>
                    <a:pt x="5501" y="5632"/>
                    <a:pt x="5584" y="5704"/>
                    <a:pt x="5668" y="5704"/>
                  </a:cubicBezTo>
                  <a:cubicBezTo>
                    <a:pt x="5763" y="5704"/>
                    <a:pt x="5834" y="5632"/>
                    <a:pt x="5834" y="5537"/>
                  </a:cubicBezTo>
                  <a:lnTo>
                    <a:pt x="5834" y="4513"/>
                  </a:lnTo>
                  <a:cubicBezTo>
                    <a:pt x="5834" y="4228"/>
                    <a:pt x="5668" y="3989"/>
                    <a:pt x="5406" y="3882"/>
                  </a:cubicBezTo>
                  <a:lnTo>
                    <a:pt x="4965" y="3704"/>
                  </a:lnTo>
                  <a:lnTo>
                    <a:pt x="4965" y="3561"/>
                  </a:lnTo>
                  <a:cubicBezTo>
                    <a:pt x="5180" y="3394"/>
                    <a:pt x="5311" y="3144"/>
                    <a:pt x="5311" y="2870"/>
                  </a:cubicBezTo>
                  <a:lnTo>
                    <a:pt x="5311" y="2442"/>
                  </a:lnTo>
                  <a:lnTo>
                    <a:pt x="5311" y="2418"/>
                  </a:lnTo>
                  <a:lnTo>
                    <a:pt x="5703" y="2263"/>
                  </a:lnTo>
                  <a:lnTo>
                    <a:pt x="6323" y="2263"/>
                  </a:lnTo>
                  <a:lnTo>
                    <a:pt x="6715" y="2418"/>
                  </a:lnTo>
                  <a:lnTo>
                    <a:pt x="6715" y="2442"/>
                  </a:lnTo>
                  <a:lnTo>
                    <a:pt x="6715" y="2870"/>
                  </a:lnTo>
                  <a:cubicBezTo>
                    <a:pt x="6715" y="3144"/>
                    <a:pt x="6846" y="3394"/>
                    <a:pt x="7049" y="3561"/>
                  </a:cubicBezTo>
                  <a:lnTo>
                    <a:pt x="7049" y="3704"/>
                  </a:lnTo>
                  <a:lnTo>
                    <a:pt x="6620" y="3882"/>
                  </a:lnTo>
                  <a:cubicBezTo>
                    <a:pt x="6370" y="3989"/>
                    <a:pt x="6192" y="4239"/>
                    <a:pt x="6192" y="4513"/>
                  </a:cubicBezTo>
                  <a:lnTo>
                    <a:pt x="6192" y="5537"/>
                  </a:lnTo>
                  <a:cubicBezTo>
                    <a:pt x="6192" y="5632"/>
                    <a:pt x="6263" y="5704"/>
                    <a:pt x="6358" y="5704"/>
                  </a:cubicBezTo>
                  <a:cubicBezTo>
                    <a:pt x="6442" y="5704"/>
                    <a:pt x="6513" y="5632"/>
                    <a:pt x="6513" y="5537"/>
                  </a:cubicBezTo>
                  <a:lnTo>
                    <a:pt x="6513" y="4513"/>
                  </a:lnTo>
                  <a:cubicBezTo>
                    <a:pt x="6513" y="4358"/>
                    <a:pt x="6608" y="4228"/>
                    <a:pt x="6739" y="4180"/>
                  </a:cubicBezTo>
                  <a:lnTo>
                    <a:pt x="7251" y="3977"/>
                  </a:lnTo>
                  <a:lnTo>
                    <a:pt x="7870" y="3977"/>
                  </a:lnTo>
                  <a:lnTo>
                    <a:pt x="8382" y="4180"/>
                  </a:lnTo>
                  <a:cubicBezTo>
                    <a:pt x="8513" y="4239"/>
                    <a:pt x="8597" y="4358"/>
                    <a:pt x="8597" y="4513"/>
                  </a:cubicBezTo>
                  <a:lnTo>
                    <a:pt x="8597" y="5537"/>
                  </a:lnTo>
                  <a:cubicBezTo>
                    <a:pt x="8597" y="5632"/>
                    <a:pt x="8680" y="5704"/>
                    <a:pt x="8763" y="5704"/>
                  </a:cubicBezTo>
                  <a:cubicBezTo>
                    <a:pt x="8859" y="5704"/>
                    <a:pt x="8930" y="5632"/>
                    <a:pt x="8930" y="5537"/>
                  </a:cubicBezTo>
                  <a:lnTo>
                    <a:pt x="8930" y="4513"/>
                  </a:lnTo>
                  <a:cubicBezTo>
                    <a:pt x="8859" y="4204"/>
                    <a:pt x="8680" y="3942"/>
                    <a:pt x="8418" y="3847"/>
                  </a:cubicBezTo>
                  <a:lnTo>
                    <a:pt x="7989" y="3668"/>
                  </a:lnTo>
                  <a:lnTo>
                    <a:pt x="7989" y="3513"/>
                  </a:lnTo>
                  <a:cubicBezTo>
                    <a:pt x="8204" y="3346"/>
                    <a:pt x="8335" y="3096"/>
                    <a:pt x="8335" y="2835"/>
                  </a:cubicBezTo>
                  <a:lnTo>
                    <a:pt x="8335" y="2394"/>
                  </a:lnTo>
                  <a:cubicBezTo>
                    <a:pt x="8335" y="2215"/>
                    <a:pt x="8263" y="2037"/>
                    <a:pt x="8144" y="1918"/>
                  </a:cubicBezTo>
                  <a:cubicBezTo>
                    <a:pt x="8001" y="1787"/>
                    <a:pt x="7847" y="1727"/>
                    <a:pt x="7668" y="1727"/>
                  </a:cubicBezTo>
                  <a:lnTo>
                    <a:pt x="7323" y="1727"/>
                  </a:lnTo>
                  <a:cubicBezTo>
                    <a:pt x="7073" y="1727"/>
                    <a:pt x="6858" y="1858"/>
                    <a:pt x="6739" y="2061"/>
                  </a:cubicBezTo>
                  <a:lnTo>
                    <a:pt x="6454" y="1942"/>
                  </a:lnTo>
                  <a:lnTo>
                    <a:pt x="6454" y="1787"/>
                  </a:lnTo>
                  <a:cubicBezTo>
                    <a:pt x="6668" y="1620"/>
                    <a:pt x="6799" y="1370"/>
                    <a:pt x="6799" y="1108"/>
                  </a:cubicBezTo>
                  <a:lnTo>
                    <a:pt x="6799" y="668"/>
                  </a:lnTo>
                  <a:cubicBezTo>
                    <a:pt x="6799" y="489"/>
                    <a:pt x="6727" y="310"/>
                    <a:pt x="6608" y="191"/>
                  </a:cubicBezTo>
                  <a:cubicBezTo>
                    <a:pt x="6477" y="60"/>
                    <a:pt x="6311" y="1"/>
                    <a:pt x="6132" y="1"/>
                  </a:cubicBezTo>
                  <a:close/>
                </a:path>
              </a:pathLst>
            </a:custGeom>
            <a:grpFill/>
            <a:ln>
              <a:noFill/>
            </a:ln>
          </p:spPr>
          <p:txBody>
            <a:bodyPr spcFirstLastPara="1" wrap="square" lIns="91419" tIns="91419" rIns="91419" bIns="91419" anchor="ctr" anchorCtr="0">
              <a:noAutofit/>
            </a:bodyPr>
            <a:lstStyle/>
            <a:p>
              <a:pPr defTabSz="914358">
                <a:defRPr/>
              </a:pPr>
              <a:endParaRPr lang="es-MX" dirty="0">
                <a:solidFill>
                  <a:prstClr val="black"/>
                </a:solidFill>
                <a:latin typeface="Open Sans"/>
              </a:endParaRPr>
            </a:p>
          </p:txBody>
        </p:sp>
        <p:sp>
          <p:nvSpPr>
            <p:cNvPr id="85" name="Google Shape;10185;p79">
              <a:extLst>
                <a:ext uri="{FF2B5EF4-FFF2-40B4-BE49-F238E27FC236}">
                  <a16:creationId xmlns:a16="http://schemas.microsoft.com/office/drawing/2014/main" id="{19FB6C27-A27C-3B7B-8A51-33BD58913072}"/>
                </a:ext>
              </a:extLst>
            </p:cNvPr>
            <p:cNvSpPr/>
            <p:nvPr/>
          </p:nvSpPr>
          <p:spPr>
            <a:xfrm>
              <a:off x="3656195" y="1975821"/>
              <a:ext cx="120149" cy="164134"/>
            </a:xfrm>
            <a:custGeom>
              <a:avLst/>
              <a:gdLst/>
              <a:ahLst/>
              <a:cxnLst/>
              <a:rect l="l" t="t" r="r" b="b"/>
              <a:pathLst>
                <a:path w="3775" h="5157" extrusionOk="0">
                  <a:moveTo>
                    <a:pt x="2049" y="334"/>
                  </a:moveTo>
                  <a:cubicBezTo>
                    <a:pt x="2239" y="334"/>
                    <a:pt x="2406" y="501"/>
                    <a:pt x="2406" y="691"/>
                  </a:cubicBezTo>
                  <a:lnTo>
                    <a:pt x="2406" y="1037"/>
                  </a:lnTo>
                  <a:cubicBezTo>
                    <a:pt x="2406" y="1334"/>
                    <a:pt x="2168" y="1549"/>
                    <a:pt x="1882" y="1549"/>
                  </a:cubicBezTo>
                  <a:cubicBezTo>
                    <a:pt x="1869" y="1550"/>
                    <a:pt x="1855" y="1550"/>
                    <a:pt x="1842" y="1550"/>
                  </a:cubicBezTo>
                  <a:cubicBezTo>
                    <a:pt x="1575" y="1550"/>
                    <a:pt x="1358" y="1321"/>
                    <a:pt x="1358" y="1037"/>
                  </a:cubicBezTo>
                  <a:lnTo>
                    <a:pt x="1358" y="691"/>
                  </a:lnTo>
                  <a:cubicBezTo>
                    <a:pt x="1358" y="501"/>
                    <a:pt x="1513" y="334"/>
                    <a:pt x="1715" y="334"/>
                  </a:cubicBezTo>
                  <a:close/>
                  <a:moveTo>
                    <a:pt x="2049" y="1870"/>
                  </a:moveTo>
                  <a:lnTo>
                    <a:pt x="2049" y="1965"/>
                  </a:lnTo>
                  <a:cubicBezTo>
                    <a:pt x="2072" y="2025"/>
                    <a:pt x="2084" y="2073"/>
                    <a:pt x="2108" y="2132"/>
                  </a:cubicBezTo>
                  <a:lnTo>
                    <a:pt x="1894" y="2358"/>
                  </a:lnTo>
                  <a:lnTo>
                    <a:pt x="1870" y="2358"/>
                  </a:lnTo>
                  <a:lnTo>
                    <a:pt x="1656" y="2132"/>
                  </a:lnTo>
                  <a:cubicBezTo>
                    <a:pt x="1679" y="2085"/>
                    <a:pt x="1691" y="2025"/>
                    <a:pt x="1691" y="1965"/>
                  </a:cubicBezTo>
                  <a:lnTo>
                    <a:pt x="1691" y="1870"/>
                  </a:lnTo>
                  <a:cubicBezTo>
                    <a:pt x="1751" y="1882"/>
                    <a:pt x="1810" y="1882"/>
                    <a:pt x="1870" y="1882"/>
                  </a:cubicBezTo>
                  <a:cubicBezTo>
                    <a:pt x="1929" y="1882"/>
                    <a:pt x="1989" y="1882"/>
                    <a:pt x="2049" y="1870"/>
                  </a:cubicBezTo>
                  <a:close/>
                  <a:moveTo>
                    <a:pt x="2382" y="2323"/>
                  </a:moveTo>
                  <a:lnTo>
                    <a:pt x="2668" y="2454"/>
                  </a:lnTo>
                  <a:cubicBezTo>
                    <a:pt x="2727" y="2489"/>
                    <a:pt x="2763" y="2549"/>
                    <a:pt x="2763" y="2620"/>
                  </a:cubicBezTo>
                  <a:lnTo>
                    <a:pt x="2763" y="2942"/>
                  </a:lnTo>
                  <a:lnTo>
                    <a:pt x="1025" y="2942"/>
                  </a:lnTo>
                  <a:lnTo>
                    <a:pt x="1025" y="2620"/>
                  </a:lnTo>
                  <a:lnTo>
                    <a:pt x="1013" y="2620"/>
                  </a:lnTo>
                  <a:cubicBezTo>
                    <a:pt x="1013" y="2549"/>
                    <a:pt x="1060" y="2489"/>
                    <a:pt x="1120" y="2454"/>
                  </a:cubicBezTo>
                  <a:lnTo>
                    <a:pt x="1394" y="2323"/>
                  </a:lnTo>
                  <a:lnTo>
                    <a:pt x="1656" y="2585"/>
                  </a:lnTo>
                  <a:cubicBezTo>
                    <a:pt x="1715" y="2632"/>
                    <a:pt x="1799" y="2680"/>
                    <a:pt x="1894" y="2680"/>
                  </a:cubicBezTo>
                  <a:cubicBezTo>
                    <a:pt x="1977" y="2680"/>
                    <a:pt x="2049" y="2656"/>
                    <a:pt x="2132" y="2585"/>
                  </a:cubicBezTo>
                  <a:lnTo>
                    <a:pt x="2382" y="2323"/>
                  </a:lnTo>
                  <a:close/>
                  <a:moveTo>
                    <a:pt x="3334" y="3263"/>
                  </a:moveTo>
                  <a:lnTo>
                    <a:pt x="3156" y="3632"/>
                  </a:lnTo>
                  <a:lnTo>
                    <a:pt x="596" y="3632"/>
                  </a:lnTo>
                  <a:lnTo>
                    <a:pt x="417" y="3263"/>
                  </a:lnTo>
                  <a:close/>
                  <a:moveTo>
                    <a:pt x="1715" y="1"/>
                  </a:moveTo>
                  <a:cubicBezTo>
                    <a:pt x="1334" y="1"/>
                    <a:pt x="1025" y="299"/>
                    <a:pt x="1025" y="691"/>
                  </a:cubicBezTo>
                  <a:lnTo>
                    <a:pt x="1025" y="1025"/>
                  </a:lnTo>
                  <a:cubicBezTo>
                    <a:pt x="1025" y="1311"/>
                    <a:pt x="1156" y="1549"/>
                    <a:pt x="1370" y="1715"/>
                  </a:cubicBezTo>
                  <a:lnTo>
                    <a:pt x="1370" y="1954"/>
                  </a:lnTo>
                  <a:lnTo>
                    <a:pt x="1370" y="1965"/>
                  </a:lnTo>
                  <a:lnTo>
                    <a:pt x="965" y="2180"/>
                  </a:lnTo>
                  <a:cubicBezTo>
                    <a:pt x="786" y="2263"/>
                    <a:pt x="679" y="2430"/>
                    <a:pt x="679" y="2620"/>
                  </a:cubicBezTo>
                  <a:lnTo>
                    <a:pt x="679" y="2942"/>
                  </a:lnTo>
                  <a:lnTo>
                    <a:pt x="155" y="2942"/>
                  </a:lnTo>
                  <a:cubicBezTo>
                    <a:pt x="96" y="2942"/>
                    <a:pt x="60" y="2966"/>
                    <a:pt x="24" y="3013"/>
                  </a:cubicBezTo>
                  <a:cubicBezTo>
                    <a:pt x="1" y="3061"/>
                    <a:pt x="1" y="3120"/>
                    <a:pt x="24" y="3180"/>
                  </a:cubicBezTo>
                  <a:lnTo>
                    <a:pt x="370" y="3859"/>
                  </a:lnTo>
                  <a:cubicBezTo>
                    <a:pt x="394" y="3918"/>
                    <a:pt x="453" y="3954"/>
                    <a:pt x="513" y="3954"/>
                  </a:cubicBezTo>
                  <a:lnTo>
                    <a:pt x="691" y="3954"/>
                  </a:lnTo>
                  <a:lnTo>
                    <a:pt x="691" y="4990"/>
                  </a:lnTo>
                  <a:cubicBezTo>
                    <a:pt x="691" y="5085"/>
                    <a:pt x="775" y="5156"/>
                    <a:pt x="858" y="5156"/>
                  </a:cubicBezTo>
                  <a:cubicBezTo>
                    <a:pt x="953" y="5156"/>
                    <a:pt x="1025" y="5085"/>
                    <a:pt x="1025" y="4990"/>
                  </a:cubicBezTo>
                  <a:lnTo>
                    <a:pt x="1025" y="3954"/>
                  </a:lnTo>
                  <a:lnTo>
                    <a:pt x="2763" y="3954"/>
                  </a:lnTo>
                  <a:lnTo>
                    <a:pt x="2763" y="4990"/>
                  </a:lnTo>
                  <a:cubicBezTo>
                    <a:pt x="2763" y="5085"/>
                    <a:pt x="2846" y="5156"/>
                    <a:pt x="2930" y="5156"/>
                  </a:cubicBezTo>
                  <a:cubicBezTo>
                    <a:pt x="3025" y="5156"/>
                    <a:pt x="3096" y="5085"/>
                    <a:pt x="3096" y="4990"/>
                  </a:cubicBezTo>
                  <a:lnTo>
                    <a:pt x="3096" y="3954"/>
                  </a:lnTo>
                  <a:lnTo>
                    <a:pt x="3275" y="3954"/>
                  </a:lnTo>
                  <a:cubicBezTo>
                    <a:pt x="3334" y="3954"/>
                    <a:pt x="3394" y="3918"/>
                    <a:pt x="3418" y="3859"/>
                  </a:cubicBezTo>
                  <a:lnTo>
                    <a:pt x="3763" y="3180"/>
                  </a:lnTo>
                  <a:cubicBezTo>
                    <a:pt x="3775" y="3132"/>
                    <a:pt x="3763" y="3073"/>
                    <a:pt x="3751" y="3013"/>
                  </a:cubicBezTo>
                  <a:cubicBezTo>
                    <a:pt x="3715" y="2966"/>
                    <a:pt x="3680" y="2942"/>
                    <a:pt x="3620" y="2942"/>
                  </a:cubicBezTo>
                  <a:lnTo>
                    <a:pt x="3084" y="2942"/>
                  </a:lnTo>
                  <a:lnTo>
                    <a:pt x="3084" y="2620"/>
                  </a:lnTo>
                  <a:cubicBezTo>
                    <a:pt x="3084" y="2430"/>
                    <a:pt x="2977" y="2251"/>
                    <a:pt x="2799" y="2180"/>
                  </a:cubicBezTo>
                  <a:lnTo>
                    <a:pt x="2394" y="1965"/>
                  </a:lnTo>
                  <a:lnTo>
                    <a:pt x="2394" y="1954"/>
                  </a:lnTo>
                  <a:lnTo>
                    <a:pt x="2394" y="1715"/>
                  </a:lnTo>
                  <a:cubicBezTo>
                    <a:pt x="2608" y="1561"/>
                    <a:pt x="2739" y="1311"/>
                    <a:pt x="2739" y="1025"/>
                  </a:cubicBezTo>
                  <a:lnTo>
                    <a:pt x="2739" y="691"/>
                  </a:lnTo>
                  <a:cubicBezTo>
                    <a:pt x="2739" y="310"/>
                    <a:pt x="2441" y="1"/>
                    <a:pt x="2049" y="1"/>
                  </a:cubicBezTo>
                  <a:close/>
                </a:path>
              </a:pathLst>
            </a:custGeom>
            <a:grpFill/>
            <a:ln>
              <a:noFill/>
            </a:ln>
          </p:spPr>
          <p:txBody>
            <a:bodyPr spcFirstLastPara="1" wrap="square" lIns="91419" tIns="91419" rIns="91419" bIns="91419" anchor="ctr" anchorCtr="0">
              <a:noAutofit/>
            </a:bodyPr>
            <a:lstStyle/>
            <a:p>
              <a:pPr defTabSz="914358">
                <a:defRPr/>
              </a:pPr>
              <a:endParaRPr lang="es-MX">
                <a:solidFill>
                  <a:prstClr val="black"/>
                </a:solidFill>
                <a:latin typeface="Open Sans"/>
              </a:endParaRPr>
            </a:p>
          </p:txBody>
        </p:sp>
        <p:sp>
          <p:nvSpPr>
            <p:cNvPr id="86" name="Google Shape;10186;p79">
              <a:extLst>
                <a:ext uri="{FF2B5EF4-FFF2-40B4-BE49-F238E27FC236}">
                  <a16:creationId xmlns:a16="http://schemas.microsoft.com/office/drawing/2014/main" id="{32DA3083-C1F1-2D61-01F8-6AF4967B8184}"/>
                </a:ext>
              </a:extLst>
            </p:cNvPr>
            <p:cNvSpPr/>
            <p:nvPr/>
          </p:nvSpPr>
          <p:spPr>
            <a:xfrm>
              <a:off x="3700149" y="2113380"/>
              <a:ext cx="32241" cy="10280"/>
            </a:xfrm>
            <a:custGeom>
              <a:avLst/>
              <a:gdLst/>
              <a:ahLst/>
              <a:cxnLst/>
              <a:rect l="l" t="t" r="r" b="b"/>
              <a:pathLst>
                <a:path w="1013" h="323" extrusionOk="0">
                  <a:moveTo>
                    <a:pt x="167" y="1"/>
                  </a:moveTo>
                  <a:cubicBezTo>
                    <a:pt x="72" y="1"/>
                    <a:pt x="1" y="72"/>
                    <a:pt x="1" y="168"/>
                  </a:cubicBezTo>
                  <a:cubicBezTo>
                    <a:pt x="1" y="251"/>
                    <a:pt x="72" y="322"/>
                    <a:pt x="167" y="322"/>
                  </a:cubicBezTo>
                  <a:lnTo>
                    <a:pt x="846" y="322"/>
                  </a:lnTo>
                  <a:cubicBezTo>
                    <a:pt x="941" y="322"/>
                    <a:pt x="1013" y="251"/>
                    <a:pt x="1013" y="168"/>
                  </a:cubicBezTo>
                  <a:cubicBezTo>
                    <a:pt x="1013" y="72"/>
                    <a:pt x="941" y="1"/>
                    <a:pt x="846" y="1"/>
                  </a:cubicBezTo>
                  <a:close/>
                </a:path>
              </a:pathLst>
            </a:custGeom>
            <a:grpFill/>
            <a:ln>
              <a:noFill/>
            </a:ln>
          </p:spPr>
          <p:txBody>
            <a:bodyPr spcFirstLastPara="1" wrap="square" lIns="91419" tIns="91419" rIns="91419" bIns="91419" anchor="ctr" anchorCtr="0">
              <a:noAutofit/>
            </a:bodyPr>
            <a:lstStyle/>
            <a:p>
              <a:pPr defTabSz="914358">
                <a:defRPr/>
              </a:pPr>
              <a:endParaRPr lang="es-MX">
                <a:solidFill>
                  <a:prstClr val="black"/>
                </a:solidFill>
                <a:latin typeface="Open Sans"/>
              </a:endParaRPr>
            </a:p>
          </p:txBody>
        </p:sp>
      </p:grpSp>
      <p:pic>
        <p:nvPicPr>
          <p:cNvPr id="87" name="Gráfico 86">
            <a:extLst>
              <a:ext uri="{FF2B5EF4-FFF2-40B4-BE49-F238E27FC236}">
                <a16:creationId xmlns:a16="http://schemas.microsoft.com/office/drawing/2014/main" id="{1FB3CD35-1398-3DE5-72DD-EB642CDC69B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31312" y="2963368"/>
            <a:ext cx="426719" cy="412953"/>
          </a:xfrm>
          <a:prstGeom prst="rect">
            <a:avLst/>
          </a:prstGeom>
        </p:spPr>
      </p:pic>
      <p:grpSp>
        <p:nvGrpSpPr>
          <p:cNvPr id="88" name="Grupo 87">
            <a:extLst>
              <a:ext uri="{FF2B5EF4-FFF2-40B4-BE49-F238E27FC236}">
                <a16:creationId xmlns:a16="http://schemas.microsoft.com/office/drawing/2014/main" id="{4DF9D60A-A23D-AA25-FAC2-63E93E946C8D}"/>
              </a:ext>
            </a:extLst>
          </p:cNvPr>
          <p:cNvGrpSpPr/>
          <p:nvPr/>
        </p:nvGrpSpPr>
        <p:grpSpPr>
          <a:xfrm>
            <a:off x="256930" y="1556921"/>
            <a:ext cx="419660" cy="316160"/>
            <a:chOff x="7630751" y="5475275"/>
            <a:chExt cx="626113" cy="404304"/>
          </a:xfrm>
        </p:grpSpPr>
        <p:pic>
          <p:nvPicPr>
            <p:cNvPr id="89" name="Gráfico 88">
              <a:extLst>
                <a:ext uri="{FF2B5EF4-FFF2-40B4-BE49-F238E27FC236}">
                  <a16:creationId xmlns:a16="http://schemas.microsoft.com/office/drawing/2014/main" id="{1ECB79C5-B928-D6D1-C7FB-222B4419885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630751" y="5475275"/>
              <a:ext cx="300877" cy="404304"/>
            </a:xfrm>
            <a:prstGeom prst="rect">
              <a:avLst/>
            </a:prstGeom>
          </p:spPr>
        </p:pic>
        <p:pic>
          <p:nvPicPr>
            <p:cNvPr id="90" name="Gráfico 89">
              <a:extLst>
                <a:ext uri="{FF2B5EF4-FFF2-40B4-BE49-F238E27FC236}">
                  <a16:creationId xmlns:a16="http://schemas.microsoft.com/office/drawing/2014/main" id="{D3A50724-1F8F-65C2-A1C1-27495FB38A2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946584" y="5475275"/>
              <a:ext cx="310280" cy="404304"/>
            </a:xfrm>
            <a:prstGeom prst="rect">
              <a:avLst/>
            </a:prstGeom>
          </p:spPr>
        </p:pic>
      </p:grpSp>
      <p:pic>
        <p:nvPicPr>
          <p:cNvPr id="91" name="Gráfico 90">
            <a:extLst>
              <a:ext uri="{FF2B5EF4-FFF2-40B4-BE49-F238E27FC236}">
                <a16:creationId xmlns:a16="http://schemas.microsoft.com/office/drawing/2014/main" id="{1936CD7D-175B-F90C-4A95-A55279375692}"/>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931316" y="4025000"/>
            <a:ext cx="289573" cy="424019"/>
          </a:xfrm>
          <a:prstGeom prst="rect">
            <a:avLst/>
          </a:prstGeom>
        </p:spPr>
      </p:pic>
      <p:pic>
        <p:nvPicPr>
          <p:cNvPr id="92" name="Gráfico 91">
            <a:extLst>
              <a:ext uri="{FF2B5EF4-FFF2-40B4-BE49-F238E27FC236}">
                <a16:creationId xmlns:a16="http://schemas.microsoft.com/office/drawing/2014/main" id="{DD4EB723-84B2-4BE8-653C-83BD2150F19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8865227" y="2401050"/>
            <a:ext cx="349246" cy="349246"/>
          </a:xfrm>
          <a:prstGeom prst="rect">
            <a:avLst/>
          </a:prstGeom>
        </p:spPr>
      </p:pic>
      <p:pic>
        <p:nvPicPr>
          <p:cNvPr id="93" name="Gráfico 92">
            <a:extLst>
              <a:ext uri="{FF2B5EF4-FFF2-40B4-BE49-F238E27FC236}">
                <a16:creationId xmlns:a16="http://schemas.microsoft.com/office/drawing/2014/main" id="{A001A8AB-F1DC-60DD-A1DA-12F576096085}"/>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4715553" y="4064307"/>
            <a:ext cx="279231" cy="392993"/>
          </a:xfrm>
          <a:prstGeom prst="rect">
            <a:avLst/>
          </a:prstGeom>
        </p:spPr>
      </p:pic>
      <p:grpSp>
        <p:nvGrpSpPr>
          <p:cNvPr id="94" name="Gráfico 65">
            <a:extLst>
              <a:ext uri="{FF2B5EF4-FFF2-40B4-BE49-F238E27FC236}">
                <a16:creationId xmlns:a16="http://schemas.microsoft.com/office/drawing/2014/main" id="{C28EBD11-20B1-48A4-9CB0-521B6A38E0AD}"/>
              </a:ext>
            </a:extLst>
          </p:cNvPr>
          <p:cNvGrpSpPr/>
          <p:nvPr/>
        </p:nvGrpSpPr>
        <p:grpSpPr>
          <a:xfrm>
            <a:off x="4673297" y="2421495"/>
            <a:ext cx="383946" cy="387326"/>
            <a:chOff x="-509555" y="1429503"/>
            <a:chExt cx="383973" cy="387353"/>
          </a:xfrm>
          <a:solidFill>
            <a:schemeClr val="tx1">
              <a:lumMod val="65000"/>
              <a:lumOff val="35000"/>
            </a:schemeClr>
          </a:solidFill>
        </p:grpSpPr>
        <p:sp>
          <p:nvSpPr>
            <p:cNvPr id="95" name="Forma libre: forma 94">
              <a:extLst>
                <a:ext uri="{FF2B5EF4-FFF2-40B4-BE49-F238E27FC236}">
                  <a16:creationId xmlns:a16="http://schemas.microsoft.com/office/drawing/2014/main" id="{A7087D9F-53B4-1884-066E-4BEE008F17EC}"/>
                </a:ext>
              </a:extLst>
            </p:cNvPr>
            <p:cNvSpPr/>
            <p:nvPr/>
          </p:nvSpPr>
          <p:spPr>
            <a:xfrm>
              <a:off x="-476971" y="1575464"/>
              <a:ext cx="151802" cy="241393"/>
            </a:xfrm>
            <a:custGeom>
              <a:avLst/>
              <a:gdLst>
                <a:gd name="connsiteX0" fmla="*/ 146490 w 151802"/>
                <a:gd name="connsiteY0" fmla="*/ 241253 h 241393"/>
                <a:gd name="connsiteX1" fmla="*/ 15770 w 151802"/>
                <a:gd name="connsiteY1" fmla="*/ 241253 h 241393"/>
                <a:gd name="connsiteX2" fmla="*/ 0 w 151802"/>
                <a:gd name="connsiteY2" fmla="*/ 225623 h 241393"/>
                <a:gd name="connsiteX3" fmla="*/ 0 w 151802"/>
                <a:gd name="connsiteY3" fmla="*/ 5888 h 241393"/>
                <a:gd name="connsiteX4" fmla="*/ 5888 w 151802"/>
                <a:gd name="connsiteY4" fmla="*/ 0 h 241393"/>
                <a:gd name="connsiteX5" fmla="*/ 11775 w 151802"/>
                <a:gd name="connsiteY5" fmla="*/ 5888 h 241393"/>
                <a:gd name="connsiteX6" fmla="*/ 11775 w 151802"/>
                <a:gd name="connsiteY6" fmla="*/ 225623 h 241393"/>
                <a:gd name="connsiteX7" fmla="*/ 15770 w 151802"/>
                <a:gd name="connsiteY7" fmla="*/ 229548 h 241393"/>
                <a:gd name="connsiteX8" fmla="*/ 146490 w 151802"/>
                <a:gd name="connsiteY8" fmla="*/ 229548 h 241393"/>
                <a:gd name="connsiteX9" fmla="*/ 151767 w 151802"/>
                <a:gd name="connsiteY9" fmla="*/ 236116 h 241393"/>
                <a:gd name="connsiteX10" fmla="*/ 146490 w 151802"/>
                <a:gd name="connsiteY10" fmla="*/ 241393 h 24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2" h="241393">
                  <a:moveTo>
                    <a:pt x="146490" y="241253"/>
                  </a:moveTo>
                  <a:lnTo>
                    <a:pt x="15770" y="241253"/>
                  </a:lnTo>
                  <a:cubicBezTo>
                    <a:pt x="7115" y="241253"/>
                    <a:pt x="77" y="234277"/>
                    <a:pt x="0" y="225623"/>
                  </a:cubicBezTo>
                  <a:lnTo>
                    <a:pt x="0" y="5888"/>
                  </a:lnTo>
                  <a:cubicBezTo>
                    <a:pt x="0" y="2636"/>
                    <a:pt x="2636" y="0"/>
                    <a:pt x="5888" y="0"/>
                  </a:cubicBezTo>
                  <a:cubicBezTo>
                    <a:pt x="9139" y="0"/>
                    <a:pt x="11775" y="2636"/>
                    <a:pt x="11775" y="5888"/>
                  </a:cubicBezTo>
                  <a:lnTo>
                    <a:pt x="11775" y="225623"/>
                  </a:lnTo>
                  <a:cubicBezTo>
                    <a:pt x="11813" y="227802"/>
                    <a:pt x="13591" y="229548"/>
                    <a:pt x="15770" y="229548"/>
                  </a:cubicBezTo>
                  <a:lnTo>
                    <a:pt x="146490" y="229548"/>
                  </a:lnTo>
                  <a:cubicBezTo>
                    <a:pt x="149761" y="229904"/>
                    <a:pt x="152124" y="232845"/>
                    <a:pt x="151767" y="236116"/>
                  </a:cubicBezTo>
                  <a:cubicBezTo>
                    <a:pt x="151464" y="238895"/>
                    <a:pt x="149270" y="241090"/>
                    <a:pt x="146490" y="241393"/>
                  </a:cubicBezTo>
                  <a:close/>
                </a:path>
              </a:pathLst>
            </a:custGeom>
            <a:grpFill/>
            <a:ln w="6927" cap="flat">
              <a:noFill/>
              <a:prstDash val="solid"/>
              <a:miter/>
            </a:ln>
          </p:spPr>
          <p:txBody>
            <a:bodyPr rtlCol="0" anchor="ctr"/>
            <a:lstStyle/>
            <a:p>
              <a:pPr defTabSz="914358">
                <a:defRPr/>
              </a:pPr>
              <a:endParaRPr lang="es-MX">
                <a:solidFill>
                  <a:prstClr val="black"/>
                </a:solidFill>
                <a:latin typeface="Open Sans"/>
              </a:endParaRPr>
            </a:p>
          </p:txBody>
        </p:sp>
        <p:sp>
          <p:nvSpPr>
            <p:cNvPr id="96" name="Forma libre: forma 95">
              <a:extLst>
                <a:ext uri="{FF2B5EF4-FFF2-40B4-BE49-F238E27FC236}">
                  <a16:creationId xmlns:a16="http://schemas.microsoft.com/office/drawing/2014/main" id="{BCE4686E-CDE0-3030-EF44-9FE38F127F60}"/>
                </a:ext>
              </a:extLst>
            </p:cNvPr>
            <p:cNvSpPr/>
            <p:nvPr/>
          </p:nvSpPr>
          <p:spPr>
            <a:xfrm>
              <a:off x="-301029" y="1603234"/>
              <a:ext cx="148718" cy="213482"/>
            </a:xfrm>
            <a:custGeom>
              <a:avLst/>
              <a:gdLst>
                <a:gd name="connsiteX0" fmla="*/ 132878 w 148718"/>
                <a:gd name="connsiteY0" fmla="*/ 213483 h 213482"/>
                <a:gd name="connsiteX1" fmla="*/ 5313 w 148718"/>
                <a:gd name="connsiteY1" fmla="*/ 213483 h 213482"/>
                <a:gd name="connsiteX2" fmla="*/ 36 w 148718"/>
                <a:gd name="connsiteY2" fmla="*/ 206915 h 213482"/>
                <a:gd name="connsiteX3" fmla="*/ 5313 w 148718"/>
                <a:gd name="connsiteY3" fmla="*/ 201637 h 213482"/>
                <a:gd name="connsiteX4" fmla="*/ 132878 w 148718"/>
                <a:gd name="connsiteY4" fmla="*/ 201637 h 213482"/>
                <a:gd name="connsiteX5" fmla="*/ 136873 w 148718"/>
                <a:gd name="connsiteY5" fmla="*/ 197712 h 213482"/>
                <a:gd name="connsiteX6" fmla="*/ 136873 w 148718"/>
                <a:gd name="connsiteY6" fmla="*/ 5313 h 213482"/>
                <a:gd name="connsiteX7" fmla="*/ 143442 w 148718"/>
                <a:gd name="connsiteY7" fmla="*/ 36 h 213482"/>
                <a:gd name="connsiteX8" fmla="*/ 148719 w 148718"/>
                <a:gd name="connsiteY8" fmla="*/ 5313 h 213482"/>
                <a:gd name="connsiteX9" fmla="*/ 148719 w 148718"/>
                <a:gd name="connsiteY9" fmla="*/ 197853 h 213482"/>
                <a:gd name="connsiteX10" fmla="*/ 132878 w 148718"/>
                <a:gd name="connsiteY10" fmla="*/ 213483 h 21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718" h="213482">
                  <a:moveTo>
                    <a:pt x="132878" y="213483"/>
                  </a:moveTo>
                  <a:lnTo>
                    <a:pt x="5313" y="213483"/>
                  </a:lnTo>
                  <a:cubicBezTo>
                    <a:pt x="2042" y="213127"/>
                    <a:pt x="-321" y="210186"/>
                    <a:pt x="36" y="206915"/>
                  </a:cubicBezTo>
                  <a:cubicBezTo>
                    <a:pt x="338" y="204135"/>
                    <a:pt x="2533" y="201940"/>
                    <a:pt x="5313" y="201637"/>
                  </a:cubicBezTo>
                  <a:lnTo>
                    <a:pt x="132878" y="201637"/>
                  </a:lnTo>
                  <a:cubicBezTo>
                    <a:pt x="135057" y="201638"/>
                    <a:pt x="136835" y="199891"/>
                    <a:pt x="136873" y="197712"/>
                  </a:cubicBezTo>
                  <a:lnTo>
                    <a:pt x="136873" y="5313"/>
                  </a:lnTo>
                  <a:cubicBezTo>
                    <a:pt x="137229" y="2042"/>
                    <a:pt x="140171" y="-321"/>
                    <a:pt x="143442" y="36"/>
                  </a:cubicBezTo>
                  <a:cubicBezTo>
                    <a:pt x="146221" y="338"/>
                    <a:pt x="148416" y="2533"/>
                    <a:pt x="148719" y="5313"/>
                  </a:cubicBezTo>
                  <a:lnTo>
                    <a:pt x="148719" y="197853"/>
                  </a:lnTo>
                  <a:cubicBezTo>
                    <a:pt x="148604" y="206519"/>
                    <a:pt x="141545" y="213483"/>
                    <a:pt x="132878" y="213483"/>
                  </a:cubicBezTo>
                  <a:close/>
                </a:path>
              </a:pathLst>
            </a:custGeom>
            <a:grpFill/>
            <a:ln w="6927" cap="flat">
              <a:noFill/>
              <a:prstDash val="solid"/>
              <a:miter/>
            </a:ln>
          </p:spPr>
          <p:txBody>
            <a:bodyPr rtlCol="0" anchor="ctr"/>
            <a:lstStyle/>
            <a:p>
              <a:pPr defTabSz="914358">
                <a:defRPr/>
              </a:pPr>
              <a:endParaRPr lang="es-MX">
                <a:solidFill>
                  <a:prstClr val="black"/>
                </a:solidFill>
                <a:latin typeface="Open Sans"/>
              </a:endParaRPr>
            </a:p>
          </p:txBody>
        </p:sp>
        <p:sp>
          <p:nvSpPr>
            <p:cNvPr id="97" name="Forma libre: forma 96">
              <a:extLst>
                <a:ext uri="{FF2B5EF4-FFF2-40B4-BE49-F238E27FC236}">
                  <a16:creationId xmlns:a16="http://schemas.microsoft.com/office/drawing/2014/main" id="{57DF3710-F857-BF7F-32B2-427386BC7013}"/>
                </a:ext>
              </a:extLst>
            </p:cNvPr>
            <p:cNvSpPr/>
            <p:nvPr/>
          </p:nvSpPr>
          <p:spPr>
            <a:xfrm>
              <a:off x="-509555" y="1471525"/>
              <a:ext cx="331596" cy="116345"/>
            </a:xfrm>
            <a:custGeom>
              <a:avLst/>
              <a:gdLst>
                <a:gd name="connsiteX0" fmla="*/ 25084 w 331596"/>
                <a:gd name="connsiteY0" fmla="*/ 116345 h 116345"/>
                <a:gd name="connsiteX1" fmla="*/ 0 w 331596"/>
                <a:gd name="connsiteY1" fmla="*/ 91524 h 116345"/>
                <a:gd name="connsiteX2" fmla="*/ 622 w 331596"/>
                <a:gd name="connsiteY2" fmla="*/ 85855 h 116345"/>
                <a:gd name="connsiteX3" fmla="*/ 11626 w 331596"/>
                <a:gd name="connsiteY3" fmla="*/ 70225 h 116345"/>
                <a:gd name="connsiteX4" fmla="*/ 71134 w 331596"/>
                <a:gd name="connsiteY4" fmla="*/ 32306 h 116345"/>
                <a:gd name="connsiteX5" fmla="*/ 79346 w 331596"/>
                <a:gd name="connsiteY5" fmla="*/ 33677 h 116345"/>
                <a:gd name="connsiteX6" fmla="*/ 77976 w 331596"/>
                <a:gd name="connsiteY6" fmla="*/ 41889 h 116345"/>
                <a:gd name="connsiteX7" fmla="*/ 77512 w 331596"/>
                <a:gd name="connsiteY7" fmla="*/ 42189 h 116345"/>
                <a:gd name="connsiteX8" fmla="*/ 17935 w 331596"/>
                <a:gd name="connsiteY8" fmla="*/ 80108 h 116345"/>
                <a:gd name="connsiteX9" fmla="*/ 14010 w 331596"/>
                <a:gd name="connsiteY9" fmla="*/ 98261 h 116345"/>
                <a:gd name="connsiteX10" fmla="*/ 25224 w 331596"/>
                <a:gd name="connsiteY10" fmla="*/ 104429 h 116345"/>
                <a:gd name="connsiteX11" fmla="*/ 32233 w 331596"/>
                <a:gd name="connsiteY11" fmla="*/ 102327 h 116345"/>
                <a:gd name="connsiteX12" fmla="*/ 191550 w 331596"/>
                <a:gd name="connsiteY12" fmla="*/ 975 h 116345"/>
                <a:gd name="connsiteX13" fmla="*/ 197998 w 331596"/>
                <a:gd name="connsiteY13" fmla="*/ 975 h 116345"/>
                <a:gd name="connsiteX14" fmla="*/ 328928 w 331596"/>
                <a:gd name="connsiteY14" fmla="*/ 87397 h 116345"/>
                <a:gd name="connsiteX15" fmla="*/ 330669 w 331596"/>
                <a:gd name="connsiteY15" fmla="*/ 95438 h 116345"/>
                <a:gd name="connsiteX16" fmla="*/ 330610 w 331596"/>
                <a:gd name="connsiteY16" fmla="*/ 95528 h 116345"/>
                <a:gd name="connsiteX17" fmla="*/ 322463 w 331596"/>
                <a:gd name="connsiteY17" fmla="*/ 97245 h 116345"/>
                <a:gd name="connsiteX18" fmla="*/ 322410 w 331596"/>
                <a:gd name="connsiteY18" fmla="*/ 97210 h 116345"/>
                <a:gd name="connsiteX19" fmla="*/ 194634 w 331596"/>
                <a:gd name="connsiteY19" fmla="*/ 13101 h 116345"/>
                <a:gd name="connsiteX20" fmla="*/ 38541 w 331596"/>
                <a:gd name="connsiteY20" fmla="*/ 112280 h 116345"/>
                <a:gd name="connsiteX21" fmla="*/ 25084 w 331596"/>
                <a:gd name="connsiteY21" fmla="*/ 116345 h 11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1596" h="116345">
                  <a:moveTo>
                    <a:pt x="25084" y="116345"/>
                  </a:moveTo>
                  <a:cubicBezTo>
                    <a:pt x="11303" y="116418"/>
                    <a:pt x="73" y="105305"/>
                    <a:pt x="0" y="91524"/>
                  </a:cubicBezTo>
                  <a:cubicBezTo>
                    <a:pt x="-10" y="89617"/>
                    <a:pt x="199" y="87715"/>
                    <a:pt x="622" y="85855"/>
                  </a:cubicBezTo>
                  <a:cubicBezTo>
                    <a:pt x="2034" y="79375"/>
                    <a:pt x="6002" y="73739"/>
                    <a:pt x="11626" y="70225"/>
                  </a:cubicBezTo>
                  <a:lnTo>
                    <a:pt x="71134" y="32306"/>
                  </a:lnTo>
                  <a:cubicBezTo>
                    <a:pt x="73780" y="30416"/>
                    <a:pt x="77457" y="31030"/>
                    <a:pt x="79346" y="33677"/>
                  </a:cubicBezTo>
                  <a:cubicBezTo>
                    <a:pt x="81236" y="36323"/>
                    <a:pt x="80622" y="40000"/>
                    <a:pt x="77976" y="41889"/>
                  </a:cubicBezTo>
                  <a:cubicBezTo>
                    <a:pt x="77826" y="41997"/>
                    <a:pt x="77671" y="42096"/>
                    <a:pt x="77512" y="42189"/>
                  </a:cubicBezTo>
                  <a:lnTo>
                    <a:pt x="17935" y="80108"/>
                  </a:lnTo>
                  <a:cubicBezTo>
                    <a:pt x="11893" y="84075"/>
                    <a:pt x="10147" y="92153"/>
                    <a:pt x="14010" y="98261"/>
                  </a:cubicBezTo>
                  <a:cubicBezTo>
                    <a:pt x="16441" y="102107"/>
                    <a:pt x="20675" y="104436"/>
                    <a:pt x="25224" y="104429"/>
                  </a:cubicBezTo>
                  <a:cubicBezTo>
                    <a:pt x="27716" y="104432"/>
                    <a:pt x="30154" y="103701"/>
                    <a:pt x="32233" y="102327"/>
                  </a:cubicBezTo>
                  <a:lnTo>
                    <a:pt x="191550" y="975"/>
                  </a:lnTo>
                  <a:cubicBezTo>
                    <a:pt x="193503" y="-325"/>
                    <a:pt x="196045" y="-325"/>
                    <a:pt x="197998" y="975"/>
                  </a:cubicBezTo>
                  <a:lnTo>
                    <a:pt x="328928" y="87397"/>
                  </a:lnTo>
                  <a:cubicBezTo>
                    <a:pt x="331629" y="89137"/>
                    <a:pt x="332409" y="92737"/>
                    <a:pt x="330669" y="95438"/>
                  </a:cubicBezTo>
                  <a:cubicBezTo>
                    <a:pt x="330649" y="95468"/>
                    <a:pt x="330630" y="95498"/>
                    <a:pt x="330610" y="95528"/>
                  </a:cubicBezTo>
                  <a:cubicBezTo>
                    <a:pt x="328835" y="98252"/>
                    <a:pt x="325187" y="99020"/>
                    <a:pt x="322463" y="97245"/>
                  </a:cubicBezTo>
                  <a:cubicBezTo>
                    <a:pt x="322445" y="97234"/>
                    <a:pt x="322427" y="97222"/>
                    <a:pt x="322410" y="97210"/>
                  </a:cubicBezTo>
                  <a:lnTo>
                    <a:pt x="194634" y="13101"/>
                  </a:lnTo>
                  <a:lnTo>
                    <a:pt x="38541" y="112280"/>
                  </a:lnTo>
                  <a:cubicBezTo>
                    <a:pt x="34540" y="114900"/>
                    <a:pt x="29867" y="116311"/>
                    <a:pt x="25084" y="116345"/>
                  </a:cubicBezTo>
                  <a:close/>
                </a:path>
              </a:pathLst>
            </a:custGeom>
            <a:grpFill/>
            <a:ln w="6927" cap="flat">
              <a:noFill/>
              <a:prstDash val="solid"/>
              <a:miter/>
            </a:ln>
          </p:spPr>
          <p:txBody>
            <a:bodyPr rtlCol="0" anchor="ctr"/>
            <a:lstStyle/>
            <a:p>
              <a:pPr defTabSz="914358">
                <a:defRPr/>
              </a:pPr>
              <a:endParaRPr lang="es-MX">
                <a:solidFill>
                  <a:prstClr val="black"/>
                </a:solidFill>
                <a:latin typeface="Open Sans"/>
              </a:endParaRPr>
            </a:p>
          </p:txBody>
        </p:sp>
        <p:sp>
          <p:nvSpPr>
            <p:cNvPr id="98" name="Forma libre: forma 97">
              <a:extLst>
                <a:ext uri="{FF2B5EF4-FFF2-40B4-BE49-F238E27FC236}">
                  <a16:creationId xmlns:a16="http://schemas.microsoft.com/office/drawing/2014/main" id="{3BC3B647-4F6D-7429-482D-D060B1632AB3}"/>
                </a:ext>
              </a:extLst>
            </p:cNvPr>
            <p:cNvSpPr/>
            <p:nvPr/>
          </p:nvSpPr>
          <p:spPr>
            <a:xfrm>
              <a:off x="-406466" y="1429503"/>
              <a:ext cx="280884" cy="158368"/>
            </a:xfrm>
            <a:custGeom>
              <a:avLst/>
              <a:gdLst>
                <a:gd name="connsiteX0" fmla="*/ 255838 w 280884"/>
                <a:gd name="connsiteY0" fmla="*/ 158367 h 158368"/>
                <a:gd name="connsiteX1" fmla="*/ 241820 w 280884"/>
                <a:gd name="connsiteY1" fmla="*/ 154231 h 158368"/>
                <a:gd name="connsiteX2" fmla="*/ 239524 w 280884"/>
                <a:gd name="connsiteY2" fmla="*/ 146227 h 158368"/>
                <a:gd name="connsiteX3" fmla="*/ 247528 w 280884"/>
                <a:gd name="connsiteY3" fmla="*/ 143931 h 158368"/>
                <a:gd name="connsiteX4" fmla="*/ 248268 w 280884"/>
                <a:gd name="connsiteY4" fmla="*/ 144418 h 158368"/>
                <a:gd name="connsiteX5" fmla="*/ 258291 w 280884"/>
                <a:gd name="connsiteY5" fmla="*/ 146311 h 158368"/>
                <a:gd name="connsiteX6" fmla="*/ 266632 w 280884"/>
                <a:gd name="connsiteY6" fmla="*/ 140634 h 158368"/>
                <a:gd name="connsiteX7" fmla="*/ 263037 w 280884"/>
                <a:gd name="connsiteY7" fmla="*/ 122348 h 158368"/>
                <a:gd name="connsiteX8" fmla="*/ 262917 w 280884"/>
                <a:gd name="connsiteY8" fmla="*/ 122270 h 158368"/>
                <a:gd name="connsiteX9" fmla="*/ 99115 w 280884"/>
                <a:gd name="connsiteY9" fmla="*/ 14119 h 158368"/>
                <a:gd name="connsiteX10" fmla="*/ 84676 w 280884"/>
                <a:gd name="connsiteY10" fmla="*/ 14119 h 158368"/>
                <a:gd name="connsiteX11" fmla="*/ 9048 w 280884"/>
                <a:gd name="connsiteY11" fmla="*/ 61992 h 158368"/>
                <a:gd name="connsiteX12" fmla="*/ 998 w 280884"/>
                <a:gd name="connsiteY12" fmla="*/ 60295 h 158368"/>
                <a:gd name="connsiteX13" fmla="*/ 918 w 280884"/>
                <a:gd name="connsiteY13" fmla="*/ 60169 h 158368"/>
                <a:gd name="connsiteX14" fmla="*/ 2733 w 280884"/>
                <a:gd name="connsiteY14" fmla="*/ 52043 h 158368"/>
                <a:gd name="connsiteX15" fmla="*/ 2740 w 280884"/>
                <a:gd name="connsiteY15" fmla="*/ 52039 h 158368"/>
                <a:gd name="connsiteX16" fmla="*/ 78368 w 280884"/>
                <a:gd name="connsiteY16" fmla="*/ 4026 h 158368"/>
                <a:gd name="connsiteX17" fmla="*/ 105633 w 280884"/>
                <a:gd name="connsiteY17" fmla="*/ 4026 h 158368"/>
                <a:gd name="connsiteX18" fmla="*/ 269646 w 280884"/>
                <a:gd name="connsiteY18" fmla="*/ 112247 h 158368"/>
                <a:gd name="connsiteX19" fmla="*/ 276709 w 280884"/>
                <a:gd name="connsiteY19" fmla="*/ 147023 h 158368"/>
                <a:gd name="connsiteX20" fmla="*/ 260885 w 280884"/>
                <a:gd name="connsiteY20" fmla="*/ 157736 h 158368"/>
                <a:gd name="connsiteX21" fmla="*/ 255838 w 280884"/>
                <a:gd name="connsiteY21" fmla="*/ 158367 h 1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0884" h="158368">
                  <a:moveTo>
                    <a:pt x="255838" y="158367"/>
                  </a:moveTo>
                  <a:cubicBezTo>
                    <a:pt x="250857" y="158423"/>
                    <a:pt x="245974" y="156982"/>
                    <a:pt x="241820" y="154231"/>
                  </a:cubicBezTo>
                  <a:cubicBezTo>
                    <a:pt x="238976" y="152655"/>
                    <a:pt x="237948" y="149072"/>
                    <a:pt x="239524" y="146227"/>
                  </a:cubicBezTo>
                  <a:cubicBezTo>
                    <a:pt x="241100" y="143383"/>
                    <a:pt x="244683" y="142356"/>
                    <a:pt x="247528" y="143931"/>
                  </a:cubicBezTo>
                  <a:cubicBezTo>
                    <a:pt x="247786" y="144075"/>
                    <a:pt x="248034" y="144238"/>
                    <a:pt x="248268" y="144418"/>
                  </a:cubicBezTo>
                  <a:cubicBezTo>
                    <a:pt x="251254" y="146286"/>
                    <a:pt x="254831" y="146961"/>
                    <a:pt x="258291" y="146311"/>
                  </a:cubicBezTo>
                  <a:cubicBezTo>
                    <a:pt x="261725" y="145622"/>
                    <a:pt x="264733" y="143575"/>
                    <a:pt x="266632" y="140634"/>
                  </a:cubicBezTo>
                  <a:cubicBezTo>
                    <a:pt x="270688" y="134591"/>
                    <a:pt x="269078" y="126405"/>
                    <a:pt x="263037" y="122348"/>
                  </a:cubicBezTo>
                  <a:cubicBezTo>
                    <a:pt x="262997" y="122322"/>
                    <a:pt x="262957" y="122296"/>
                    <a:pt x="262917" y="122270"/>
                  </a:cubicBezTo>
                  <a:lnTo>
                    <a:pt x="99115" y="14119"/>
                  </a:lnTo>
                  <a:cubicBezTo>
                    <a:pt x="94720" y="11284"/>
                    <a:pt x="89072" y="11284"/>
                    <a:pt x="84676" y="14119"/>
                  </a:cubicBezTo>
                  <a:lnTo>
                    <a:pt x="9048" y="61992"/>
                  </a:lnTo>
                  <a:cubicBezTo>
                    <a:pt x="6357" y="63746"/>
                    <a:pt x="2753" y="62987"/>
                    <a:pt x="998" y="60295"/>
                  </a:cubicBezTo>
                  <a:cubicBezTo>
                    <a:pt x="970" y="60254"/>
                    <a:pt x="944" y="60212"/>
                    <a:pt x="918" y="60169"/>
                  </a:cubicBezTo>
                  <a:cubicBezTo>
                    <a:pt x="-825" y="57424"/>
                    <a:pt x="-12" y="53786"/>
                    <a:pt x="2733" y="52043"/>
                  </a:cubicBezTo>
                  <a:cubicBezTo>
                    <a:pt x="2735" y="52042"/>
                    <a:pt x="2738" y="52040"/>
                    <a:pt x="2740" y="52039"/>
                  </a:cubicBezTo>
                  <a:lnTo>
                    <a:pt x="78368" y="4026"/>
                  </a:lnTo>
                  <a:cubicBezTo>
                    <a:pt x="86664" y="-1342"/>
                    <a:pt x="97337" y="-1342"/>
                    <a:pt x="105633" y="4026"/>
                  </a:cubicBezTo>
                  <a:lnTo>
                    <a:pt x="269646" y="112247"/>
                  </a:lnTo>
                  <a:cubicBezTo>
                    <a:pt x="281199" y="119900"/>
                    <a:pt x="284362" y="135470"/>
                    <a:pt x="276709" y="147023"/>
                  </a:cubicBezTo>
                  <a:cubicBezTo>
                    <a:pt x="273053" y="152541"/>
                    <a:pt x="267366" y="156391"/>
                    <a:pt x="260885" y="157736"/>
                  </a:cubicBezTo>
                  <a:cubicBezTo>
                    <a:pt x="259229" y="158120"/>
                    <a:pt x="257538" y="158331"/>
                    <a:pt x="255838" y="158367"/>
                  </a:cubicBezTo>
                  <a:close/>
                </a:path>
              </a:pathLst>
            </a:custGeom>
            <a:grpFill/>
            <a:ln w="6927" cap="flat">
              <a:noFill/>
              <a:prstDash val="solid"/>
              <a:miter/>
            </a:ln>
          </p:spPr>
          <p:txBody>
            <a:bodyPr rtlCol="0" anchor="ctr"/>
            <a:lstStyle/>
            <a:p>
              <a:pPr defTabSz="914358">
                <a:defRPr/>
              </a:pPr>
              <a:endParaRPr lang="es-MX">
                <a:solidFill>
                  <a:prstClr val="black"/>
                </a:solidFill>
                <a:latin typeface="Open Sans"/>
              </a:endParaRPr>
            </a:p>
          </p:txBody>
        </p:sp>
        <p:sp>
          <p:nvSpPr>
            <p:cNvPr id="99" name="Forma libre: forma 98">
              <a:extLst>
                <a:ext uri="{FF2B5EF4-FFF2-40B4-BE49-F238E27FC236}">
                  <a16:creationId xmlns:a16="http://schemas.microsoft.com/office/drawing/2014/main" id="{5AA17A9B-ACB1-4809-E79D-D52CD1E4C4E6}"/>
                </a:ext>
              </a:extLst>
            </p:cNvPr>
            <p:cNvSpPr/>
            <p:nvPr/>
          </p:nvSpPr>
          <p:spPr>
            <a:xfrm>
              <a:off x="-378774" y="1654807"/>
              <a:ext cx="129248" cy="161909"/>
            </a:xfrm>
            <a:custGeom>
              <a:avLst/>
              <a:gdLst>
                <a:gd name="connsiteX0" fmla="*/ 123290 w 129248"/>
                <a:gd name="connsiteY0" fmla="*/ 161910 h 161909"/>
                <a:gd name="connsiteX1" fmla="*/ 117402 w 129248"/>
                <a:gd name="connsiteY1" fmla="*/ 155952 h 161909"/>
                <a:gd name="connsiteX2" fmla="*/ 117402 w 129248"/>
                <a:gd name="connsiteY2" fmla="*/ 15770 h 161909"/>
                <a:gd name="connsiteX3" fmla="*/ 113477 w 129248"/>
                <a:gd name="connsiteY3" fmla="*/ 11775 h 161909"/>
                <a:gd name="connsiteX4" fmla="*/ 15770 w 129248"/>
                <a:gd name="connsiteY4" fmla="*/ 11775 h 161909"/>
                <a:gd name="connsiteX5" fmla="*/ 11775 w 129248"/>
                <a:gd name="connsiteY5" fmla="*/ 15770 h 161909"/>
                <a:gd name="connsiteX6" fmla="*/ 11775 w 129248"/>
                <a:gd name="connsiteY6" fmla="*/ 155952 h 161909"/>
                <a:gd name="connsiteX7" fmla="*/ 5888 w 129248"/>
                <a:gd name="connsiteY7" fmla="*/ 161840 h 161909"/>
                <a:gd name="connsiteX8" fmla="*/ 0 w 129248"/>
                <a:gd name="connsiteY8" fmla="*/ 155952 h 161909"/>
                <a:gd name="connsiteX9" fmla="*/ 0 w 129248"/>
                <a:gd name="connsiteY9" fmla="*/ 15770 h 161909"/>
                <a:gd name="connsiteX10" fmla="*/ 15770 w 129248"/>
                <a:gd name="connsiteY10" fmla="*/ 0 h 161909"/>
                <a:gd name="connsiteX11" fmla="*/ 113477 w 129248"/>
                <a:gd name="connsiteY11" fmla="*/ 0 h 161909"/>
                <a:gd name="connsiteX12" fmla="*/ 129248 w 129248"/>
                <a:gd name="connsiteY12" fmla="*/ 15770 h 161909"/>
                <a:gd name="connsiteX13" fmla="*/ 129248 w 129248"/>
                <a:gd name="connsiteY13" fmla="*/ 15911 h 161909"/>
                <a:gd name="connsiteX14" fmla="*/ 129248 w 129248"/>
                <a:gd name="connsiteY14" fmla="*/ 156092 h 161909"/>
                <a:gd name="connsiteX15" fmla="*/ 123290 w 129248"/>
                <a:gd name="connsiteY15" fmla="*/ 161910 h 1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248" h="161909">
                  <a:moveTo>
                    <a:pt x="123290" y="161910"/>
                  </a:moveTo>
                  <a:cubicBezTo>
                    <a:pt x="120027" y="161871"/>
                    <a:pt x="117402" y="159216"/>
                    <a:pt x="117402" y="155952"/>
                  </a:cubicBezTo>
                  <a:lnTo>
                    <a:pt x="117402" y="15770"/>
                  </a:lnTo>
                  <a:cubicBezTo>
                    <a:pt x="117402" y="13591"/>
                    <a:pt x="115656" y="11814"/>
                    <a:pt x="113477" y="11775"/>
                  </a:cubicBezTo>
                  <a:lnTo>
                    <a:pt x="15770" y="11775"/>
                  </a:lnTo>
                  <a:cubicBezTo>
                    <a:pt x="13579" y="11812"/>
                    <a:pt x="11812" y="13579"/>
                    <a:pt x="11775" y="15770"/>
                  </a:cubicBezTo>
                  <a:lnTo>
                    <a:pt x="11775" y="155952"/>
                  </a:lnTo>
                  <a:cubicBezTo>
                    <a:pt x="11775" y="159204"/>
                    <a:pt x="9139" y="161840"/>
                    <a:pt x="5888" y="161840"/>
                  </a:cubicBezTo>
                  <a:cubicBezTo>
                    <a:pt x="2636" y="161840"/>
                    <a:pt x="0" y="159204"/>
                    <a:pt x="0" y="155952"/>
                  </a:cubicBezTo>
                  <a:lnTo>
                    <a:pt x="0" y="15770"/>
                  </a:lnTo>
                  <a:cubicBezTo>
                    <a:pt x="0" y="7061"/>
                    <a:pt x="7061" y="0"/>
                    <a:pt x="15770" y="0"/>
                  </a:cubicBezTo>
                  <a:lnTo>
                    <a:pt x="113477" y="0"/>
                  </a:lnTo>
                  <a:cubicBezTo>
                    <a:pt x="122187" y="0"/>
                    <a:pt x="129248" y="7060"/>
                    <a:pt x="129248" y="15770"/>
                  </a:cubicBezTo>
                  <a:cubicBezTo>
                    <a:pt x="129248" y="15817"/>
                    <a:pt x="129248" y="15864"/>
                    <a:pt x="129248" y="15911"/>
                  </a:cubicBezTo>
                  <a:lnTo>
                    <a:pt x="129248" y="156092"/>
                  </a:lnTo>
                  <a:cubicBezTo>
                    <a:pt x="129171" y="159328"/>
                    <a:pt x="126526" y="161911"/>
                    <a:pt x="123290" y="161910"/>
                  </a:cubicBezTo>
                  <a:close/>
                </a:path>
              </a:pathLst>
            </a:custGeom>
            <a:grpFill/>
            <a:ln w="6927" cap="flat">
              <a:noFill/>
              <a:prstDash val="solid"/>
              <a:miter/>
            </a:ln>
          </p:spPr>
          <p:txBody>
            <a:bodyPr rtlCol="0" anchor="ctr"/>
            <a:lstStyle/>
            <a:p>
              <a:pPr defTabSz="914358">
                <a:defRPr/>
              </a:pPr>
              <a:endParaRPr lang="es-MX">
                <a:solidFill>
                  <a:prstClr val="black"/>
                </a:solidFill>
                <a:latin typeface="Open Sans"/>
              </a:endParaRPr>
            </a:p>
          </p:txBody>
        </p:sp>
        <p:sp>
          <p:nvSpPr>
            <p:cNvPr id="100" name="Forma libre: forma 99">
              <a:extLst>
                <a:ext uri="{FF2B5EF4-FFF2-40B4-BE49-F238E27FC236}">
                  <a16:creationId xmlns:a16="http://schemas.microsoft.com/office/drawing/2014/main" id="{5CA9E858-A818-E6D3-B6E9-9E9C6AC41ECF}"/>
                </a:ext>
              </a:extLst>
            </p:cNvPr>
            <p:cNvSpPr/>
            <p:nvPr/>
          </p:nvSpPr>
          <p:spPr>
            <a:xfrm>
              <a:off x="-351088" y="1545255"/>
              <a:ext cx="73595" cy="73595"/>
            </a:xfrm>
            <a:custGeom>
              <a:avLst/>
              <a:gdLst>
                <a:gd name="connsiteX0" fmla="*/ 57825 w 73595"/>
                <a:gd name="connsiteY0" fmla="*/ 73595 h 73595"/>
                <a:gd name="connsiteX1" fmla="*/ 15770 w 73595"/>
                <a:gd name="connsiteY1" fmla="*/ 73595 h 73595"/>
                <a:gd name="connsiteX2" fmla="*/ 0 w 73595"/>
                <a:gd name="connsiteY2" fmla="*/ 57825 h 73595"/>
                <a:gd name="connsiteX3" fmla="*/ 0 w 73595"/>
                <a:gd name="connsiteY3" fmla="*/ 15770 h 73595"/>
                <a:gd name="connsiteX4" fmla="*/ 15770 w 73595"/>
                <a:gd name="connsiteY4" fmla="*/ 0 h 73595"/>
                <a:gd name="connsiteX5" fmla="*/ 57825 w 73595"/>
                <a:gd name="connsiteY5" fmla="*/ 0 h 73595"/>
                <a:gd name="connsiteX6" fmla="*/ 73595 w 73595"/>
                <a:gd name="connsiteY6" fmla="*/ 15770 h 73595"/>
                <a:gd name="connsiteX7" fmla="*/ 73595 w 73595"/>
                <a:gd name="connsiteY7" fmla="*/ 27265 h 73595"/>
                <a:gd name="connsiteX8" fmla="*/ 67708 w 73595"/>
                <a:gd name="connsiteY8" fmla="*/ 33153 h 73595"/>
                <a:gd name="connsiteX9" fmla="*/ 61820 w 73595"/>
                <a:gd name="connsiteY9" fmla="*/ 27265 h 73595"/>
                <a:gd name="connsiteX10" fmla="*/ 61820 w 73595"/>
                <a:gd name="connsiteY10" fmla="*/ 15770 h 73595"/>
                <a:gd name="connsiteX11" fmla="*/ 57825 w 73595"/>
                <a:gd name="connsiteY11" fmla="*/ 11845 h 73595"/>
                <a:gd name="connsiteX12" fmla="*/ 15770 w 73595"/>
                <a:gd name="connsiteY12" fmla="*/ 11845 h 73595"/>
                <a:gd name="connsiteX13" fmla="*/ 11775 w 73595"/>
                <a:gd name="connsiteY13" fmla="*/ 15770 h 73595"/>
                <a:gd name="connsiteX14" fmla="*/ 11775 w 73595"/>
                <a:gd name="connsiteY14" fmla="*/ 57825 h 73595"/>
                <a:gd name="connsiteX15" fmla="*/ 15770 w 73595"/>
                <a:gd name="connsiteY15" fmla="*/ 61750 h 73595"/>
                <a:gd name="connsiteX16" fmla="*/ 57825 w 73595"/>
                <a:gd name="connsiteY16" fmla="*/ 61750 h 73595"/>
                <a:gd name="connsiteX17" fmla="*/ 61820 w 73595"/>
                <a:gd name="connsiteY17" fmla="*/ 57825 h 73595"/>
                <a:gd name="connsiteX18" fmla="*/ 67708 w 73595"/>
                <a:gd name="connsiteY18" fmla="*/ 51937 h 73595"/>
                <a:gd name="connsiteX19" fmla="*/ 73595 w 73595"/>
                <a:gd name="connsiteY19" fmla="*/ 57825 h 73595"/>
                <a:gd name="connsiteX20" fmla="*/ 57825 w 73595"/>
                <a:gd name="connsiteY20" fmla="*/ 73595 h 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595" h="73595">
                  <a:moveTo>
                    <a:pt x="57825" y="73595"/>
                  </a:moveTo>
                  <a:lnTo>
                    <a:pt x="15770" y="73595"/>
                  </a:lnTo>
                  <a:cubicBezTo>
                    <a:pt x="7061" y="73595"/>
                    <a:pt x="0" y="66534"/>
                    <a:pt x="0" y="57825"/>
                  </a:cubicBezTo>
                  <a:lnTo>
                    <a:pt x="0" y="15770"/>
                  </a:lnTo>
                  <a:cubicBezTo>
                    <a:pt x="0" y="7061"/>
                    <a:pt x="7061" y="0"/>
                    <a:pt x="15770" y="0"/>
                  </a:cubicBezTo>
                  <a:lnTo>
                    <a:pt x="57825" y="0"/>
                  </a:lnTo>
                  <a:cubicBezTo>
                    <a:pt x="66534" y="0"/>
                    <a:pt x="73595" y="7061"/>
                    <a:pt x="73595" y="15770"/>
                  </a:cubicBezTo>
                  <a:lnTo>
                    <a:pt x="73595" y="27265"/>
                  </a:lnTo>
                  <a:cubicBezTo>
                    <a:pt x="73595" y="30517"/>
                    <a:pt x="70959" y="33153"/>
                    <a:pt x="67708" y="33153"/>
                  </a:cubicBezTo>
                  <a:cubicBezTo>
                    <a:pt x="64456" y="33153"/>
                    <a:pt x="61820" y="30517"/>
                    <a:pt x="61820" y="27265"/>
                  </a:cubicBezTo>
                  <a:lnTo>
                    <a:pt x="61820" y="15770"/>
                  </a:lnTo>
                  <a:cubicBezTo>
                    <a:pt x="61782" y="13591"/>
                    <a:pt x="60004" y="11845"/>
                    <a:pt x="57825" y="11845"/>
                  </a:cubicBezTo>
                  <a:lnTo>
                    <a:pt x="15770" y="11845"/>
                  </a:lnTo>
                  <a:cubicBezTo>
                    <a:pt x="13591" y="11845"/>
                    <a:pt x="11814" y="13591"/>
                    <a:pt x="11775" y="15770"/>
                  </a:cubicBezTo>
                  <a:lnTo>
                    <a:pt x="11775" y="57825"/>
                  </a:lnTo>
                  <a:cubicBezTo>
                    <a:pt x="11814" y="60004"/>
                    <a:pt x="13591" y="61750"/>
                    <a:pt x="15770" y="61750"/>
                  </a:cubicBezTo>
                  <a:lnTo>
                    <a:pt x="57825" y="61750"/>
                  </a:lnTo>
                  <a:cubicBezTo>
                    <a:pt x="60004" y="61750"/>
                    <a:pt x="61782" y="60004"/>
                    <a:pt x="61820" y="57825"/>
                  </a:cubicBezTo>
                  <a:cubicBezTo>
                    <a:pt x="61820" y="54573"/>
                    <a:pt x="64456" y="51937"/>
                    <a:pt x="67708" y="51937"/>
                  </a:cubicBezTo>
                  <a:cubicBezTo>
                    <a:pt x="70959" y="51937"/>
                    <a:pt x="73595" y="54573"/>
                    <a:pt x="73595" y="57825"/>
                  </a:cubicBezTo>
                  <a:cubicBezTo>
                    <a:pt x="73595" y="66534"/>
                    <a:pt x="66534" y="73595"/>
                    <a:pt x="57825" y="73595"/>
                  </a:cubicBezTo>
                  <a:close/>
                </a:path>
              </a:pathLst>
            </a:custGeom>
            <a:grpFill/>
            <a:ln w="6927" cap="flat">
              <a:noFill/>
              <a:prstDash val="solid"/>
              <a:miter/>
            </a:ln>
          </p:spPr>
          <p:txBody>
            <a:bodyPr rtlCol="0" anchor="ctr"/>
            <a:lstStyle/>
            <a:p>
              <a:pPr defTabSz="914358">
                <a:defRPr/>
              </a:pPr>
              <a:endParaRPr lang="es-MX">
                <a:solidFill>
                  <a:prstClr val="black"/>
                </a:solidFill>
                <a:latin typeface="Open Sans"/>
              </a:endParaRPr>
            </a:p>
          </p:txBody>
        </p:sp>
        <p:sp>
          <p:nvSpPr>
            <p:cNvPr id="101" name="Forma libre: forma 100">
              <a:extLst>
                <a:ext uri="{FF2B5EF4-FFF2-40B4-BE49-F238E27FC236}">
                  <a16:creationId xmlns:a16="http://schemas.microsoft.com/office/drawing/2014/main" id="{3BEA1C7F-D08A-B1C7-A41F-01F8BB3348DC}"/>
                </a:ext>
              </a:extLst>
            </p:cNvPr>
            <p:cNvSpPr/>
            <p:nvPr/>
          </p:nvSpPr>
          <p:spPr>
            <a:xfrm>
              <a:off x="-423842" y="1491565"/>
              <a:ext cx="11915" cy="11915"/>
            </a:xfrm>
            <a:custGeom>
              <a:avLst/>
              <a:gdLst>
                <a:gd name="connsiteX0" fmla="*/ 11915 w 11915"/>
                <a:gd name="connsiteY0" fmla="*/ 5958 h 11915"/>
                <a:gd name="connsiteX1" fmla="*/ 5958 w 11915"/>
                <a:gd name="connsiteY1" fmla="*/ 11915 h 11915"/>
                <a:gd name="connsiteX2" fmla="*/ 0 w 11915"/>
                <a:gd name="connsiteY2" fmla="*/ 5958 h 11915"/>
                <a:gd name="connsiteX3" fmla="*/ 5958 w 11915"/>
                <a:gd name="connsiteY3" fmla="*/ 0 h 11915"/>
                <a:gd name="connsiteX4" fmla="*/ 11915 w 11915"/>
                <a:gd name="connsiteY4" fmla="*/ 5958 h 1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 h="11915">
                  <a:moveTo>
                    <a:pt x="11915" y="5958"/>
                  </a:moveTo>
                  <a:cubicBezTo>
                    <a:pt x="11915" y="9248"/>
                    <a:pt x="9248" y="11915"/>
                    <a:pt x="5958" y="11915"/>
                  </a:cubicBezTo>
                  <a:cubicBezTo>
                    <a:pt x="2667" y="11915"/>
                    <a:pt x="0" y="9248"/>
                    <a:pt x="0" y="5958"/>
                  </a:cubicBezTo>
                  <a:cubicBezTo>
                    <a:pt x="0" y="2667"/>
                    <a:pt x="2667" y="0"/>
                    <a:pt x="5958" y="0"/>
                  </a:cubicBezTo>
                  <a:cubicBezTo>
                    <a:pt x="9248" y="0"/>
                    <a:pt x="11915" y="2667"/>
                    <a:pt x="11915" y="5958"/>
                  </a:cubicBezTo>
                  <a:close/>
                </a:path>
              </a:pathLst>
            </a:custGeom>
            <a:grpFill/>
            <a:ln w="6927" cap="flat">
              <a:noFill/>
              <a:prstDash val="solid"/>
              <a:miter/>
            </a:ln>
          </p:spPr>
          <p:txBody>
            <a:bodyPr rtlCol="0" anchor="ctr"/>
            <a:lstStyle/>
            <a:p>
              <a:pPr defTabSz="914358">
                <a:defRPr/>
              </a:pPr>
              <a:endParaRPr lang="es-MX">
                <a:solidFill>
                  <a:prstClr val="black"/>
                </a:solidFill>
                <a:latin typeface="Open Sans"/>
              </a:endParaRPr>
            </a:p>
          </p:txBody>
        </p:sp>
        <p:sp>
          <p:nvSpPr>
            <p:cNvPr id="102" name="Forma libre: forma 101">
              <a:extLst>
                <a:ext uri="{FF2B5EF4-FFF2-40B4-BE49-F238E27FC236}">
                  <a16:creationId xmlns:a16="http://schemas.microsoft.com/office/drawing/2014/main" id="{CD904EBF-CA53-6471-E618-91F62B85C6A5}"/>
                </a:ext>
              </a:extLst>
            </p:cNvPr>
            <p:cNvSpPr/>
            <p:nvPr/>
          </p:nvSpPr>
          <p:spPr>
            <a:xfrm>
              <a:off x="-319197" y="1804661"/>
              <a:ext cx="12195" cy="12195"/>
            </a:xfrm>
            <a:custGeom>
              <a:avLst/>
              <a:gdLst>
                <a:gd name="connsiteX0" fmla="*/ 12196 w 12195"/>
                <a:gd name="connsiteY0" fmla="*/ 6098 h 12195"/>
                <a:gd name="connsiteX1" fmla="*/ 6098 w 12195"/>
                <a:gd name="connsiteY1" fmla="*/ 12196 h 12195"/>
                <a:gd name="connsiteX2" fmla="*/ 0 w 12195"/>
                <a:gd name="connsiteY2" fmla="*/ 6098 h 12195"/>
                <a:gd name="connsiteX3" fmla="*/ 6098 w 12195"/>
                <a:gd name="connsiteY3" fmla="*/ 0 h 12195"/>
                <a:gd name="connsiteX4" fmla="*/ 12196 w 12195"/>
                <a:gd name="connsiteY4" fmla="*/ 6098 h 1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 h="12195">
                  <a:moveTo>
                    <a:pt x="12196" y="6098"/>
                  </a:moveTo>
                  <a:cubicBezTo>
                    <a:pt x="12196" y="9466"/>
                    <a:pt x="9466" y="12196"/>
                    <a:pt x="6098" y="12196"/>
                  </a:cubicBezTo>
                  <a:cubicBezTo>
                    <a:pt x="2730" y="12196"/>
                    <a:pt x="0" y="9466"/>
                    <a:pt x="0" y="6098"/>
                  </a:cubicBezTo>
                  <a:cubicBezTo>
                    <a:pt x="0" y="2730"/>
                    <a:pt x="2730" y="0"/>
                    <a:pt x="6098" y="0"/>
                  </a:cubicBezTo>
                  <a:cubicBezTo>
                    <a:pt x="9466" y="0"/>
                    <a:pt x="12196" y="2730"/>
                    <a:pt x="12196" y="6098"/>
                  </a:cubicBezTo>
                  <a:close/>
                </a:path>
              </a:pathLst>
            </a:custGeom>
            <a:grpFill/>
            <a:ln w="6927" cap="flat">
              <a:noFill/>
              <a:prstDash val="solid"/>
              <a:miter/>
            </a:ln>
          </p:spPr>
          <p:txBody>
            <a:bodyPr rtlCol="0" anchor="ctr"/>
            <a:lstStyle/>
            <a:p>
              <a:pPr defTabSz="914358">
                <a:defRPr/>
              </a:pPr>
              <a:endParaRPr lang="es-MX">
                <a:solidFill>
                  <a:prstClr val="black"/>
                </a:solidFill>
                <a:latin typeface="Open Sans"/>
              </a:endParaRPr>
            </a:p>
          </p:txBody>
        </p:sp>
        <p:sp>
          <p:nvSpPr>
            <p:cNvPr id="103" name="Forma libre: forma 102">
              <a:extLst>
                <a:ext uri="{FF2B5EF4-FFF2-40B4-BE49-F238E27FC236}">
                  <a16:creationId xmlns:a16="http://schemas.microsoft.com/office/drawing/2014/main" id="{AA634013-8709-AAD0-C0D6-CCBF79D9A715}"/>
                </a:ext>
              </a:extLst>
            </p:cNvPr>
            <p:cNvSpPr/>
            <p:nvPr/>
          </p:nvSpPr>
          <p:spPr>
            <a:xfrm>
              <a:off x="-289268" y="1582263"/>
              <a:ext cx="11775" cy="11775"/>
            </a:xfrm>
            <a:custGeom>
              <a:avLst/>
              <a:gdLst>
                <a:gd name="connsiteX0" fmla="*/ 11775 w 11775"/>
                <a:gd name="connsiteY0" fmla="*/ 5888 h 11775"/>
                <a:gd name="connsiteX1" fmla="*/ 5888 w 11775"/>
                <a:gd name="connsiteY1" fmla="*/ 11775 h 11775"/>
                <a:gd name="connsiteX2" fmla="*/ 0 w 11775"/>
                <a:gd name="connsiteY2" fmla="*/ 5888 h 11775"/>
                <a:gd name="connsiteX3" fmla="*/ 5888 w 11775"/>
                <a:gd name="connsiteY3" fmla="*/ 0 h 11775"/>
                <a:gd name="connsiteX4" fmla="*/ 11775 w 11775"/>
                <a:gd name="connsiteY4" fmla="*/ 5888 h 11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5" h="11775">
                  <a:moveTo>
                    <a:pt x="11775" y="5888"/>
                  </a:moveTo>
                  <a:cubicBezTo>
                    <a:pt x="11775" y="9139"/>
                    <a:pt x="9139" y="11775"/>
                    <a:pt x="5888" y="11775"/>
                  </a:cubicBezTo>
                  <a:cubicBezTo>
                    <a:pt x="2636" y="11775"/>
                    <a:pt x="0" y="9139"/>
                    <a:pt x="0" y="5888"/>
                  </a:cubicBezTo>
                  <a:cubicBezTo>
                    <a:pt x="0" y="2636"/>
                    <a:pt x="2636" y="0"/>
                    <a:pt x="5888" y="0"/>
                  </a:cubicBezTo>
                  <a:cubicBezTo>
                    <a:pt x="9139" y="0"/>
                    <a:pt x="11775" y="2636"/>
                    <a:pt x="11775" y="5888"/>
                  </a:cubicBezTo>
                  <a:close/>
                </a:path>
              </a:pathLst>
            </a:custGeom>
            <a:grpFill/>
            <a:ln w="6927" cap="flat">
              <a:noFill/>
              <a:prstDash val="solid"/>
              <a:miter/>
            </a:ln>
          </p:spPr>
          <p:txBody>
            <a:bodyPr rtlCol="0" anchor="ctr"/>
            <a:lstStyle/>
            <a:p>
              <a:pPr defTabSz="914358">
                <a:defRPr/>
              </a:pPr>
              <a:endParaRPr lang="es-MX">
                <a:solidFill>
                  <a:prstClr val="black"/>
                </a:solidFill>
                <a:latin typeface="Open Sans"/>
              </a:endParaRPr>
            </a:p>
          </p:txBody>
        </p:sp>
      </p:grpSp>
      <p:grpSp>
        <p:nvGrpSpPr>
          <p:cNvPr id="113" name="Grupo 112">
            <a:extLst>
              <a:ext uri="{FF2B5EF4-FFF2-40B4-BE49-F238E27FC236}">
                <a16:creationId xmlns:a16="http://schemas.microsoft.com/office/drawing/2014/main" id="{6DB9B7E4-B1C1-546C-E623-195A1EBF33C8}"/>
              </a:ext>
            </a:extLst>
          </p:cNvPr>
          <p:cNvGrpSpPr/>
          <p:nvPr/>
        </p:nvGrpSpPr>
        <p:grpSpPr>
          <a:xfrm>
            <a:off x="848754" y="1454162"/>
            <a:ext cx="0" cy="5075644"/>
            <a:chOff x="848386" y="1454023"/>
            <a:chExt cx="0" cy="5076000"/>
          </a:xfrm>
        </p:grpSpPr>
        <p:cxnSp>
          <p:nvCxnSpPr>
            <p:cNvPr id="44" name="Conector recto 43">
              <a:extLst>
                <a:ext uri="{FF2B5EF4-FFF2-40B4-BE49-F238E27FC236}">
                  <a16:creationId xmlns:a16="http://schemas.microsoft.com/office/drawing/2014/main" id="{5F8343E1-2084-960B-E525-08E73837C4B2}"/>
                </a:ext>
              </a:extLst>
            </p:cNvPr>
            <p:cNvCxnSpPr>
              <a:cxnSpLocks/>
            </p:cNvCxnSpPr>
            <p:nvPr/>
          </p:nvCxnSpPr>
          <p:spPr>
            <a:xfrm>
              <a:off x="848386" y="1454023"/>
              <a:ext cx="0" cy="5076000"/>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DC5E2569-A5B1-97C7-BC6B-F0DE6D145175}"/>
                </a:ext>
              </a:extLst>
            </p:cNvPr>
            <p:cNvCxnSpPr>
              <a:cxnSpLocks/>
            </p:cNvCxnSpPr>
            <p:nvPr/>
          </p:nvCxnSpPr>
          <p:spPr>
            <a:xfrm>
              <a:off x="848386" y="1676795"/>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C71D9F47-636B-7F6D-B222-62A8A4E9063E}"/>
                </a:ext>
              </a:extLst>
            </p:cNvPr>
            <p:cNvCxnSpPr>
              <a:cxnSpLocks/>
            </p:cNvCxnSpPr>
            <p:nvPr/>
          </p:nvCxnSpPr>
          <p:spPr>
            <a:xfrm>
              <a:off x="848386" y="2338264"/>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1FAEA549-CB40-E66F-CF78-EE0EB34C7AD8}"/>
                </a:ext>
              </a:extLst>
            </p:cNvPr>
            <p:cNvCxnSpPr>
              <a:cxnSpLocks/>
            </p:cNvCxnSpPr>
            <p:nvPr/>
          </p:nvCxnSpPr>
          <p:spPr>
            <a:xfrm>
              <a:off x="848386" y="4004146"/>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AF4E8A2D-3972-8670-B2B9-0D5EB92513F0}"/>
                </a:ext>
              </a:extLst>
            </p:cNvPr>
            <p:cNvCxnSpPr>
              <a:cxnSpLocks/>
            </p:cNvCxnSpPr>
            <p:nvPr/>
          </p:nvCxnSpPr>
          <p:spPr>
            <a:xfrm>
              <a:off x="848386" y="4873619"/>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40DB00C7-AC1B-D9E2-2A1A-73AF8B9A37B8}"/>
                </a:ext>
              </a:extLst>
            </p:cNvPr>
            <p:cNvCxnSpPr>
              <a:cxnSpLocks/>
            </p:cNvCxnSpPr>
            <p:nvPr/>
          </p:nvCxnSpPr>
          <p:spPr>
            <a:xfrm>
              <a:off x="848386" y="5743524"/>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6273877A-4351-3AF5-C5ED-5BA63FBA433E}"/>
                </a:ext>
              </a:extLst>
            </p:cNvPr>
            <p:cNvCxnSpPr>
              <a:cxnSpLocks/>
            </p:cNvCxnSpPr>
            <p:nvPr/>
          </p:nvCxnSpPr>
          <p:spPr>
            <a:xfrm>
              <a:off x="848386" y="3127192"/>
              <a:ext cx="0" cy="110563"/>
            </a:xfrm>
            <a:prstGeom prst="line">
              <a:avLst/>
            </a:prstGeom>
            <a:ln w="38100">
              <a:solidFill>
                <a:srgbClr val="FFAF42"/>
              </a:solidFill>
            </a:ln>
          </p:spPr>
          <p:style>
            <a:lnRef idx="1">
              <a:schemeClr val="accent1"/>
            </a:lnRef>
            <a:fillRef idx="0">
              <a:schemeClr val="accent1"/>
            </a:fillRef>
            <a:effectRef idx="0">
              <a:schemeClr val="accent1"/>
            </a:effectRef>
            <a:fontRef idx="minor">
              <a:schemeClr val="tx1"/>
            </a:fontRef>
          </p:style>
        </p:cxnSp>
      </p:grpSp>
      <p:grpSp>
        <p:nvGrpSpPr>
          <p:cNvPr id="105" name="Grupo 104">
            <a:extLst>
              <a:ext uri="{FF2B5EF4-FFF2-40B4-BE49-F238E27FC236}">
                <a16:creationId xmlns:a16="http://schemas.microsoft.com/office/drawing/2014/main" id="{E3631B90-F3FC-ACFE-8ED4-01DF75DE0DA0}"/>
              </a:ext>
            </a:extLst>
          </p:cNvPr>
          <p:cNvGrpSpPr/>
          <p:nvPr/>
        </p:nvGrpSpPr>
        <p:grpSpPr>
          <a:xfrm>
            <a:off x="8789335" y="1558603"/>
            <a:ext cx="472027" cy="442910"/>
            <a:chOff x="8555916" y="5604836"/>
            <a:chExt cx="1000122" cy="908957"/>
          </a:xfrm>
        </p:grpSpPr>
        <p:pic>
          <p:nvPicPr>
            <p:cNvPr id="106" name="Gráfico 105">
              <a:extLst>
                <a:ext uri="{FF2B5EF4-FFF2-40B4-BE49-F238E27FC236}">
                  <a16:creationId xmlns:a16="http://schemas.microsoft.com/office/drawing/2014/main" id="{8D3961B7-11EA-3DD5-8FCB-A1D9E1A933D2}"/>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586365" y="6171803"/>
              <a:ext cx="469735" cy="281843"/>
            </a:xfrm>
            <a:prstGeom prst="rect">
              <a:avLst/>
            </a:prstGeom>
          </p:spPr>
        </p:pic>
        <p:pic>
          <p:nvPicPr>
            <p:cNvPr id="107" name="Gráfico 106">
              <a:extLst>
                <a:ext uri="{FF2B5EF4-FFF2-40B4-BE49-F238E27FC236}">
                  <a16:creationId xmlns:a16="http://schemas.microsoft.com/office/drawing/2014/main" id="{1E4E21B5-105D-ED38-2B17-890631AB2AD1}"/>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9125814" y="5651390"/>
              <a:ext cx="394487" cy="393458"/>
            </a:xfrm>
            <a:prstGeom prst="rect">
              <a:avLst/>
            </a:prstGeom>
          </p:spPr>
        </p:pic>
        <p:pic>
          <p:nvPicPr>
            <p:cNvPr id="108" name="Gráfico 107">
              <a:extLst>
                <a:ext uri="{FF2B5EF4-FFF2-40B4-BE49-F238E27FC236}">
                  <a16:creationId xmlns:a16="http://schemas.microsoft.com/office/drawing/2014/main" id="{AD3A8E87-D7D8-DB3B-D4F1-CF58C0C0F59A}"/>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8555916" y="5604836"/>
              <a:ext cx="459595" cy="459595"/>
            </a:xfrm>
            <a:prstGeom prst="rect">
              <a:avLst/>
            </a:prstGeom>
          </p:spPr>
        </p:pic>
        <p:pic>
          <p:nvPicPr>
            <p:cNvPr id="109" name="Gráfico 108">
              <a:extLst>
                <a:ext uri="{FF2B5EF4-FFF2-40B4-BE49-F238E27FC236}">
                  <a16:creationId xmlns:a16="http://schemas.microsoft.com/office/drawing/2014/main" id="{3A1770C9-64C7-F251-356C-51EF7AEEECE8}"/>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9140496" y="6098252"/>
              <a:ext cx="415542" cy="415541"/>
            </a:xfrm>
            <a:prstGeom prst="rect">
              <a:avLst/>
            </a:prstGeom>
          </p:spPr>
        </p:pic>
      </p:grpSp>
      <p:pic>
        <p:nvPicPr>
          <p:cNvPr id="112" name="Imagen 111">
            <a:extLst>
              <a:ext uri="{FF2B5EF4-FFF2-40B4-BE49-F238E27FC236}">
                <a16:creationId xmlns:a16="http://schemas.microsoft.com/office/drawing/2014/main" id="{C29D6139-DCA4-613C-E77F-1BE04AD2965F}"/>
              </a:ext>
            </a:extLst>
          </p:cNvPr>
          <p:cNvPicPr>
            <a:picLocks noChangeAspect="1"/>
          </p:cNvPicPr>
          <p:nvPr/>
        </p:nvPicPr>
        <p:blipFill rotWithShape="1">
          <a:blip r:embed="rId48">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49">
                    <a14:imgEffect>
                      <a14:saturation sat="0"/>
                    </a14:imgEffect>
                  </a14:imgLayer>
                </a14:imgProps>
              </a:ext>
            </a:extLst>
          </a:blip>
          <a:srcRect b="7982"/>
          <a:stretch/>
        </p:blipFill>
        <p:spPr>
          <a:xfrm>
            <a:off x="8865228" y="3185182"/>
            <a:ext cx="387066" cy="380282"/>
          </a:xfrm>
          <a:prstGeom prst="rect">
            <a:avLst/>
          </a:prstGeom>
        </p:spPr>
      </p:pic>
      <p:pic>
        <p:nvPicPr>
          <p:cNvPr id="3" name="Graphic 19">
            <a:extLst>
              <a:ext uri="{FF2B5EF4-FFF2-40B4-BE49-F238E27FC236}">
                <a16:creationId xmlns:a16="http://schemas.microsoft.com/office/drawing/2014/main" id="{519400B9-ACE5-23E6-CBFD-71E2FFFEEB72}"/>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519513" y="1025583"/>
            <a:ext cx="3674328" cy="118876"/>
          </a:xfrm>
          <a:prstGeom prst="rect">
            <a:avLst/>
          </a:prstGeom>
        </p:spPr>
      </p:pic>
    </p:spTree>
    <p:extLst>
      <p:ext uri="{BB962C8B-B14F-4D97-AF65-F5344CB8AC3E}">
        <p14:creationId xmlns:p14="http://schemas.microsoft.com/office/powerpoint/2010/main" val="249464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43">
            <a:extLst>
              <a:ext uri="{FF2B5EF4-FFF2-40B4-BE49-F238E27FC236}">
                <a16:creationId xmlns:a16="http://schemas.microsoft.com/office/drawing/2014/main" id="{50CA649E-E7ED-114E-A487-7EA7D9F26E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869" y="6715125"/>
            <a:ext cx="10360262" cy="151954"/>
          </a:xfrm>
          <a:prstGeom prst="rect">
            <a:avLst/>
          </a:prstGeom>
        </p:spPr>
      </p:pic>
      <p:sp>
        <p:nvSpPr>
          <p:cNvPr id="26" name="TextBox 18">
            <a:extLst>
              <a:ext uri="{FF2B5EF4-FFF2-40B4-BE49-F238E27FC236}">
                <a16:creationId xmlns:a16="http://schemas.microsoft.com/office/drawing/2014/main" id="{5D902A25-B735-F342-ACD1-7732587E0827}"/>
              </a:ext>
            </a:extLst>
          </p:cNvPr>
          <p:cNvSpPr txBox="1"/>
          <p:nvPr/>
        </p:nvSpPr>
        <p:spPr>
          <a:xfrm>
            <a:off x="394385" y="308719"/>
            <a:ext cx="5701616" cy="861774"/>
          </a:xfrm>
          <a:prstGeom prst="rect">
            <a:avLst/>
          </a:prstGeom>
          <a:noFill/>
        </p:spPr>
        <p:txBody>
          <a:bodyPr wrap="square" rtlCol="0">
            <a:spAutoFit/>
          </a:bodyPr>
          <a:lstStyle/>
          <a:p>
            <a:r>
              <a:rPr lang="en-US" sz="3000" b="1" dirty="0">
                <a:solidFill>
                  <a:schemeClr val="tx1">
                    <a:lumMod val="65000"/>
                    <a:lumOff val="35000"/>
                  </a:schemeClr>
                </a:solidFill>
                <a:latin typeface="Arial" panose="020B0604020202020204" pitchFamily="34" charset="0"/>
                <a:cs typeface="Arial" panose="020B0604020202020204" pitchFamily="34" charset="0"/>
              </a:rPr>
              <a:t>TEMÁTICA CENSAL NUEVA</a:t>
            </a:r>
          </a:p>
          <a:p>
            <a:r>
              <a:rPr lang="en-US" sz="2000" dirty="0">
                <a:solidFill>
                  <a:schemeClr val="tx1">
                    <a:lumMod val="65000"/>
                    <a:lumOff val="35000"/>
                  </a:schemeClr>
                </a:solidFill>
                <a:latin typeface="Arial" panose="020B0604020202020204" pitchFamily="34" charset="0"/>
                <a:cs typeface="Arial" panose="020B0604020202020204" pitchFamily="34" charset="0"/>
              </a:rPr>
              <a:t>CENSOS ECONÓMICOS 2024</a:t>
            </a:r>
          </a:p>
        </p:txBody>
      </p:sp>
      <p:pic>
        <p:nvPicPr>
          <p:cNvPr id="27" name="Graphic 19">
            <a:extLst>
              <a:ext uri="{FF2B5EF4-FFF2-40B4-BE49-F238E27FC236}">
                <a16:creationId xmlns:a16="http://schemas.microsoft.com/office/drawing/2014/main" id="{7FF0B3BE-1553-BB45-8D32-1C16EBA825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256" y="1158605"/>
            <a:ext cx="3674586" cy="118884"/>
          </a:xfrm>
          <a:prstGeom prst="rect">
            <a:avLst/>
          </a:prstGeom>
        </p:spPr>
      </p:pic>
      <p:pic>
        <p:nvPicPr>
          <p:cNvPr id="28" name="Gráfico 27">
            <a:extLst>
              <a:ext uri="{FF2B5EF4-FFF2-40B4-BE49-F238E27FC236}">
                <a16:creationId xmlns:a16="http://schemas.microsoft.com/office/drawing/2014/main" id="{C03C7417-D4C0-5944-B00D-D24F98B4548D}"/>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7579" t="16599" r="7484" b="17806"/>
          <a:stretch/>
        </p:blipFill>
        <p:spPr>
          <a:xfrm>
            <a:off x="7752202" y="297418"/>
            <a:ext cx="3526591" cy="717452"/>
          </a:xfrm>
          <a:prstGeom prst="rect">
            <a:avLst/>
          </a:prstGeom>
        </p:spPr>
      </p:pic>
      <p:grpSp>
        <p:nvGrpSpPr>
          <p:cNvPr id="72" name="Grupo 71">
            <a:extLst>
              <a:ext uri="{FF2B5EF4-FFF2-40B4-BE49-F238E27FC236}">
                <a16:creationId xmlns:a16="http://schemas.microsoft.com/office/drawing/2014/main" id="{584FD33F-5AAA-1ABF-CC5B-ED152F3E17FB}"/>
              </a:ext>
            </a:extLst>
          </p:cNvPr>
          <p:cNvGrpSpPr/>
          <p:nvPr/>
        </p:nvGrpSpPr>
        <p:grpSpPr>
          <a:xfrm>
            <a:off x="78375" y="2011594"/>
            <a:ext cx="12113625" cy="3966517"/>
            <a:chOff x="72933" y="2171074"/>
            <a:chExt cx="12113625" cy="3966517"/>
          </a:xfrm>
        </p:grpSpPr>
        <p:grpSp>
          <p:nvGrpSpPr>
            <p:cNvPr id="67" name="Grupo 66">
              <a:extLst>
                <a:ext uri="{FF2B5EF4-FFF2-40B4-BE49-F238E27FC236}">
                  <a16:creationId xmlns:a16="http://schemas.microsoft.com/office/drawing/2014/main" id="{D7D047BD-CE25-CCB4-CD7F-C0C1D7B2E710}"/>
                </a:ext>
              </a:extLst>
            </p:cNvPr>
            <p:cNvGrpSpPr/>
            <p:nvPr/>
          </p:nvGrpSpPr>
          <p:grpSpPr>
            <a:xfrm>
              <a:off x="72933" y="2190818"/>
              <a:ext cx="2345080" cy="3946773"/>
              <a:chOff x="42577" y="2211050"/>
              <a:chExt cx="2345080" cy="3946773"/>
            </a:xfrm>
          </p:grpSpPr>
          <p:grpSp>
            <p:nvGrpSpPr>
              <p:cNvPr id="29" name="Grupo 28">
                <a:extLst>
                  <a:ext uri="{FF2B5EF4-FFF2-40B4-BE49-F238E27FC236}">
                    <a16:creationId xmlns:a16="http://schemas.microsoft.com/office/drawing/2014/main" id="{BA67026F-57B2-9A45-E915-3FB4272F8800}"/>
                  </a:ext>
                </a:extLst>
              </p:cNvPr>
              <p:cNvGrpSpPr/>
              <p:nvPr/>
            </p:nvGrpSpPr>
            <p:grpSpPr>
              <a:xfrm>
                <a:off x="99645" y="2211050"/>
                <a:ext cx="2288012" cy="3946773"/>
                <a:chOff x="551354" y="1886865"/>
                <a:chExt cx="2650286" cy="4255365"/>
              </a:xfrm>
            </p:grpSpPr>
            <p:sp>
              <p:nvSpPr>
                <p:cNvPr id="3" name="Rectangle 2">
                  <a:extLst>
                    <a:ext uri="{FF2B5EF4-FFF2-40B4-BE49-F238E27FC236}">
                      <a16:creationId xmlns:a16="http://schemas.microsoft.com/office/drawing/2014/main" id="{04092BC0-FB18-61BC-5522-60B1563E07EB}"/>
                    </a:ext>
                  </a:extLst>
                </p:cNvPr>
                <p:cNvSpPr/>
                <p:nvPr/>
              </p:nvSpPr>
              <p:spPr>
                <a:xfrm>
                  <a:off x="551356" y="1886865"/>
                  <a:ext cx="2650284" cy="3546112"/>
                </a:xfrm>
                <a:prstGeom prst="rect">
                  <a:avLst/>
                </a:prstGeom>
                <a:solidFill>
                  <a:schemeClr val="bg1">
                    <a:lumMod val="95000"/>
                  </a:schemeClr>
                </a:solidFill>
                <a:ln w="25400" cap="flat" cmpd="sng" algn="ctr">
                  <a:noFill/>
                  <a:prstDash val="solid"/>
                </a:ln>
                <a:effectLst/>
              </p:spPr>
              <p:txBody>
                <a:bodyPr spcFirstLastPara="0" vert="horz" wrap="square" lIns="216000" tIns="243840" rIns="216000" bIns="243840" numCol="1" spcCol="1270" anchor="t" anchorCtr="0">
                  <a:noAutofit/>
                </a:bodyPr>
                <a:lstStyle/>
                <a:p>
                  <a:pPr marL="0" marR="0" lvl="0" indent="0" algn="ctr" defTabSz="888978" rtl="0" eaLnBrk="1" fontAlgn="auto" latinLnBrk="0" hangingPunct="1">
                    <a:lnSpc>
                      <a:spcPct val="90000"/>
                    </a:lnSpc>
                    <a:spcBef>
                      <a:spcPct val="0"/>
                    </a:spcBef>
                    <a:spcAft>
                      <a:spcPts val="267"/>
                    </a:spcAft>
                    <a:buClrTx/>
                    <a:buSzTx/>
                    <a:buFontTx/>
                    <a:buNone/>
                    <a:tabLst/>
                    <a:defRPr/>
                  </a:pPr>
                  <a:endParaRPr lang="es-ES" sz="2400" kern="0" dirty="0">
                    <a:solidFill>
                      <a:schemeClr val="bg2">
                        <a:lumMod val="50000"/>
                      </a:schemeClr>
                    </a:solidFill>
                    <a:cs typeface="Arial" panose="020B0604020202020204" pitchFamily="34" charset="0"/>
                  </a:endParaRPr>
                </a:p>
              </p:txBody>
            </p:sp>
            <p:sp>
              <p:nvSpPr>
                <p:cNvPr id="4" name="Rectangle 6">
                  <a:extLst>
                    <a:ext uri="{FF2B5EF4-FFF2-40B4-BE49-F238E27FC236}">
                      <a16:creationId xmlns:a16="http://schemas.microsoft.com/office/drawing/2014/main" id="{DFD5FFC0-9EC9-5FFB-3306-C479162C001C}"/>
                    </a:ext>
                  </a:extLst>
                </p:cNvPr>
                <p:cNvSpPr/>
                <p:nvPr/>
              </p:nvSpPr>
              <p:spPr>
                <a:xfrm>
                  <a:off x="551355" y="5151358"/>
                  <a:ext cx="2650284" cy="563231"/>
                </a:xfrm>
                <a:prstGeom prst="rect">
                  <a:avLst/>
                </a:prstGeom>
                <a:solidFill>
                  <a:srgbClr val="F89406"/>
                </a:solidFill>
                <a:ln w="25400" cap="flat" cmpd="sng" algn="ctr">
                  <a:noFill/>
                  <a:prstDash val="solid"/>
                </a:ln>
                <a:effectLst/>
              </p:spPr>
              <p:txBody>
                <a:bodyPr spcFirstLastPara="0" vert="horz" wrap="square" lIns="243840" tIns="121920" rIns="243840" bIns="24384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CB22E9E-E5A0-EA67-4902-F99143EEF310}"/>
                    </a:ext>
                  </a:extLst>
                </p:cNvPr>
                <p:cNvSpPr txBox="1"/>
                <p:nvPr/>
              </p:nvSpPr>
              <p:spPr>
                <a:xfrm>
                  <a:off x="666077" y="5193701"/>
                  <a:ext cx="671515" cy="478543"/>
                </a:xfrm>
                <a:prstGeom prst="rect">
                  <a:avLst/>
                </a:prstGeom>
                <a:solidFill>
                  <a:srgbClr val="F8940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01</a:t>
                  </a:r>
                </a:p>
              </p:txBody>
            </p:sp>
            <p:sp>
              <p:nvSpPr>
                <p:cNvPr id="6" name="Triángulo rectángulo 5">
                  <a:extLst>
                    <a:ext uri="{FF2B5EF4-FFF2-40B4-BE49-F238E27FC236}">
                      <a16:creationId xmlns:a16="http://schemas.microsoft.com/office/drawing/2014/main" id="{1BD79E1D-0D1E-FAAE-7748-D4035B645A1C}"/>
                    </a:ext>
                  </a:extLst>
                </p:cNvPr>
                <p:cNvSpPr/>
                <p:nvPr/>
              </p:nvSpPr>
              <p:spPr>
                <a:xfrm rot="10800000">
                  <a:off x="551354" y="5708682"/>
                  <a:ext cx="786237" cy="433548"/>
                </a:xfrm>
                <a:prstGeom prst="rtTriangle">
                  <a:avLst/>
                </a:prstGeom>
                <a:solidFill>
                  <a:srgbClr val="F894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s-MX" dirty="0"/>
                </a:p>
              </p:txBody>
            </p:sp>
            <p:sp>
              <p:nvSpPr>
                <p:cNvPr id="7" name="Diagrama de flujo: entrada manual 6">
                  <a:extLst>
                    <a:ext uri="{FF2B5EF4-FFF2-40B4-BE49-F238E27FC236}">
                      <a16:creationId xmlns:a16="http://schemas.microsoft.com/office/drawing/2014/main" id="{0CA5270B-B29F-B563-3F24-AF0DD6702427}"/>
                    </a:ext>
                  </a:extLst>
                </p:cNvPr>
                <p:cNvSpPr/>
                <p:nvPr/>
              </p:nvSpPr>
              <p:spPr>
                <a:xfrm>
                  <a:off x="2530124" y="5168208"/>
                  <a:ext cx="671515" cy="540474"/>
                </a:xfrm>
                <a:prstGeom prst="flowChartManualInpu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31" name="CuadroTexto 30">
                <a:extLst>
                  <a:ext uri="{FF2B5EF4-FFF2-40B4-BE49-F238E27FC236}">
                    <a16:creationId xmlns:a16="http://schemas.microsoft.com/office/drawing/2014/main" id="{456842F5-2599-2E0B-76EC-E0447C4DB25E}"/>
                  </a:ext>
                </a:extLst>
              </p:cNvPr>
              <p:cNvSpPr txBox="1"/>
              <p:nvPr/>
            </p:nvSpPr>
            <p:spPr>
              <a:xfrm>
                <a:off x="52878" y="3936889"/>
                <a:ext cx="2208063" cy="1200329"/>
              </a:xfrm>
              <a:prstGeom prst="rect">
                <a:avLst/>
              </a:prstGeom>
              <a:noFill/>
            </p:spPr>
            <p:txBody>
              <a:bodyPr wrap="square">
                <a:spAutoFit/>
              </a:bodyPr>
              <a:lstStyle/>
              <a:p>
                <a:pPr marL="0" marR="0" lvl="0" indent="0" algn="ctr" defTabSz="888978" rtl="0" eaLnBrk="1" fontAlgn="auto" latinLnBrk="0" hangingPunct="1">
                  <a:lnSpc>
                    <a:spcPct val="90000"/>
                  </a:lnSpc>
                  <a:spcBef>
                    <a:spcPct val="0"/>
                  </a:spcBef>
                  <a:spcAft>
                    <a:spcPts val="267"/>
                  </a:spcAft>
                  <a:buClrTx/>
                  <a:buSzTx/>
                  <a:buFontTx/>
                  <a:buNone/>
                  <a:tabLst/>
                  <a:defRPr/>
                </a:pPr>
                <a:r>
                  <a:rPr kumimoji="0" lang="es-ES" sz="1600" b="0" i="0" u="none" strike="noStrike" kern="0" cap="none" spc="0" normalizeH="0" baseline="0" noProof="0" dirty="0">
                    <a:ln>
                      <a:noFill/>
                    </a:ln>
                    <a:solidFill>
                      <a:schemeClr val="bg2">
                        <a:lumMod val="50000"/>
                      </a:schemeClr>
                    </a:solidFill>
                    <a:effectLst/>
                    <a:uLnTx/>
                    <a:uFillTx/>
                    <a:latin typeface="Arial" panose="020B0604020202020204" pitchFamily="34" charset="0"/>
                    <a:cs typeface="Arial" panose="020B0604020202020204" pitchFamily="34" charset="0"/>
                  </a:rPr>
                  <a:t>Nueva temática orientada a avanzar en la medición del tema de la inclusión en el mercado laboral</a:t>
                </a:r>
                <a:endParaRPr kumimoji="0" lang="en-US" sz="1600" b="0" i="0" u="none" strike="noStrike" kern="0" cap="none" spc="0" normalizeH="0" baseline="0" noProof="0" dirty="0">
                  <a:ln>
                    <a:noFill/>
                  </a:ln>
                  <a:solidFill>
                    <a:schemeClr val="bg2">
                      <a:lumMod val="50000"/>
                    </a:schemeClr>
                  </a:solidFill>
                  <a:effectLst/>
                  <a:uLnTx/>
                  <a:uFillTx/>
                  <a:latin typeface="Arial" panose="020B0604020202020204" pitchFamily="34" charset="0"/>
                  <a:cs typeface="Arial" panose="020B0604020202020204" pitchFamily="34" charset="0"/>
                </a:endParaRPr>
              </a:p>
            </p:txBody>
          </p:sp>
          <p:sp>
            <p:nvSpPr>
              <p:cNvPr id="58" name="CuadroTexto 57">
                <a:extLst>
                  <a:ext uri="{FF2B5EF4-FFF2-40B4-BE49-F238E27FC236}">
                    <a16:creationId xmlns:a16="http://schemas.microsoft.com/office/drawing/2014/main" id="{311B2BB6-754F-4888-300D-5B17CA52014C}"/>
                  </a:ext>
                </a:extLst>
              </p:cNvPr>
              <p:cNvSpPr txBox="1"/>
              <p:nvPr/>
            </p:nvSpPr>
            <p:spPr>
              <a:xfrm>
                <a:off x="42577" y="2260756"/>
                <a:ext cx="2345079" cy="1089529"/>
              </a:xfrm>
              <a:prstGeom prst="rect">
                <a:avLst/>
              </a:prstGeom>
              <a:noFill/>
            </p:spPr>
            <p:txBody>
              <a:bodyPr wrap="square">
                <a:spAutoFit/>
              </a:bodyPr>
              <a:lstStyle/>
              <a:p>
                <a:pPr marL="0" marR="0" lvl="0" indent="0" algn="ctr" defTabSz="888978" rtl="0" eaLnBrk="1" fontAlgn="auto" latinLnBrk="0" hangingPunct="1">
                  <a:lnSpc>
                    <a:spcPct val="90000"/>
                  </a:lnSpc>
                  <a:spcBef>
                    <a:spcPct val="0"/>
                  </a:spcBef>
                  <a:spcAft>
                    <a:spcPts val="267"/>
                  </a:spcAft>
                  <a:buClrTx/>
                  <a:buSzTx/>
                  <a:buFontTx/>
                  <a:buNone/>
                  <a:tabLst/>
                  <a:defRPr/>
                </a:pPr>
                <a:r>
                  <a:rPr kumimoji="0" lang="es-ES" sz="18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Empleados con alguna discapacidad, y tipo de discapacidad</a:t>
                </a:r>
              </a:p>
            </p:txBody>
          </p:sp>
        </p:grpSp>
        <p:grpSp>
          <p:nvGrpSpPr>
            <p:cNvPr id="68" name="Grupo 67">
              <a:extLst>
                <a:ext uri="{FF2B5EF4-FFF2-40B4-BE49-F238E27FC236}">
                  <a16:creationId xmlns:a16="http://schemas.microsoft.com/office/drawing/2014/main" id="{BCD941F2-0CD4-7FD2-A1C1-B626A3974BE6}"/>
                </a:ext>
              </a:extLst>
            </p:cNvPr>
            <p:cNvGrpSpPr/>
            <p:nvPr/>
          </p:nvGrpSpPr>
          <p:grpSpPr>
            <a:xfrm>
              <a:off x="2483005" y="2190818"/>
              <a:ext cx="2363798" cy="3946773"/>
              <a:chOff x="2499416" y="2172739"/>
              <a:chExt cx="2363798" cy="3946773"/>
            </a:xfrm>
          </p:grpSpPr>
          <p:grpSp>
            <p:nvGrpSpPr>
              <p:cNvPr id="53" name="Grupo 52">
                <a:extLst>
                  <a:ext uri="{FF2B5EF4-FFF2-40B4-BE49-F238E27FC236}">
                    <a16:creationId xmlns:a16="http://schemas.microsoft.com/office/drawing/2014/main" id="{674E4D31-7782-EE43-AE05-EB1D678EACB6}"/>
                  </a:ext>
                </a:extLst>
              </p:cNvPr>
              <p:cNvGrpSpPr/>
              <p:nvPr/>
            </p:nvGrpSpPr>
            <p:grpSpPr>
              <a:xfrm>
                <a:off x="2499416" y="2172739"/>
                <a:ext cx="2363798" cy="3946773"/>
                <a:chOff x="3515988" y="1439944"/>
                <a:chExt cx="2669168" cy="4178048"/>
              </a:xfrm>
            </p:grpSpPr>
            <p:grpSp>
              <p:nvGrpSpPr>
                <p:cNvPr id="14" name="Grupo 13">
                  <a:extLst>
                    <a:ext uri="{FF2B5EF4-FFF2-40B4-BE49-F238E27FC236}">
                      <a16:creationId xmlns:a16="http://schemas.microsoft.com/office/drawing/2014/main" id="{50FB1B43-B8FA-CD50-49FA-6F3D845018EA}"/>
                    </a:ext>
                  </a:extLst>
                </p:cNvPr>
                <p:cNvGrpSpPr/>
                <p:nvPr/>
              </p:nvGrpSpPr>
              <p:grpSpPr>
                <a:xfrm>
                  <a:off x="3534872" y="1439944"/>
                  <a:ext cx="2650284" cy="3761281"/>
                  <a:chOff x="3490433" y="2138002"/>
                  <a:chExt cx="2650284" cy="3761281"/>
                </a:xfrm>
              </p:grpSpPr>
              <p:sp>
                <p:nvSpPr>
                  <p:cNvPr id="15" name="Rectangle 3">
                    <a:extLst>
                      <a:ext uri="{FF2B5EF4-FFF2-40B4-BE49-F238E27FC236}">
                        <a16:creationId xmlns:a16="http://schemas.microsoft.com/office/drawing/2014/main" id="{75A370CF-A5A9-B1C6-B47A-578349BE5C35}"/>
                      </a:ext>
                    </a:extLst>
                  </p:cNvPr>
                  <p:cNvSpPr/>
                  <p:nvPr/>
                </p:nvSpPr>
                <p:spPr>
                  <a:xfrm>
                    <a:off x="3490433" y="2138002"/>
                    <a:ext cx="2650284" cy="3514462"/>
                  </a:xfrm>
                  <a:prstGeom prst="rect">
                    <a:avLst/>
                  </a:prstGeom>
                  <a:solidFill>
                    <a:schemeClr val="bg1">
                      <a:lumMod val="95000"/>
                    </a:schemeClr>
                  </a:solidFill>
                  <a:ln w="25400" cap="flat" cmpd="sng" algn="ctr">
                    <a:noFill/>
                    <a:prstDash val="solid"/>
                  </a:ln>
                  <a:effectLst/>
                </p:spPr>
                <p:txBody>
                  <a:bodyPr spcFirstLastPara="0" vert="horz" wrap="square" lIns="243840" tIns="243840" rIns="243840" bIns="243840" numCol="1" spcCol="1270" anchor="t" anchorCtr="0">
                    <a:noAutofit/>
                  </a:bodyPr>
                  <a:lstStyle/>
                  <a:p>
                    <a:pPr lvl="0" algn="ctr" defTabSz="888978">
                      <a:lnSpc>
                        <a:spcPct val="90000"/>
                      </a:lnSpc>
                      <a:spcBef>
                        <a:spcPct val="0"/>
                      </a:spcBef>
                      <a:spcAft>
                        <a:spcPts val="267"/>
                      </a:spcAft>
                      <a:defRPr/>
                    </a:pPr>
                    <a:endParaRPr lang="es-MX" sz="1400" kern="0" dirty="0">
                      <a:solidFill>
                        <a:schemeClr val="tx1">
                          <a:lumMod val="65000"/>
                          <a:lumOff val="35000"/>
                        </a:schemeClr>
                      </a:solidFill>
                      <a:cs typeface="Arial" panose="020B0604020202020204" pitchFamily="34" charset="0"/>
                    </a:endParaRPr>
                  </a:p>
                  <a:p>
                    <a:pPr lvl="0" algn="ctr" defTabSz="888978">
                      <a:lnSpc>
                        <a:spcPct val="90000"/>
                      </a:lnSpc>
                      <a:spcBef>
                        <a:spcPct val="0"/>
                      </a:spcBef>
                      <a:spcAft>
                        <a:spcPts val="267"/>
                      </a:spcAft>
                      <a:defRPr/>
                    </a:pPr>
                    <a:endParaRPr lang="es-MX" sz="1400" kern="0" dirty="0">
                      <a:solidFill>
                        <a:schemeClr val="tx1">
                          <a:lumMod val="65000"/>
                          <a:lumOff val="35000"/>
                        </a:schemeClr>
                      </a:solidFill>
                      <a:cs typeface="Arial" panose="020B0604020202020204" pitchFamily="34" charset="0"/>
                    </a:endParaRPr>
                  </a:p>
                  <a:p>
                    <a:pPr lvl="0" algn="ctr" defTabSz="888978">
                      <a:lnSpc>
                        <a:spcPct val="90000"/>
                      </a:lnSpc>
                      <a:spcBef>
                        <a:spcPct val="0"/>
                      </a:spcBef>
                      <a:spcAft>
                        <a:spcPts val="267"/>
                      </a:spcAft>
                      <a:defRPr/>
                    </a:pPr>
                    <a:endParaRPr lang="es-MX" sz="1400" kern="0" dirty="0">
                      <a:solidFill>
                        <a:schemeClr val="tx1">
                          <a:lumMod val="65000"/>
                          <a:lumOff val="35000"/>
                        </a:schemeClr>
                      </a:solidFill>
                      <a:cs typeface="Arial" panose="020B0604020202020204" pitchFamily="34" charset="0"/>
                    </a:endParaRPr>
                  </a:p>
                </p:txBody>
              </p:sp>
              <p:sp>
                <p:nvSpPr>
                  <p:cNvPr id="16" name="Rectangle 6">
                    <a:extLst>
                      <a:ext uri="{FF2B5EF4-FFF2-40B4-BE49-F238E27FC236}">
                        <a16:creationId xmlns:a16="http://schemas.microsoft.com/office/drawing/2014/main" id="{5FA41AFC-996B-BC29-9C58-751C7EDD9A5C}"/>
                      </a:ext>
                    </a:extLst>
                  </p:cNvPr>
                  <p:cNvSpPr/>
                  <p:nvPr/>
                </p:nvSpPr>
                <p:spPr>
                  <a:xfrm>
                    <a:off x="3490433" y="5336052"/>
                    <a:ext cx="2650284" cy="563231"/>
                  </a:xfrm>
                  <a:prstGeom prst="rect">
                    <a:avLst/>
                  </a:prstGeom>
                  <a:solidFill>
                    <a:srgbClr val="95A5BB"/>
                  </a:solidFill>
                  <a:ln w="25400" cap="flat" cmpd="sng" algn="ctr">
                    <a:noFill/>
                    <a:prstDash val="solid"/>
                  </a:ln>
                  <a:effectLst/>
                </p:spPr>
                <p:txBody>
                  <a:bodyPr spcFirstLastPara="0" vert="horz" wrap="square" lIns="243840" tIns="121920" rIns="243840" bIns="24384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Diagrama de flujo: entrada manual 16">
                    <a:extLst>
                      <a:ext uri="{FF2B5EF4-FFF2-40B4-BE49-F238E27FC236}">
                        <a16:creationId xmlns:a16="http://schemas.microsoft.com/office/drawing/2014/main" id="{DBEB9A9F-1D86-84BA-25E8-15A11C84CB63}"/>
                      </a:ext>
                    </a:extLst>
                  </p:cNvPr>
                  <p:cNvSpPr/>
                  <p:nvPr/>
                </p:nvSpPr>
                <p:spPr>
                  <a:xfrm>
                    <a:off x="5469202" y="5352902"/>
                    <a:ext cx="671515" cy="540474"/>
                  </a:xfrm>
                  <a:prstGeom prst="flowChartManualInpu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CuadroTexto 17">
                    <a:extLst>
                      <a:ext uri="{FF2B5EF4-FFF2-40B4-BE49-F238E27FC236}">
                        <a16:creationId xmlns:a16="http://schemas.microsoft.com/office/drawing/2014/main" id="{4E8C18DD-8E9F-47F9-AF5D-4B77CDA0F5BB}"/>
                      </a:ext>
                    </a:extLst>
                  </p:cNvPr>
                  <p:cNvSpPr txBox="1"/>
                  <p:nvPr/>
                </p:nvSpPr>
                <p:spPr>
                  <a:xfrm>
                    <a:off x="3638451" y="5362194"/>
                    <a:ext cx="671515" cy="478543"/>
                  </a:xfrm>
                  <a:prstGeom prst="rect">
                    <a:avLst/>
                  </a:prstGeom>
                  <a:solidFill>
                    <a:srgbClr val="95A5B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02</a:t>
                    </a:r>
                  </a:p>
                </p:txBody>
              </p:sp>
            </p:grpSp>
            <p:sp>
              <p:nvSpPr>
                <p:cNvPr id="52" name="Triángulo rectángulo 51">
                  <a:extLst>
                    <a:ext uri="{FF2B5EF4-FFF2-40B4-BE49-F238E27FC236}">
                      <a16:creationId xmlns:a16="http://schemas.microsoft.com/office/drawing/2014/main" id="{CF6EC55E-7D2D-1E0D-941F-138CDDA303E4}"/>
                    </a:ext>
                  </a:extLst>
                </p:cNvPr>
                <p:cNvSpPr/>
                <p:nvPr/>
              </p:nvSpPr>
              <p:spPr>
                <a:xfrm rot="10800000">
                  <a:off x="3515988" y="5184444"/>
                  <a:ext cx="786237" cy="433548"/>
                </a:xfrm>
                <a:prstGeom prst="rtTriangle">
                  <a:avLst/>
                </a:prstGeom>
                <a:solidFill>
                  <a:srgbClr val="95A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s-MX" dirty="0"/>
                </a:p>
              </p:txBody>
            </p:sp>
          </p:grpSp>
          <p:sp>
            <p:nvSpPr>
              <p:cNvPr id="33" name="CuadroTexto 32">
                <a:extLst>
                  <a:ext uri="{FF2B5EF4-FFF2-40B4-BE49-F238E27FC236}">
                    <a16:creationId xmlns:a16="http://schemas.microsoft.com/office/drawing/2014/main" id="{BB5B3F46-2F7C-552C-56C6-C468F6D280F6}"/>
                  </a:ext>
                </a:extLst>
              </p:cNvPr>
              <p:cNvSpPr txBox="1"/>
              <p:nvPr/>
            </p:nvSpPr>
            <p:spPr>
              <a:xfrm>
                <a:off x="2764978" y="3898578"/>
                <a:ext cx="1772469" cy="978729"/>
              </a:xfrm>
              <a:prstGeom prst="rect">
                <a:avLst/>
              </a:prstGeom>
              <a:noFill/>
            </p:spPr>
            <p:txBody>
              <a:bodyPr wrap="square">
                <a:spAutoFit/>
              </a:bodyPr>
              <a:lstStyle/>
              <a:p>
                <a:pPr lvl="0" algn="ctr" defTabSz="888978">
                  <a:lnSpc>
                    <a:spcPct val="90000"/>
                  </a:lnSpc>
                  <a:spcBef>
                    <a:spcPct val="0"/>
                  </a:spcBef>
                  <a:spcAft>
                    <a:spcPts val="267"/>
                  </a:spcAft>
                  <a:defRPr/>
                </a:pPr>
                <a:r>
                  <a:rPr lang="es-MX" sz="1600" kern="0" dirty="0">
                    <a:solidFill>
                      <a:schemeClr val="bg2">
                        <a:lumMod val="50000"/>
                      </a:schemeClr>
                    </a:solidFill>
                    <a:latin typeface="Arial" panose="020B0604020202020204" pitchFamily="34" charset="0"/>
                    <a:cs typeface="Arial" panose="020B0604020202020204" pitchFamily="34" charset="0"/>
                  </a:rPr>
                  <a:t>Ampliar información para el análisis de la economía digital</a:t>
                </a:r>
                <a:endParaRPr kumimoji="0" lang="es-MX" sz="1600" b="0" i="0" u="none" strike="noStrike" kern="0" cap="none" spc="0" normalizeH="0" baseline="0" noProof="0" dirty="0">
                  <a:ln>
                    <a:noFill/>
                  </a:ln>
                  <a:solidFill>
                    <a:schemeClr val="bg2">
                      <a:lumMod val="50000"/>
                    </a:schemeClr>
                  </a:solidFill>
                  <a:effectLst/>
                  <a:uLnTx/>
                  <a:uFillTx/>
                  <a:latin typeface="Arial" panose="020B0604020202020204" pitchFamily="34" charset="0"/>
                  <a:cs typeface="Arial" panose="020B0604020202020204" pitchFamily="34" charset="0"/>
                </a:endParaRPr>
              </a:p>
            </p:txBody>
          </p:sp>
          <p:sp>
            <p:nvSpPr>
              <p:cNvPr id="60" name="CuadroTexto 59">
                <a:extLst>
                  <a:ext uri="{FF2B5EF4-FFF2-40B4-BE49-F238E27FC236}">
                    <a16:creationId xmlns:a16="http://schemas.microsoft.com/office/drawing/2014/main" id="{98F8DFFC-B297-275E-6402-9C7FAD02D1AC}"/>
                  </a:ext>
                </a:extLst>
              </p:cNvPr>
              <p:cNvSpPr txBox="1"/>
              <p:nvPr/>
            </p:nvSpPr>
            <p:spPr>
              <a:xfrm>
                <a:off x="2662527" y="2222445"/>
                <a:ext cx="1989018" cy="1089529"/>
              </a:xfrm>
              <a:prstGeom prst="rect">
                <a:avLst/>
              </a:prstGeom>
              <a:noFill/>
            </p:spPr>
            <p:txBody>
              <a:bodyPr wrap="square">
                <a:spAutoFit/>
              </a:bodyPr>
              <a:lstStyle/>
              <a:p>
                <a:pPr lvl="0" algn="ctr" defTabSz="888978">
                  <a:lnSpc>
                    <a:spcPct val="90000"/>
                  </a:lnSpc>
                  <a:spcBef>
                    <a:spcPct val="0"/>
                  </a:spcBef>
                  <a:spcAft>
                    <a:spcPts val="267"/>
                  </a:spcAft>
                  <a:defRPr/>
                </a:pPr>
                <a:r>
                  <a:rPr lang="es-MX" sz="1800" kern="0" dirty="0">
                    <a:solidFill>
                      <a:srgbClr val="3F3F3F"/>
                    </a:solidFill>
                    <a:latin typeface="Arial" panose="020B0604020202020204" pitchFamily="34" charset="0"/>
                    <a:cs typeface="Arial" panose="020B0604020202020204" pitchFamily="34" charset="0"/>
                  </a:rPr>
                  <a:t>Uso de la tecnología digital en los establecimientos </a:t>
                </a:r>
              </a:p>
            </p:txBody>
          </p:sp>
        </p:grpSp>
        <p:grpSp>
          <p:nvGrpSpPr>
            <p:cNvPr id="69" name="Grupo 68">
              <a:extLst>
                <a:ext uri="{FF2B5EF4-FFF2-40B4-BE49-F238E27FC236}">
                  <a16:creationId xmlns:a16="http://schemas.microsoft.com/office/drawing/2014/main" id="{D169847C-799B-DC17-C676-1AA59F8F4DD8}"/>
                </a:ext>
              </a:extLst>
            </p:cNvPr>
            <p:cNvGrpSpPr/>
            <p:nvPr/>
          </p:nvGrpSpPr>
          <p:grpSpPr>
            <a:xfrm>
              <a:off x="4775451" y="2208161"/>
              <a:ext cx="2425030" cy="3915553"/>
              <a:chOff x="4854502" y="2172739"/>
              <a:chExt cx="2425030" cy="3915553"/>
            </a:xfrm>
          </p:grpSpPr>
          <p:grpSp>
            <p:nvGrpSpPr>
              <p:cNvPr id="8" name="Grupo 7">
                <a:extLst>
                  <a:ext uri="{FF2B5EF4-FFF2-40B4-BE49-F238E27FC236}">
                    <a16:creationId xmlns:a16="http://schemas.microsoft.com/office/drawing/2014/main" id="{469DD615-4C5F-3582-A0FE-BE0CC783CA43}"/>
                  </a:ext>
                </a:extLst>
              </p:cNvPr>
              <p:cNvGrpSpPr/>
              <p:nvPr/>
            </p:nvGrpSpPr>
            <p:grpSpPr>
              <a:xfrm>
                <a:off x="4991518" y="2172739"/>
                <a:ext cx="2288014" cy="3915553"/>
                <a:chOff x="705262" y="2113904"/>
                <a:chExt cx="2650286" cy="4255365"/>
              </a:xfrm>
            </p:grpSpPr>
            <p:sp>
              <p:nvSpPr>
                <p:cNvPr id="9" name="Rectangle 2">
                  <a:extLst>
                    <a:ext uri="{FF2B5EF4-FFF2-40B4-BE49-F238E27FC236}">
                      <a16:creationId xmlns:a16="http://schemas.microsoft.com/office/drawing/2014/main" id="{0DC61A04-435A-72F1-0C61-A99E9EE44960}"/>
                    </a:ext>
                  </a:extLst>
                </p:cNvPr>
                <p:cNvSpPr/>
                <p:nvPr/>
              </p:nvSpPr>
              <p:spPr>
                <a:xfrm>
                  <a:off x="705264" y="2113904"/>
                  <a:ext cx="2650284" cy="3546112"/>
                </a:xfrm>
                <a:prstGeom prst="rect">
                  <a:avLst/>
                </a:prstGeom>
                <a:solidFill>
                  <a:schemeClr val="bg1">
                    <a:lumMod val="95000"/>
                  </a:schemeClr>
                </a:solidFill>
                <a:ln w="25400" cap="flat" cmpd="sng" algn="ctr">
                  <a:noFill/>
                  <a:prstDash val="solid"/>
                </a:ln>
                <a:effectLst/>
              </p:spPr>
              <p:txBody>
                <a:bodyPr spcFirstLastPara="0" vert="horz" wrap="square" lIns="216000" tIns="243840" rIns="216000" bIns="243840" numCol="1" spcCol="1270" anchor="t" anchorCtr="0">
                  <a:noAutofit/>
                </a:bodyPr>
                <a:lstStyle/>
                <a:p>
                  <a:pPr marL="0" marR="0" lvl="0" indent="0" algn="ctr" defTabSz="888978" rtl="0" eaLnBrk="1" fontAlgn="auto" latinLnBrk="0" hangingPunct="1">
                    <a:lnSpc>
                      <a:spcPct val="90000"/>
                    </a:lnSpc>
                    <a:spcBef>
                      <a:spcPct val="0"/>
                    </a:spcBef>
                    <a:spcAft>
                      <a:spcPts val="267"/>
                    </a:spcAft>
                    <a:buClrTx/>
                    <a:buSzTx/>
                    <a:buFontTx/>
                    <a:buNone/>
                    <a:tabLst/>
                    <a:defRPr/>
                  </a:pPr>
                  <a:endParaRPr lang="es-419" sz="16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ctangle 6">
                  <a:extLst>
                    <a:ext uri="{FF2B5EF4-FFF2-40B4-BE49-F238E27FC236}">
                      <a16:creationId xmlns:a16="http://schemas.microsoft.com/office/drawing/2014/main" id="{7B703855-8411-1F95-6094-1458ED5FC7C3}"/>
                    </a:ext>
                  </a:extLst>
                </p:cNvPr>
                <p:cNvSpPr/>
                <p:nvPr/>
              </p:nvSpPr>
              <p:spPr>
                <a:xfrm>
                  <a:off x="705263" y="5378397"/>
                  <a:ext cx="2650284" cy="563231"/>
                </a:xfrm>
                <a:prstGeom prst="rect">
                  <a:avLst/>
                </a:prstGeom>
                <a:solidFill>
                  <a:schemeClr val="bg2">
                    <a:lumMod val="50000"/>
                  </a:schemeClr>
                </a:solidFill>
                <a:ln w="25400" cap="flat" cmpd="sng" algn="ctr">
                  <a:noFill/>
                  <a:prstDash val="solid"/>
                </a:ln>
                <a:effectLst/>
              </p:spPr>
              <p:txBody>
                <a:bodyPr spcFirstLastPara="0" vert="horz" wrap="square" lIns="243840" tIns="121920" rIns="243840" bIns="24384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FFE8E45F-0185-FDB4-58F1-B2969BA6BA58}"/>
                    </a:ext>
                  </a:extLst>
                </p:cNvPr>
                <p:cNvSpPr txBox="1"/>
                <p:nvPr/>
              </p:nvSpPr>
              <p:spPr>
                <a:xfrm>
                  <a:off x="819985" y="5420740"/>
                  <a:ext cx="671515" cy="478543"/>
                </a:xfrm>
                <a:prstGeom prst="rect">
                  <a:avLst/>
                </a:prstGeom>
                <a:solidFill>
                  <a:schemeClr val="bg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03</a:t>
                  </a:r>
                </a:p>
              </p:txBody>
            </p:sp>
            <p:sp>
              <p:nvSpPr>
                <p:cNvPr id="12" name="Triángulo rectángulo 11">
                  <a:extLst>
                    <a:ext uri="{FF2B5EF4-FFF2-40B4-BE49-F238E27FC236}">
                      <a16:creationId xmlns:a16="http://schemas.microsoft.com/office/drawing/2014/main" id="{7638B9F9-78C4-D480-8B6B-F5563F4F08C8}"/>
                    </a:ext>
                  </a:extLst>
                </p:cNvPr>
                <p:cNvSpPr/>
                <p:nvPr/>
              </p:nvSpPr>
              <p:spPr>
                <a:xfrm rot="10800000">
                  <a:off x="705262" y="5935721"/>
                  <a:ext cx="786237" cy="433548"/>
                </a:xfrm>
                <a:prstGeom prst="rtTriangl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s-MX" dirty="0"/>
                </a:p>
              </p:txBody>
            </p:sp>
            <p:sp>
              <p:nvSpPr>
                <p:cNvPr id="13" name="Diagrama de flujo: entrada manual 12">
                  <a:extLst>
                    <a:ext uri="{FF2B5EF4-FFF2-40B4-BE49-F238E27FC236}">
                      <a16:creationId xmlns:a16="http://schemas.microsoft.com/office/drawing/2014/main" id="{BAC05D8E-1E55-8C77-F0B1-0A8459C9DD88}"/>
                    </a:ext>
                  </a:extLst>
                </p:cNvPr>
                <p:cNvSpPr/>
                <p:nvPr/>
              </p:nvSpPr>
              <p:spPr>
                <a:xfrm>
                  <a:off x="2684032" y="5395247"/>
                  <a:ext cx="671515" cy="540474"/>
                </a:xfrm>
                <a:prstGeom prst="flowChartManualInpu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43" name="CuadroTexto 42">
                <a:extLst>
                  <a:ext uri="{FF2B5EF4-FFF2-40B4-BE49-F238E27FC236}">
                    <a16:creationId xmlns:a16="http://schemas.microsoft.com/office/drawing/2014/main" id="{C192AA15-38D0-BE88-05D1-41A0E10F924F}"/>
                  </a:ext>
                </a:extLst>
              </p:cNvPr>
              <p:cNvSpPr txBox="1"/>
              <p:nvPr/>
            </p:nvSpPr>
            <p:spPr>
              <a:xfrm>
                <a:off x="5340023" y="3881235"/>
                <a:ext cx="1772469" cy="1200329"/>
              </a:xfrm>
              <a:prstGeom prst="rect">
                <a:avLst/>
              </a:prstGeom>
              <a:noFill/>
            </p:spPr>
            <p:txBody>
              <a:bodyPr wrap="square">
                <a:spAutoFit/>
              </a:bodyPr>
              <a:lstStyle/>
              <a:p>
                <a:pPr marL="0" marR="0" lvl="0" indent="0" algn="ctr" defTabSz="888978" rtl="0" eaLnBrk="1" fontAlgn="auto" latinLnBrk="0" hangingPunct="1">
                  <a:lnSpc>
                    <a:spcPct val="90000"/>
                  </a:lnSpc>
                  <a:spcBef>
                    <a:spcPct val="0"/>
                  </a:spcBef>
                  <a:spcAft>
                    <a:spcPts val="267"/>
                  </a:spcAft>
                  <a:buClrTx/>
                  <a:buSzTx/>
                  <a:buFontTx/>
                  <a:buNone/>
                  <a:tabLst/>
                  <a:defRPr/>
                </a:pPr>
                <a:r>
                  <a:rPr lang="es-419" sz="1600" kern="0" dirty="0">
                    <a:solidFill>
                      <a:schemeClr val="bg1">
                        <a:lumMod val="50000"/>
                      </a:schemeClr>
                    </a:solidFill>
                    <a:latin typeface="Arial" panose="020B0604020202020204" pitchFamily="34" charset="0"/>
                    <a:cs typeface="Arial" panose="020B0604020202020204" pitchFamily="34" charset="0"/>
                  </a:rPr>
                  <a:t>Ampliar la información de los negocios respecto al medio ambiente </a:t>
                </a:r>
              </a:p>
            </p:txBody>
          </p:sp>
          <p:sp>
            <p:nvSpPr>
              <p:cNvPr id="62" name="CuadroTexto 61">
                <a:extLst>
                  <a:ext uri="{FF2B5EF4-FFF2-40B4-BE49-F238E27FC236}">
                    <a16:creationId xmlns:a16="http://schemas.microsoft.com/office/drawing/2014/main" id="{1EC3666F-C79D-E672-C226-D01C700ED73A}"/>
                  </a:ext>
                </a:extLst>
              </p:cNvPr>
              <p:cNvSpPr txBox="1"/>
              <p:nvPr/>
            </p:nvSpPr>
            <p:spPr>
              <a:xfrm>
                <a:off x="4854502" y="2205102"/>
                <a:ext cx="2347074" cy="1072601"/>
              </a:xfrm>
              <a:prstGeom prst="rect">
                <a:avLst/>
              </a:prstGeom>
              <a:noFill/>
            </p:spPr>
            <p:txBody>
              <a:bodyPr wrap="square">
                <a:spAutoFit/>
              </a:bodyPr>
              <a:lstStyle/>
              <a:p>
                <a:pPr marR="0" indent="0" algn="ctr" defTabSz="888978" fontAlgn="auto">
                  <a:lnSpc>
                    <a:spcPct val="90000"/>
                  </a:lnSpc>
                  <a:spcBef>
                    <a:spcPct val="0"/>
                  </a:spcBef>
                  <a:spcAft>
                    <a:spcPts val="267"/>
                  </a:spcAft>
                  <a:buClrTx/>
                  <a:buSzTx/>
                  <a:buFontTx/>
                  <a:buNone/>
                  <a:tabLst/>
                  <a:defRPr/>
                </a:pPr>
                <a:r>
                  <a:rPr lang="es-419" sz="1800" kern="0" dirty="0">
                    <a:solidFill>
                      <a:srgbClr val="3F3F3F"/>
                    </a:solidFill>
                    <a:latin typeface="Arial" panose="020B0604020202020204" pitchFamily="34" charset="0"/>
                    <a:cs typeface="Arial" panose="020B0604020202020204" pitchFamily="34" charset="0"/>
                  </a:rPr>
                  <a:t>Origen del agua utilizada por los establecimientos</a:t>
                </a:r>
                <a:endParaRPr lang="es-419" sz="1800" kern="0" dirty="0">
                  <a:solidFill>
                    <a:srgbClr val="3F3F3F"/>
                  </a:solidFill>
                  <a:latin typeface="Calibri "/>
                  <a:cs typeface="Arial" panose="020B0604020202020204" pitchFamily="34" charset="0"/>
                </a:endParaRPr>
              </a:p>
              <a:p>
                <a:pPr marL="0" marR="0" lvl="0" indent="0" algn="ctr" defTabSz="888978" rtl="0" eaLnBrk="1" fontAlgn="auto" latinLnBrk="0" hangingPunct="1">
                  <a:lnSpc>
                    <a:spcPct val="90000"/>
                  </a:lnSpc>
                  <a:spcBef>
                    <a:spcPct val="0"/>
                  </a:spcBef>
                  <a:spcAft>
                    <a:spcPts val="267"/>
                  </a:spcAft>
                  <a:buClrTx/>
                  <a:buSzTx/>
                  <a:buFontTx/>
                  <a:buNone/>
                  <a:tabLst/>
                  <a:defRPr/>
                </a:pPr>
                <a:endParaRPr lang="es-419" sz="1400" kern="0" dirty="0">
                  <a:solidFill>
                    <a:schemeClr val="tx1">
                      <a:lumMod val="65000"/>
                      <a:lumOff val="35000"/>
                    </a:schemeClr>
                  </a:solidFill>
                  <a:latin typeface="Calibri "/>
                  <a:cs typeface="Arial" panose="020B0604020202020204" pitchFamily="34" charset="0"/>
                </a:endParaRPr>
              </a:p>
            </p:txBody>
          </p:sp>
        </p:grpSp>
        <p:grpSp>
          <p:nvGrpSpPr>
            <p:cNvPr id="70" name="Grupo 69">
              <a:extLst>
                <a:ext uri="{FF2B5EF4-FFF2-40B4-BE49-F238E27FC236}">
                  <a16:creationId xmlns:a16="http://schemas.microsoft.com/office/drawing/2014/main" id="{66387E13-3738-9429-2D3A-20C59F7C3DD6}"/>
                </a:ext>
              </a:extLst>
            </p:cNvPr>
            <p:cNvGrpSpPr/>
            <p:nvPr/>
          </p:nvGrpSpPr>
          <p:grpSpPr>
            <a:xfrm>
              <a:off x="7200480" y="2201677"/>
              <a:ext cx="2437355" cy="3922038"/>
              <a:chOff x="7295211" y="2153363"/>
              <a:chExt cx="2437355" cy="3922038"/>
            </a:xfrm>
          </p:grpSpPr>
          <p:grpSp>
            <p:nvGrpSpPr>
              <p:cNvPr id="51" name="Grupo 50">
                <a:extLst>
                  <a:ext uri="{FF2B5EF4-FFF2-40B4-BE49-F238E27FC236}">
                    <a16:creationId xmlns:a16="http://schemas.microsoft.com/office/drawing/2014/main" id="{71848588-BCE2-69C5-7396-ADF2EAB3CE4B}"/>
                  </a:ext>
                </a:extLst>
              </p:cNvPr>
              <p:cNvGrpSpPr/>
              <p:nvPr/>
            </p:nvGrpSpPr>
            <p:grpSpPr>
              <a:xfrm>
                <a:off x="7401088" y="2153363"/>
                <a:ext cx="2331478" cy="3922038"/>
                <a:chOff x="9171016" y="1415846"/>
                <a:chExt cx="2667977" cy="4278708"/>
              </a:xfrm>
            </p:grpSpPr>
            <p:grpSp>
              <p:nvGrpSpPr>
                <p:cNvPr id="19" name="Grupo 18">
                  <a:extLst>
                    <a:ext uri="{FF2B5EF4-FFF2-40B4-BE49-F238E27FC236}">
                      <a16:creationId xmlns:a16="http://schemas.microsoft.com/office/drawing/2014/main" id="{BA19D3CC-15A5-6C76-03B9-FA8CFC81859E}"/>
                    </a:ext>
                  </a:extLst>
                </p:cNvPr>
                <p:cNvGrpSpPr/>
                <p:nvPr/>
              </p:nvGrpSpPr>
              <p:grpSpPr>
                <a:xfrm>
                  <a:off x="9188636" y="1415846"/>
                  <a:ext cx="2650357" cy="3844574"/>
                  <a:chOff x="9130704" y="2113904"/>
                  <a:chExt cx="2650357" cy="3844574"/>
                </a:xfrm>
              </p:grpSpPr>
              <p:sp>
                <p:nvSpPr>
                  <p:cNvPr id="20" name="Rectangle 3">
                    <a:extLst>
                      <a:ext uri="{FF2B5EF4-FFF2-40B4-BE49-F238E27FC236}">
                        <a16:creationId xmlns:a16="http://schemas.microsoft.com/office/drawing/2014/main" id="{6DD3D583-E6AC-294D-D6A8-AC097A7F5971}"/>
                      </a:ext>
                    </a:extLst>
                  </p:cNvPr>
                  <p:cNvSpPr/>
                  <p:nvPr/>
                </p:nvSpPr>
                <p:spPr>
                  <a:xfrm>
                    <a:off x="9130777" y="2113904"/>
                    <a:ext cx="2650284" cy="3390778"/>
                  </a:xfrm>
                  <a:prstGeom prst="rect">
                    <a:avLst/>
                  </a:prstGeom>
                  <a:solidFill>
                    <a:schemeClr val="bg1">
                      <a:lumMod val="95000"/>
                    </a:schemeClr>
                  </a:solidFill>
                  <a:ln w="25400" cap="flat" cmpd="sng" algn="ctr">
                    <a:noFill/>
                    <a:prstDash val="solid"/>
                  </a:ln>
                  <a:effectLst/>
                </p:spPr>
                <p:txBody>
                  <a:bodyPr spcFirstLastPara="0" vert="horz" wrap="square" lIns="243840" tIns="243840" rIns="243840" bIns="243840" numCol="1" spcCol="1270" anchor="t" anchorCtr="0">
                    <a:noAutofit/>
                  </a:bodyPr>
                  <a:lstStyle/>
                  <a:p>
                    <a:pPr marL="0" marR="0" lvl="0" indent="0" algn="ctr" defTabSz="888978" rtl="0" eaLnBrk="1" fontAlgn="auto" latinLnBrk="0" hangingPunct="1">
                      <a:lnSpc>
                        <a:spcPct val="90000"/>
                      </a:lnSpc>
                      <a:spcBef>
                        <a:spcPct val="0"/>
                      </a:spcBef>
                      <a:spcAft>
                        <a:spcPts val="267"/>
                      </a:spcAft>
                      <a:buClrTx/>
                      <a:buSzTx/>
                      <a:buFontTx/>
                      <a:buNone/>
                      <a:tabLst/>
                      <a:defRPr/>
                    </a:pPr>
                    <a:endParaRPr lang="es-419" sz="1467" kern="0" dirty="0">
                      <a:solidFill>
                        <a:schemeClr val="tx1">
                          <a:lumMod val="65000"/>
                          <a:lumOff val="35000"/>
                        </a:schemeClr>
                      </a:solidFill>
                      <a:latin typeface="Calibri "/>
                      <a:cs typeface="Arial" panose="020B0604020202020204" pitchFamily="34" charset="0"/>
                    </a:endParaRPr>
                  </a:p>
                </p:txBody>
              </p:sp>
              <p:sp>
                <p:nvSpPr>
                  <p:cNvPr id="21" name="Rectangle 6">
                    <a:extLst>
                      <a:ext uri="{FF2B5EF4-FFF2-40B4-BE49-F238E27FC236}">
                        <a16:creationId xmlns:a16="http://schemas.microsoft.com/office/drawing/2014/main" id="{E2BE5DC5-E2AE-1D3A-8CD9-D5D1D96EF901}"/>
                      </a:ext>
                    </a:extLst>
                  </p:cNvPr>
                  <p:cNvSpPr/>
                  <p:nvPr/>
                </p:nvSpPr>
                <p:spPr>
                  <a:xfrm>
                    <a:off x="9130704" y="5395247"/>
                    <a:ext cx="2650284" cy="563231"/>
                  </a:xfrm>
                  <a:prstGeom prst="rect">
                    <a:avLst/>
                  </a:prstGeom>
                  <a:solidFill>
                    <a:schemeClr val="accent4">
                      <a:lumMod val="60000"/>
                      <a:lumOff val="40000"/>
                    </a:schemeClr>
                  </a:solidFill>
                  <a:ln w="25400" cap="flat" cmpd="sng" algn="ctr">
                    <a:noFill/>
                    <a:prstDash val="solid"/>
                  </a:ln>
                  <a:effectLst/>
                </p:spPr>
                <p:txBody>
                  <a:bodyPr spcFirstLastPara="0" vert="horz" wrap="square" lIns="243840" tIns="121920" rIns="243840" bIns="24384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Diagrama de flujo: entrada manual 21">
                    <a:extLst>
                      <a:ext uri="{FF2B5EF4-FFF2-40B4-BE49-F238E27FC236}">
                        <a16:creationId xmlns:a16="http://schemas.microsoft.com/office/drawing/2014/main" id="{3D0E64B7-7D49-83F7-6B02-24B6D7A519F5}"/>
                      </a:ext>
                    </a:extLst>
                  </p:cNvPr>
                  <p:cNvSpPr/>
                  <p:nvPr/>
                </p:nvSpPr>
                <p:spPr>
                  <a:xfrm>
                    <a:off x="11109473" y="5412097"/>
                    <a:ext cx="671515" cy="540474"/>
                  </a:xfrm>
                  <a:prstGeom prst="flowChartManualInpu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CuadroTexto 23">
                    <a:extLst>
                      <a:ext uri="{FF2B5EF4-FFF2-40B4-BE49-F238E27FC236}">
                        <a16:creationId xmlns:a16="http://schemas.microsoft.com/office/drawing/2014/main" id="{31490211-9622-716B-0054-326D8628B49F}"/>
                      </a:ext>
                    </a:extLst>
                  </p:cNvPr>
                  <p:cNvSpPr txBox="1"/>
                  <p:nvPr/>
                </p:nvSpPr>
                <p:spPr>
                  <a:xfrm>
                    <a:off x="9278722" y="5421389"/>
                    <a:ext cx="671515" cy="478543"/>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a:t>
                    </a:r>
                    <a:r>
                      <a:rPr lang="es-419" sz="2400" b="1" dirty="0">
                        <a:solidFill>
                          <a:prstClr val="white"/>
                        </a:solidFill>
                        <a:latin typeface="Arial" panose="020B0604020202020204" pitchFamily="34" charset="0"/>
                        <a:cs typeface="Arial" panose="020B0604020202020204" pitchFamily="34" charset="0"/>
                      </a:rPr>
                      <a:t>4</a:t>
                    </a:r>
                    <a:endParaRPr kumimoji="0" lang="es-419"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50" name="Triángulo rectángulo 49">
                  <a:extLst>
                    <a:ext uri="{FF2B5EF4-FFF2-40B4-BE49-F238E27FC236}">
                      <a16:creationId xmlns:a16="http://schemas.microsoft.com/office/drawing/2014/main" id="{8832E1D9-5859-9F1D-A870-137DA97ECB4A}"/>
                    </a:ext>
                  </a:extLst>
                </p:cNvPr>
                <p:cNvSpPr/>
                <p:nvPr/>
              </p:nvSpPr>
              <p:spPr>
                <a:xfrm rot="10800000">
                  <a:off x="9171016" y="5261006"/>
                  <a:ext cx="786237" cy="433548"/>
                </a:xfrm>
                <a:prstGeom prst="rtTriangl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s-MX" dirty="0"/>
                </a:p>
              </p:txBody>
            </p:sp>
          </p:grpSp>
          <p:sp>
            <p:nvSpPr>
              <p:cNvPr id="45" name="CuadroTexto 44">
                <a:extLst>
                  <a:ext uri="{FF2B5EF4-FFF2-40B4-BE49-F238E27FC236}">
                    <a16:creationId xmlns:a16="http://schemas.microsoft.com/office/drawing/2014/main" id="{DBA79148-860B-8C25-78A2-1A8DB06F274F}"/>
                  </a:ext>
                </a:extLst>
              </p:cNvPr>
              <p:cNvSpPr txBox="1"/>
              <p:nvPr/>
            </p:nvSpPr>
            <p:spPr>
              <a:xfrm>
                <a:off x="7624853" y="3868343"/>
                <a:ext cx="1899281" cy="1200329"/>
              </a:xfrm>
              <a:prstGeom prst="rect">
                <a:avLst/>
              </a:prstGeom>
              <a:noFill/>
            </p:spPr>
            <p:txBody>
              <a:bodyPr wrap="square">
                <a:spAutoFit/>
              </a:bodyPr>
              <a:lstStyle/>
              <a:p>
                <a:pPr marL="0" marR="0" lvl="0" indent="0" algn="ctr" defTabSz="888978" rtl="0" eaLnBrk="1" fontAlgn="auto" latinLnBrk="0" hangingPunct="1">
                  <a:lnSpc>
                    <a:spcPct val="90000"/>
                  </a:lnSpc>
                  <a:spcBef>
                    <a:spcPct val="0"/>
                  </a:spcBef>
                  <a:spcAft>
                    <a:spcPts val="267"/>
                  </a:spcAft>
                  <a:buClrTx/>
                  <a:buSzTx/>
                  <a:buFontTx/>
                  <a:buNone/>
                  <a:tabLst/>
                  <a:defRPr/>
                </a:pPr>
                <a:r>
                  <a:rPr lang="es-419" sz="1600" kern="0" dirty="0">
                    <a:solidFill>
                      <a:schemeClr val="bg1">
                        <a:lumMod val="50000"/>
                      </a:schemeClr>
                    </a:solidFill>
                    <a:latin typeface="Arial" panose="020B0604020202020204" pitchFamily="34" charset="0"/>
                    <a:cs typeface="Arial" panose="020B0604020202020204" pitchFamily="34" charset="0"/>
                  </a:rPr>
                  <a:t>Ampliar la información para el análisis y medición de la economía circular </a:t>
                </a:r>
              </a:p>
            </p:txBody>
          </p:sp>
          <p:sp>
            <p:nvSpPr>
              <p:cNvPr id="64" name="CuadroTexto 63">
                <a:extLst>
                  <a:ext uri="{FF2B5EF4-FFF2-40B4-BE49-F238E27FC236}">
                    <a16:creationId xmlns:a16="http://schemas.microsoft.com/office/drawing/2014/main" id="{EB5E81C5-748E-A36B-BC19-5A9EF8542505}"/>
                  </a:ext>
                </a:extLst>
              </p:cNvPr>
              <p:cNvSpPr txBox="1"/>
              <p:nvPr/>
            </p:nvSpPr>
            <p:spPr>
              <a:xfrm>
                <a:off x="7295211" y="2192210"/>
                <a:ext cx="2397061" cy="1377300"/>
              </a:xfrm>
              <a:prstGeom prst="rect">
                <a:avLst/>
              </a:prstGeom>
              <a:noFill/>
            </p:spPr>
            <p:txBody>
              <a:bodyPr wrap="square">
                <a:spAutoFit/>
              </a:bodyPr>
              <a:lstStyle/>
              <a:p>
                <a:pPr lvl="0" algn="ctr" defTabSz="888978">
                  <a:lnSpc>
                    <a:spcPct val="90000"/>
                  </a:lnSpc>
                  <a:spcBef>
                    <a:spcPct val="0"/>
                  </a:spcBef>
                  <a:spcAft>
                    <a:spcPts val="267"/>
                  </a:spcAft>
                  <a:defRPr/>
                </a:pPr>
                <a:r>
                  <a:rPr lang="es-419" sz="1800" kern="0" dirty="0">
                    <a:solidFill>
                      <a:srgbClr val="3F3F3F"/>
                    </a:solidFill>
                    <a:latin typeface="Arial" panose="020B0604020202020204" pitchFamily="34" charset="0"/>
                    <a:cs typeface="Arial" panose="020B0604020202020204" pitchFamily="34" charset="0"/>
                  </a:rPr>
                  <a:t>Porcentaje de material reciclado</a:t>
                </a:r>
              </a:p>
              <a:p>
                <a:pPr lvl="0" algn="ctr" defTabSz="888978">
                  <a:lnSpc>
                    <a:spcPct val="90000"/>
                  </a:lnSpc>
                  <a:spcBef>
                    <a:spcPct val="0"/>
                  </a:spcBef>
                  <a:spcAft>
                    <a:spcPts val="267"/>
                  </a:spcAft>
                  <a:defRPr/>
                </a:pPr>
                <a:r>
                  <a:rPr lang="es-419" sz="1800" kern="0" dirty="0">
                    <a:solidFill>
                      <a:srgbClr val="3F3F3F"/>
                    </a:solidFill>
                    <a:latin typeface="Arial" panose="020B0604020202020204" pitchFamily="34" charset="0"/>
                    <a:cs typeface="Arial" panose="020B0604020202020204" pitchFamily="34" charset="0"/>
                  </a:rPr>
                  <a:t>utilizado en el proceso de producción</a:t>
                </a:r>
              </a:p>
            </p:txBody>
          </p:sp>
        </p:grpSp>
        <p:grpSp>
          <p:nvGrpSpPr>
            <p:cNvPr id="71" name="Grupo 70">
              <a:extLst>
                <a:ext uri="{FF2B5EF4-FFF2-40B4-BE49-F238E27FC236}">
                  <a16:creationId xmlns:a16="http://schemas.microsoft.com/office/drawing/2014/main" id="{52B21DB8-244F-2E6A-0AB0-66FE70A9BCCF}"/>
                </a:ext>
              </a:extLst>
            </p:cNvPr>
            <p:cNvGrpSpPr/>
            <p:nvPr/>
          </p:nvGrpSpPr>
          <p:grpSpPr>
            <a:xfrm>
              <a:off x="9639279" y="2171074"/>
              <a:ext cx="2547279" cy="3922038"/>
              <a:chOff x="9734010" y="2153364"/>
              <a:chExt cx="2547279" cy="3922038"/>
            </a:xfrm>
          </p:grpSpPr>
          <p:grpSp>
            <p:nvGrpSpPr>
              <p:cNvPr id="36" name="Grupo 35">
                <a:extLst>
                  <a:ext uri="{FF2B5EF4-FFF2-40B4-BE49-F238E27FC236}">
                    <a16:creationId xmlns:a16="http://schemas.microsoft.com/office/drawing/2014/main" id="{B3C591B7-DA3C-4576-5E56-EE4EA53B6277}"/>
                  </a:ext>
                </a:extLst>
              </p:cNvPr>
              <p:cNvGrpSpPr/>
              <p:nvPr/>
            </p:nvGrpSpPr>
            <p:grpSpPr>
              <a:xfrm>
                <a:off x="9817293" y="2153364"/>
                <a:ext cx="2331478" cy="3922038"/>
                <a:chOff x="9171016" y="1415846"/>
                <a:chExt cx="2667977" cy="4278708"/>
              </a:xfrm>
            </p:grpSpPr>
            <p:grpSp>
              <p:nvGrpSpPr>
                <p:cNvPr id="37" name="Grupo 36">
                  <a:extLst>
                    <a:ext uri="{FF2B5EF4-FFF2-40B4-BE49-F238E27FC236}">
                      <a16:creationId xmlns:a16="http://schemas.microsoft.com/office/drawing/2014/main" id="{6A518697-C064-2785-B8B4-00C90D8DE9F6}"/>
                    </a:ext>
                  </a:extLst>
                </p:cNvPr>
                <p:cNvGrpSpPr/>
                <p:nvPr/>
              </p:nvGrpSpPr>
              <p:grpSpPr>
                <a:xfrm>
                  <a:off x="9188636" y="1415846"/>
                  <a:ext cx="2650357" cy="3844574"/>
                  <a:chOff x="9130704" y="2113904"/>
                  <a:chExt cx="2650357" cy="3844574"/>
                </a:xfrm>
              </p:grpSpPr>
              <p:sp>
                <p:nvSpPr>
                  <p:cNvPr id="39" name="Rectangle 3">
                    <a:extLst>
                      <a:ext uri="{FF2B5EF4-FFF2-40B4-BE49-F238E27FC236}">
                        <a16:creationId xmlns:a16="http://schemas.microsoft.com/office/drawing/2014/main" id="{6EBCB9BF-B778-25D9-DD42-41859B3D4266}"/>
                      </a:ext>
                    </a:extLst>
                  </p:cNvPr>
                  <p:cNvSpPr/>
                  <p:nvPr/>
                </p:nvSpPr>
                <p:spPr>
                  <a:xfrm>
                    <a:off x="9130777" y="2113904"/>
                    <a:ext cx="2650284" cy="3390778"/>
                  </a:xfrm>
                  <a:prstGeom prst="rect">
                    <a:avLst/>
                  </a:prstGeom>
                  <a:solidFill>
                    <a:schemeClr val="bg1">
                      <a:lumMod val="95000"/>
                    </a:schemeClr>
                  </a:solidFill>
                  <a:ln w="25400" cap="flat" cmpd="sng" algn="ctr">
                    <a:noFill/>
                    <a:prstDash val="solid"/>
                  </a:ln>
                  <a:effectLst/>
                </p:spPr>
                <p:txBody>
                  <a:bodyPr spcFirstLastPara="0" vert="horz" wrap="square" lIns="243840" tIns="243840" rIns="243840" bIns="243840" numCol="1" spcCol="1270" anchor="t" anchorCtr="0">
                    <a:noAutofit/>
                  </a:bodyPr>
                  <a:lstStyle/>
                  <a:p>
                    <a:pPr marL="0" marR="0" lvl="0" indent="0" algn="ctr" defTabSz="888978" rtl="0" eaLnBrk="1" fontAlgn="auto" latinLnBrk="0" hangingPunct="1">
                      <a:lnSpc>
                        <a:spcPct val="90000"/>
                      </a:lnSpc>
                      <a:spcBef>
                        <a:spcPct val="0"/>
                      </a:spcBef>
                      <a:spcAft>
                        <a:spcPts val="267"/>
                      </a:spcAft>
                      <a:buClrTx/>
                      <a:buSzTx/>
                      <a:buFontTx/>
                      <a:buNone/>
                      <a:tabLst/>
                      <a:defRPr/>
                    </a:pPr>
                    <a:endParaRPr lang="es-419" sz="16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0" name="Rectangle 6">
                    <a:extLst>
                      <a:ext uri="{FF2B5EF4-FFF2-40B4-BE49-F238E27FC236}">
                        <a16:creationId xmlns:a16="http://schemas.microsoft.com/office/drawing/2014/main" id="{91EB6712-89FA-60BD-E71F-954017377340}"/>
                      </a:ext>
                    </a:extLst>
                  </p:cNvPr>
                  <p:cNvSpPr/>
                  <p:nvPr/>
                </p:nvSpPr>
                <p:spPr>
                  <a:xfrm>
                    <a:off x="9130704" y="5395247"/>
                    <a:ext cx="2650284" cy="563231"/>
                  </a:xfrm>
                  <a:prstGeom prst="rect">
                    <a:avLst/>
                  </a:prstGeom>
                  <a:solidFill>
                    <a:schemeClr val="bg2">
                      <a:lumMod val="75000"/>
                    </a:schemeClr>
                  </a:solidFill>
                  <a:ln w="25400" cap="flat" cmpd="sng" algn="ctr">
                    <a:noFill/>
                    <a:prstDash val="solid"/>
                  </a:ln>
                  <a:effectLst/>
                </p:spPr>
                <p:txBody>
                  <a:bodyPr spcFirstLastPara="0" vert="horz" wrap="square" lIns="243840" tIns="121920" rIns="243840" bIns="24384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 name="Diagrama de flujo: entrada manual 40">
                    <a:extLst>
                      <a:ext uri="{FF2B5EF4-FFF2-40B4-BE49-F238E27FC236}">
                        <a16:creationId xmlns:a16="http://schemas.microsoft.com/office/drawing/2014/main" id="{A0A517FD-95A6-AA80-B9A8-5C2417E6B4E5}"/>
                      </a:ext>
                    </a:extLst>
                  </p:cNvPr>
                  <p:cNvSpPr/>
                  <p:nvPr/>
                </p:nvSpPr>
                <p:spPr>
                  <a:xfrm>
                    <a:off x="11109473" y="5412097"/>
                    <a:ext cx="671515" cy="540474"/>
                  </a:xfrm>
                  <a:prstGeom prst="flowChartManualInpu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CuadroTexto 41">
                    <a:extLst>
                      <a:ext uri="{FF2B5EF4-FFF2-40B4-BE49-F238E27FC236}">
                        <a16:creationId xmlns:a16="http://schemas.microsoft.com/office/drawing/2014/main" id="{2D443BA6-AA14-1BDD-C08D-FAEC2E38F520}"/>
                      </a:ext>
                    </a:extLst>
                  </p:cNvPr>
                  <p:cNvSpPr txBox="1"/>
                  <p:nvPr/>
                </p:nvSpPr>
                <p:spPr>
                  <a:xfrm>
                    <a:off x="9278722" y="5421389"/>
                    <a:ext cx="671515" cy="478543"/>
                  </a:xfrm>
                  <a:prstGeom prst="rect">
                    <a:avLst/>
                  </a:prstGeom>
                  <a:solidFill>
                    <a:schemeClr val="bg1">
                      <a:lumMod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a:t>
                    </a:r>
                    <a:r>
                      <a:rPr lang="es-419" sz="2400" b="1" dirty="0">
                        <a:solidFill>
                          <a:prstClr val="white"/>
                        </a:solidFill>
                        <a:latin typeface="Arial" panose="020B0604020202020204" pitchFamily="34" charset="0"/>
                        <a:cs typeface="Arial" panose="020B0604020202020204" pitchFamily="34" charset="0"/>
                      </a:rPr>
                      <a:t>4</a:t>
                    </a:r>
                    <a:endParaRPr kumimoji="0" lang="es-419"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38" name="Triángulo rectángulo 37">
                  <a:extLst>
                    <a:ext uri="{FF2B5EF4-FFF2-40B4-BE49-F238E27FC236}">
                      <a16:creationId xmlns:a16="http://schemas.microsoft.com/office/drawing/2014/main" id="{03104918-718B-2CF8-4000-BB58AE6D0881}"/>
                    </a:ext>
                  </a:extLst>
                </p:cNvPr>
                <p:cNvSpPr/>
                <p:nvPr/>
              </p:nvSpPr>
              <p:spPr>
                <a:xfrm rot="10800000">
                  <a:off x="9171016" y="5261006"/>
                  <a:ext cx="786237" cy="433548"/>
                </a:xfrm>
                <a:prstGeom prst="r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s-MX" dirty="0"/>
                </a:p>
              </p:txBody>
            </p:sp>
          </p:grpSp>
          <p:sp>
            <p:nvSpPr>
              <p:cNvPr id="47" name="CuadroTexto 46">
                <a:extLst>
                  <a:ext uri="{FF2B5EF4-FFF2-40B4-BE49-F238E27FC236}">
                    <a16:creationId xmlns:a16="http://schemas.microsoft.com/office/drawing/2014/main" id="{0560FEF9-7D70-8266-5F32-B12757505DA9}"/>
                  </a:ext>
                </a:extLst>
              </p:cNvPr>
              <p:cNvSpPr txBox="1"/>
              <p:nvPr/>
            </p:nvSpPr>
            <p:spPr>
              <a:xfrm>
                <a:off x="9811584" y="3898947"/>
                <a:ext cx="2444099" cy="757130"/>
              </a:xfrm>
              <a:prstGeom prst="rect">
                <a:avLst/>
              </a:prstGeom>
              <a:noFill/>
            </p:spPr>
            <p:txBody>
              <a:bodyPr wrap="square">
                <a:spAutoFit/>
              </a:bodyPr>
              <a:lstStyle/>
              <a:p>
                <a:pPr marL="0" marR="0" lvl="0" indent="0" algn="ctr" defTabSz="888978" rtl="0" eaLnBrk="1" fontAlgn="auto" latinLnBrk="0" hangingPunct="1">
                  <a:lnSpc>
                    <a:spcPct val="90000"/>
                  </a:lnSpc>
                  <a:spcBef>
                    <a:spcPct val="0"/>
                  </a:spcBef>
                  <a:spcAft>
                    <a:spcPts val="267"/>
                  </a:spcAft>
                  <a:buClrTx/>
                  <a:buSzTx/>
                  <a:buFontTx/>
                  <a:buNone/>
                  <a:tabLst/>
                  <a:defRPr/>
                </a:pPr>
                <a:r>
                  <a:rPr lang="es-MX" sz="1600" kern="0" dirty="0">
                    <a:solidFill>
                      <a:schemeClr val="bg2">
                        <a:lumMod val="50000"/>
                      </a:schemeClr>
                    </a:solidFill>
                    <a:latin typeface="Arial" panose="020B0604020202020204" pitchFamily="34" charset="0"/>
                    <a:cs typeface="Arial" panose="020B0604020202020204" pitchFamily="34" charset="0"/>
                  </a:rPr>
                  <a:t>Ofrecer elementos para el análisis del “</a:t>
                </a:r>
                <a:r>
                  <a:rPr lang="es-MX" sz="1600" kern="0" dirty="0" err="1">
                    <a:solidFill>
                      <a:schemeClr val="bg2">
                        <a:lumMod val="50000"/>
                      </a:schemeClr>
                    </a:solidFill>
                    <a:latin typeface="Arial" panose="020B0604020202020204" pitchFamily="34" charset="0"/>
                    <a:cs typeface="Arial" panose="020B0604020202020204" pitchFamily="34" charset="0"/>
                  </a:rPr>
                  <a:t>nearshoring</a:t>
                </a:r>
                <a:r>
                  <a:rPr lang="es-MX" sz="1600" kern="0" dirty="0">
                    <a:solidFill>
                      <a:schemeClr val="bg2">
                        <a:lumMod val="50000"/>
                      </a:schemeClr>
                    </a:solidFill>
                    <a:latin typeface="Arial" panose="020B0604020202020204" pitchFamily="34" charset="0"/>
                    <a:cs typeface="Arial" panose="020B0604020202020204" pitchFamily="34" charset="0"/>
                  </a:rPr>
                  <a:t>”</a:t>
                </a:r>
                <a:endParaRPr kumimoji="0" lang="en-US" sz="1600" b="0" u="none" strike="noStrike" kern="0" cap="none" spc="0" normalizeH="0" baseline="0" noProof="0" dirty="0">
                  <a:ln>
                    <a:noFill/>
                  </a:ln>
                  <a:solidFill>
                    <a:schemeClr val="bg2">
                      <a:lumMod val="50000"/>
                    </a:schemeClr>
                  </a:solidFill>
                  <a:effectLst/>
                  <a:uLnTx/>
                  <a:uFillTx/>
                  <a:latin typeface="Arial" panose="020B0604020202020204" pitchFamily="34" charset="0"/>
                  <a:cs typeface="Arial" panose="020B0604020202020204" pitchFamily="34" charset="0"/>
                </a:endParaRPr>
              </a:p>
            </p:txBody>
          </p:sp>
          <p:sp>
            <p:nvSpPr>
              <p:cNvPr id="66" name="CuadroTexto 65">
                <a:extLst>
                  <a:ext uri="{FF2B5EF4-FFF2-40B4-BE49-F238E27FC236}">
                    <a16:creationId xmlns:a16="http://schemas.microsoft.com/office/drawing/2014/main" id="{6806A66A-EC56-513B-3454-CF2935E42D94}"/>
                  </a:ext>
                </a:extLst>
              </p:cNvPr>
              <p:cNvSpPr txBox="1"/>
              <p:nvPr/>
            </p:nvSpPr>
            <p:spPr>
              <a:xfrm>
                <a:off x="9734010" y="2222814"/>
                <a:ext cx="2547279" cy="978729"/>
              </a:xfrm>
              <a:prstGeom prst="rect">
                <a:avLst/>
              </a:prstGeom>
              <a:noFill/>
            </p:spPr>
            <p:txBody>
              <a:bodyPr wrap="square">
                <a:spAutoFit/>
              </a:bodyPr>
              <a:lstStyle/>
              <a:p>
                <a:pPr lvl="0" algn="ctr" defTabSz="888978">
                  <a:lnSpc>
                    <a:spcPct val="90000"/>
                  </a:lnSpc>
                  <a:spcBef>
                    <a:spcPct val="0"/>
                  </a:spcBef>
                  <a:spcAft>
                    <a:spcPts val="267"/>
                  </a:spcAft>
                  <a:defRPr/>
                </a:pPr>
                <a:r>
                  <a:rPr lang="es-MX" sz="1600" b="0" i="0" u="none" strike="noStrike" kern="0" baseline="0" dirty="0">
                    <a:solidFill>
                      <a:srgbClr val="3F3F3F"/>
                    </a:solidFill>
                    <a:latin typeface="ArialMT"/>
                    <a:cs typeface="Arial" panose="020B0604020202020204" pitchFamily="34" charset="0"/>
                  </a:rPr>
                  <a:t>E</a:t>
                </a:r>
                <a:r>
                  <a:rPr lang="es-MX" sz="1600" b="0" i="0" u="none" strike="noStrike" baseline="0" dirty="0">
                    <a:solidFill>
                      <a:srgbClr val="3F3F3F"/>
                    </a:solidFill>
                    <a:latin typeface="ArialMT"/>
                  </a:rPr>
                  <a:t>mpresas extranjeras ubicadas en México (con control extranjero en el capital social)</a:t>
                </a:r>
                <a:endParaRPr lang="es-419" sz="1600" kern="0" dirty="0">
                  <a:solidFill>
                    <a:srgbClr val="3F3F3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8894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A36E61-4A5E-4FA8-AB54-6A0630885E48}"/>
              </a:ext>
            </a:extLst>
          </p:cNvPr>
          <p:cNvSpPr txBox="1">
            <a:spLocks/>
          </p:cNvSpPr>
          <p:nvPr/>
        </p:nvSpPr>
        <p:spPr>
          <a:xfrm>
            <a:off x="0" y="4821288"/>
            <a:ext cx="11276672" cy="1308050"/>
          </a:xfrm>
          <a:prstGeom prst="rect">
            <a:avLst/>
          </a:prstGeom>
        </p:spPr>
        <p:txBody>
          <a:bodyPr wrap="square" lIns="0" tIns="0" rIns="0" bIns="0" anchor="ctr" anchorCtr="0">
            <a:spAutoFit/>
          </a:bodyPr>
          <a:lstStyle>
            <a:lvl1pPr algn="l" defTabSz="1828800" rtl="0" eaLnBrk="1" latinLnBrk="0" hangingPunct="1">
              <a:lnSpc>
                <a:spcPct val="90000"/>
              </a:lnSpc>
              <a:spcBef>
                <a:spcPct val="0"/>
              </a:spcBef>
              <a:buNone/>
              <a:defRPr sz="72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gn="r">
              <a:lnSpc>
                <a:spcPct val="100000"/>
              </a:lnSpc>
            </a:pPr>
            <a:r>
              <a:rPr lang="es-MX" sz="3500" b="0" dirty="0">
                <a:solidFill>
                  <a:schemeClr val="bg1"/>
                </a:solidFill>
                <a:latin typeface="Arial" panose="020B0604020202020204" pitchFamily="34" charset="0"/>
                <a:cs typeface="Arial" panose="020B0604020202020204" pitchFamily="34" charset="0"/>
              </a:rPr>
              <a:t>LA COMPOSICIÓN DE LA ECONOMÍA SEGÚN</a:t>
            </a:r>
          </a:p>
          <a:p>
            <a:pPr algn="r">
              <a:lnSpc>
                <a:spcPct val="100000"/>
              </a:lnSpc>
            </a:pPr>
            <a:r>
              <a:rPr lang="es-MX" sz="5000" dirty="0">
                <a:solidFill>
                  <a:schemeClr val="bg1"/>
                </a:solidFill>
                <a:latin typeface="Arial" panose="020B0604020202020204" pitchFamily="34" charset="0"/>
                <a:cs typeface="Arial" panose="020B0604020202020204" pitchFamily="34" charset="0"/>
              </a:rPr>
              <a:t>EL TAMAÑO DE LOS NEGOCIOS</a:t>
            </a:r>
          </a:p>
        </p:txBody>
      </p:sp>
      <p:pic>
        <p:nvPicPr>
          <p:cNvPr id="4" name="Graphic 7">
            <a:extLst>
              <a:ext uri="{FF2B5EF4-FFF2-40B4-BE49-F238E27FC236}">
                <a16:creationId xmlns:a16="http://schemas.microsoft.com/office/drawing/2014/main" id="{E4D0C45A-8EF9-4BA1-9870-3C1D4AC7EE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240282" y="4355554"/>
            <a:ext cx="2910265" cy="143187"/>
          </a:xfrm>
          <a:prstGeom prst="rect">
            <a:avLst/>
          </a:prstGeom>
        </p:spPr>
      </p:pic>
    </p:spTree>
    <p:extLst>
      <p:ext uri="{BB962C8B-B14F-4D97-AF65-F5344CB8AC3E}">
        <p14:creationId xmlns:p14="http://schemas.microsoft.com/office/powerpoint/2010/main" val="194123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A3ADB1-F6DD-4447-8290-87777DDC3B24}"/>
              </a:ext>
            </a:extLst>
          </p:cNvPr>
          <p:cNvSpPr txBox="1">
            <a:spLocks/>
          </p:cNvSpPr>
          <p:nvPr/>
        </p:nvSpPr>
        <p:spPr>
          <a:xfrm>
            <a:off x="368300" y="-28676"/>
            <a:ext cx="12192000" cy="140323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MX" altLang="ko-KR" sz="200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맑은 고딕" panose="020B0503020000020004" pitchFamily="34" charset="-127"/>
                <a:cs typeface="Arial" panose="020B0604020202020204" pitchFamily="34" charset="0"/>
              </a:rPr>
              <a:t>LOS ESTABLECIMIENTOS SON </a:t>
            </a:r>
          </a:p>
          <a:p>
            <a:pPr marL="0" marR="0" lvl="0" indent="0"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MX" altLang="ko-KR" sz="32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맑은 고딕" panose="020B0503020000020004" pitchFamily="34" charset="-127"/>
                <a:cs typeface="Arial" panose="020B0604020202020204" pitchFamily="34" charset="0"/>
              </a:rPr>
              <a:t>PREDOMINANTEMENTE MICROS, CE19</a:t>
            </a:r>
          </a:p>
        </p:txBody>
      </p:sp>
      <p:graphicFrame>
        <p:nvGraphicFramePr>
          <p:cNvPr id="4" name="Gráfico 7">
            <a:extLst>
              <a:ext uri="{FF2B5EF4-FFF2-40B4-BE49-F238E27FC236}">
                <a16:creationId xmlns:a16="http://schemas.microsoft.com/office/drawing/2014/main" id="{460C727D-387F-4FB4-A3D7-FE39F8A08722}"/>
              </a:ext>
            </a:extLst>
          </p:cNvPr>
          <p:cNvGraphicFramePr>
            <a:graphicFrameLocks/>
          </p:cNvGraphicFramePr>
          <p:nvPr/>
        </p:nvGraphicFramePr>
        <p:xfrm>
          <a:off x="2713603" y="1157492"/>
          <a:ext cx="7110412" cy="4810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8">
            <a:extLst>
              <a:ext uri="{FF2B5EF4-FFF2-40B4-BE49-F238E27FC236}">
                <a16:creationId xmlns:a16="http://schemas.microsoft.com/office/drawing/2014/main" id="{CA92144E-80F8-459F-AA06-9B166741109E}"/>
              </a:ext>
            </a:extLst>
          </p:cNvPr>
          <p:cNvGraphicFramePr>
            <a:graphicFrameLocks/>
          </p:cNvGraphicFramePr>
          <p:nvPr/>
        </p:nvGraphicFramePr>
        <p:xfrm>
          <a:off x="7457701" y="1157492"/>
          <a:ext cx="4719638" cy="4229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10">
            <a:extLst>
              <a:ext uri="{FF2B5EF4-FFF2-40B4-BE49-F238E27FC236}">
                <a16:creationId xmlns:a16="http://schemas.microsoft.com/office/drawing/2014/main" id="{0DEE7B92-10C8-4755-8DDE-623D46B14194}"/>
              </a:ext>
            </a:extLst>
          </p:cNvPr>
          <p:cNvGraphicFramePr>
            <a:graphicFrameLocks/>
          </p:cNvGraphicFramePr>
          <p:nvPr/>
        </p:nvGraphicFramePr>
        <p:xfrm>
          <a:off x="-19738" y="1157492"/>
          <a:ext cx="5172076" cy="4181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a 6">
            <a:extLst>
              <a:ext uri="{FF2B5EF4-FFF2-40B4-BE49-F238E27FC236}">
                <a16:creationId xmlns:a16="http://schemas.microsoft.com/office/drawing/2014/main" id="{C018D56A-A30C-41CB-A81E-57B5CA300432}"/>
              </a:ext>
            </a:extLst>
          </p:cNvPr>
          <p:cNvGraphicFramePr>
            <a:graphicFrameLocks noGrp="1"/>
          </p:cNvGraphicFramePr>
          <p:nvPr/>
        </p:nvGraphicFramePr>
        <p:xfrm>
          <a:off x="1484150" y="5747955"/>
          <a:ext cx="3177811" cy="914400"/>
        </p:xfrm>
        <a:graphic>
          <a:graphicData uri="http://schemas.openxmlformats.org/drawingml/2006/table">
            <a:tbl>
              <a:tblPr firstRow="1" bandRow="1">
                <a:tableStyleId>{5940675A-B579-460E-94D1-54222C63F5DA}</a:tableStyleId>
              </a:tblPr>
              <a:tblGrid>
                <a:gridCol w="317830">
                  <a:extLst>
                    <a:ext uri="{9D8B030D-6E8A-4147-A177-3AD203B41FA5}">
                      <a16:colId xmlns:a16="http://schemas.microsoft.com/office/drawing/2014/main" val="1898973407"/>
                    </a:ext>
                  </a:extLst>
                </a:gridCol>
                <a:gridCol w="2859981">
                  <a:extLst>
                    <a:ext uri="{9D8B030D-6E8A-4147-A177-3AD203B41FA5}">
                      <a16:colId xmlns:a16="http://schemas.microsoft.com/office/drawing/2014/main" val="2721485933"/>
                    </a:ext>
                  </a:extLst>
                </a:gridCol>
              </a:tblGrid>
              <a:tr h="231986">
                <a:tc>
                  <a:txBody>
                    <a:bodyPr/>
                    <a:lstStyle/>
                    <a:p>
                      <a:endParaRPr lang="es-MX" sz="1400" dirty="0">
                        <a:solidFill>
                          <a:schemeClr val="tx1">
                            <a:lumMod val="75000"/>
                            <a:lumOff val="25000"/>
                          </a:schemeClr>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AF42"/>
                    </a:solidFill>
                  </a:tcPr>
                </a:tc>
                <a:tc>
                  <a:txBody>
                    <a:bodyPr/>
                    <a:lstStyle/>
                    <a:p>
                      <a:r>
                        <a:rPr lang="es-MX" sz="1400" dirty="0">
                          <a:solidFill>
                            <a:schemeClr val="tx1">
                              <a:lumMod val="75000"/>
                              <a:lumOff val="25000"/>
                            </a:schemeClr>
                          </a:solidFill>
                          <a:latin typeface="Arial" panose="020B0604020202020204" pitchFamily="34" charset="0"/>
                          <a:cs typeface="Arial" panose="020B0604020202020204" pitchFamily="34" charset="0"/>
                        </a:rPr>
                        <a:t>Micro (0 a 10 personas)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95873456"/>
                  </a:ext>
                </a:extLst>
              </a:tr>
              <a:tr h="231986">
                <a:tc>
                  <a:txBody>
                    <a:bodyPr/>
                    <a:lstStyle/>
                    <a:p>
                      <a:endParaRPr lang="es-MX" sz="1400" dirty="0">
                        <a:solidFill>
                          <a:schemeClr val="tx1">
                            <a:lumMod val="75000"/>
                            <a:lumOff val="25000"/>
                          </a:schemeClr>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r>
                        <a:rPr lang="es-MX" sz="1400" dirty="0">
                          <a:solidFill>
                            <a:schemeClr val="tx1">
                              <a:lumMod val="75000"/>
                              <a:lumOff val="25000"/>
                            </a:schemeClr>
                          </a:solidFill>
                          <a:latin typeface="Arial" panose="020B0604020202020204" pitchFamily="34" charset="0"/>
                          <a:cs typeface="Arial" panose="020B0604020202020204" pitchFamily="34" charset="0"/>
                        </a:rPr>
                        <a:t>PYMES (11 a 250 personas)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92369267"/>
                  </a:ext>
                </a:extLst>
              </a:tr>
              <a:tr h="231986">
                <a:tc>
                  <a:txBody>
                    <a:bodyPr/>
                    <a:lstStyle/>
                    <a:p>
                      <a:endParaRPr lang="es-MX" sz="1400" dirty="0">
                        <a:solidFill>
                          <a:schemeClr val="tx1">
                            <a:lumMod val="75000"/>
                            <a:lumOff val="25000"/>
                          </a:schemeClr>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r>
                        <a:rPr lang="es-MX" sz="1400" dirty="0">
                          <a:solidFill>
                            <a:schemeClr val="tx1">
                              <a:lumMod val="75000"/>
                              <a:lumOff val="25000"/>
                            </a:schemeClr>
                          </a:solidFill>
                          <a:latin typeface="Arial" panose="020B0604020202020204" pitchFamily="34" charset="0"/>
                          <a:cs typeface="Arial" panose="020B0604020202020204" pitchFamily="34" charset="0"/>
                        </a:rPr>
                        <a:t>Grandes (más de 250 personas)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379727776"/>
                  </a:ext>
                </a:extLst>
              </a:tr>
            </a:tbl>
          </a:graphicData>
        </a:graphic>
      </p:graphicFrame>
      <p:sp>
        <p:nvSpPr>
          <p:cNvPr id="8" name="CuadroTexto 7">
            <a:extLst>
              <a:ext uri="{FF2B5EF4-FFF2-40B4-BE49-F238E27FC236}">
                <a16:creationId xmlns:a16="http://schemas.microsoft.com/office/drawing/2014/main" id="{EBB0463A-D01D-4E5C-B79E-1B438FCBBD70}"/>
              </a:ext>
            </a:extLst>
          </p:cNvPr>
          <p:cNvSpPr txBox="1"/>
          <p:nvPr/>
        </p:nvSpPr>
        <p:spPr>
          <a:xfrm>
            <a:off x="5417356" y="2988840"/>
            <a:ext cx="1433384" cy="507831"/>
          </a:xfrm>
          <a:prstGeom prst="rect">
            <a:avLst/>
          </a:prstGeom>
          <a:noFill/>
        </p:spPr>
        <p:txBody>
          <a:bodyPr wrap="square" rtlCol="0">
            <a:spAutoFit/>
          </a:bodyPr>
          <a:lstStyle/>
          <a:p>
            <a:pPr algn="ctr"/>
            <a:r>
              <a:rPr lang="es-MX" sz="1350" b="1" dirty="0">
                <a:solidFill>
                  <a:schemeClr val="tx1">
                    <a:lumMod val="65000"/>
                    <a:lumOff val="35000"/>
                  </a:schemeClr>
                </a:solidFill>
                <a:latin typeface="Arial" panose="020B0604020202020204" pitchFamily="34" charset="0"/>
                <a:cs typeface="Arial" panose="020B0604020202020204" pitchFamily="34" charset="0"/>
              </a:rPr>
              <a:t>Personal</a:t>
            </a:r>
          </a:p>
          <a:p>
            <a:pPr algn="ctr"/>
            <a:r>
              <a:rPr lang="es-MX" sz="1350" b="1" dirty="0">
                <a:solidFill>
                  <a:schemeClr val="tx1">
                    <a:lumMod val="65000"/>
                    <a:lumOff val="35000"/>
                  </a:schemeClr>
                </a:solidFill>
                <a:latin typeface="Arial" panose="020B0604020202020204" pitchFamily="34" charset="0"/>
                <a:cs typeface="Arial" panose="020B0604020202020204" pitchFamily="34" charset="0"/>
              </a:rPr>
              <a:t>ocupado</a:t>
            </a:r>
          </a:p>
        </p:txBody>
      </p:sp>
      <p:sp>
        <p:nvSpPr>
          <p:cNvPr id="9" name="CuadroTexto 8">
            <a:extLst>
              <a:ext uri="{FF2B5EF4-FFF2-40B4-BE49-F238E27FC236}">
                <a16:creationId xmlns:a16="http://schemas.microsoft.com/office/drawing/2014/main" id="{FC26BBAC-89FB-4C19-BFED-1B78E9E2D349}"/>
              </a:ext>
            </a:extLst>
          </p:cNvPr>
          <p:cNvSpPr txBox="1"/>
          <p:nvPr/>
        </p:nvSpPr>
        <p:spPr>
          <a:xfrm>
            <a:off x="1735043" y="3062976"/>
            <a:ext cx="1612557" cy="307777"/>
          </a:xfrm>
          <a:prstGeom prst="rect">
            <a:avLst/>
          </a:prstGeom>
          <a:noFill/>
        </p:spPr>
        <p:txBody>
          <a:bodyPr wrap="square" rtlCol="0">
            <a:spAutoFit/>
          </a:bodyPr>
          <a:lstStyle/>
          <a:p>
            <a:pPr algn="ctr"/>
            <a:r>
              <a:rPr lang="es-MX" sz="1350" b="1" dirty="0">
                <a:solidFill>
                  <a:schemeClr val="tx1">
                    <a:lumMod val="65000"/>
                    <a:lumOff val="35000"/>
                  </a:schemeClr>
                </a:solidFill>
                <a:latin typeface="Arial" panose="020B0604020202020204" pitchFamily="34" charset="0"/>
                <a:cs typeface="Arial" panose="020B0604020202020204" pitchFamily="34" charset="0"/>
              </a:rPr>
              <a:t>Establecimientos</a:t>
            </a:r>
          </a:p>
        </p:txBody>
      </p:sp>
      <p:sp>
        <p:nvSpPr>
          <p:cNvPr id="10" name="CuadroTexto 9">
            <a:extLst>
              <a:ext uri="{FF2B5EF4-FFF2-40B4-BE49-F238E27FC236}">
                <a16:creationId xmlns:a16="http://schemas.microsoft.com/office/drawing/2014/main" id="{EA8E7665-E9D7-40C0-ADF5-543F41309DEF}"/>
              </a:ext>
            </a:extLst>
          </p:cNvPr>
          <p:cNvSpPr txBox="1"/>
          <p:nvPr/>
        </p:nvSpPr>
        <p:spPr>
          <a:xfrm>
            <a:off x="9105848" y="2981145"/>
            <a:ext cx="1470454" cy="523220"/>
          </a:xfrm>
          <a:prstGeom prst="rect">
            <a:avLst/>
          </a:prstGeom>
          <a:noFill/>
        </p:spPr>
        <p:txBody>
          <a:bodyPr wrap="square" rtlCol="0">
            <a:spAutoFit/>
          </a:bodyPr>
          <a:lstStyle/>
          <a:p>
            <a:pPr algn="ctr"/>
            <a:r>
              <a:rPr lang="es-MX" sz="1350" b="1" dirty="0">
                <a:solidFill>
                  <a:schemeClr val="tx1">
                    <a:lumMod val="65000"/>
                    <a:lumOff val="35000"/>
                  </a:schemeClr>
                </a:solidFill>
                <a:latin typeface="Arial" panose="020B0604020202020204" pitchFamily="34" charset="0"/>
                <a:cs typeface="Arial" panose="020B0604020202020204" pitchFamily="34" charset="0"/>
              </a:rPr>
              <a:t>Valor</a:t>
            </a:r>
          </a:p>
          <a:p>
            <a:pPr algn="ctr"/>
            <a:r>
              <a:rPr lang="es-MX" sz="1350" b="1" dirty="0">
                <a:solidFill>
                  <a:schemeClr val="tx1">
                    <a:lumMod val="65000"/>
                    <a:lumOff val="35000"/>
                  </a:schemeClr>
                </a:solidFill>
                <a:latin typeface="Arial" panose="020B0604020202020204" pitchFamily="34" charset="0"/>
                <a:cs typeface="Arial" panose="020B0604020202020204" pitchFamily="34" charset="0"/>
              </a:rPr>
              <a:t>agregado</a:t>
            </a:r>
          </a:p>
        </p:txBody>
      </p:sp>
      <p:grpSp>
        <p:nvGrpSpPr>
          <p:cNvPr id="12" name="Grupo 11">
            <a:extLst>
              <a:ext uri="{FF2B5EF4-FFF2-40B4-BE49-F238E27FC236}">
                <a16:creationId xmlns:a16="http://schemas.microsoft.com/office/drawing/2014/main" id="{84D260D3-AD45-4B86-8F73-338128451CF7}"/>
              </a:ext>
            </a:extLst>
          </p:cNvPr>
          <p:cNvGrpSpPr/>
          <p:nvPr/>
        </p:nvGrpSpPr>
        <p:grpSpPr>
          <a:xfrm>
            <a:off x="-19738" y="4624036"/>
            <a:ext cx="12192000" cy="835783"/>
            <a:chOff x="0" y="4864725"/>
            <a:chExt cx="12192000" cy="835783"/>
          </a:xfrm>
        </p:grpSpPr>
        <p:sp>
          <p:nvSpPr>
            <p:cNvPr id="13" name="Rectángulo 12">
              <a:extLst>
                <a:ext uri="{FF2B5EF4-FFF2-40B4-BE49-F238E27FC236}">
                  <a16:creationId xmlns:a16="http://schemas.microsoft.com/office/drawing/2014/main" id="{647DD9D6-D32B-4F23-B506-3248650624B3}"/>
                </a:ext>
              </a:extLst>
            </p:cNvPr>
            <p:cNvSpPr/>
            <p:nvPr/>
          </p:nvSpPr>
          <p:spPr>
            <a:xfrm>
              <a:off x="0" y="4864725"/>
              <a:ext cx="12192000" cy="815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t_universo">
              <a:extLst>
                <a:ext uri="{FF2B5EF4-FFF2-40B4-BE49-F238E27FC236}">
                  <a16:creationId xmlns:a16="http://schemas.microsoft.com/office/drawing/2014/main" id="{87C8A664-A444-400A-A5D5-76D7FFA043A7}"/>
                </a:ext>
              </a:extLst>
            </p:cNvPr>
            <p:cNvSpPr txBox="1"/>
            <p:nvPr/>
          </p:nvSpPr>
          <p:spPr>
            <a:xfrm>
              <a:off x="5362854" y="5013066"/>
              <a:ext cx="1829829"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chemeClr val="tx1">
                      <a:lumMod val="75000"/>
                      <a:lumOff val="25000"/>
                    </a:schemeClr>
                  </a:solidFill>
                  <a:effectLst/>
                  <a:uLnTx/>
                  <a:uFillTx/>
                  <a:latin typeface="Arial" pitchFamily="34" charset="0"/>
                  <a:ea typeface="+mn-ea"/>
                  <a:cs typeface="Arial" pitchFamily="34" charset="0"/>
                </a:rPr>
                <a:t>Absoluto:</a:t>
              </a:r>
            </a:p>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rPr>
                <a:t>27,132,927</a:t>
              </a:r>
            </a:p>
          </p:txBody>
        </p:sp>
        <p:sp>
          <p:nvSpPr>
            <p:cNvPr id="15" name="Ct_universo">
              <a:extLst>
                <a:ext uri="{FF2B5EF4-FFF2-40B4-BE49-F238E27FC236}">
                  <a16:creationId xmlns:a16="http://schemas.microsoft.com/office/drawing/2014/main" id="{2DFA7A99-5196-44C3-B512-32F152B6166C}"/>
                </a:ext>
              </a:extLst>
            </p:cNvPr>
            <p:cNvSpPr txBox="1"/>
            <p:nvPr/>
          </p:nvSpPr>
          <p:spPr>
            <a:xfrm>
              <a:off x="1322601" y="4986783"/>
              <a:ext cx="2505318"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chemeClr val="tx1">
                      <a:lumMod val="75000"/>
                      <a:lumOff val="25000"/>
                    </a:schemeClr>
                  </a:solidFill>
                  <a:effectLst/>
                  <a:uLnTx/>
                  <a:uFillTx/>
                  <a:latin typeface="Arial" pitchFamily="34" charset="0"/>
                  <a:ea typeface="+mn-ea"/>
                  <a:cs typeface="Arial" pitchFamily="34" charset="0"/>
                </a:rPr>
                <a:t>Absoluto:</a:t>
              </a:r>
            </a:p>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rPr>
                <a:t>4,800,157</a:t>
              </a:r>
              <a:endParaRPr kumimoji="0" lang="es-MX" sz="1600" i="0" u="none" strike="noStrike" kern="1200" cap="none" spc="0" normalizeH="0" baseline="0" noProof="0" dirty="0">
                <a:ln>
                  <a:noFill/>
                </a:ln>
                <a:solidFill>
                  <a:schemeClr val="tx1">
                    <a:lumMod val="65000"/>
                    <a:lumOff val="35000"/>
                  </a:schemeClr>
                </a:solidFill>
                <a:effectLst/>
                <a:highlight>
                  <a:srgbClr val="FFFF00"/>
                </a:highlight>
                <a:uLnTx/>
                <a:uFillTx/>
                <a:latin typeface="Arial" pitchFamily="34" charset="0"/>
                <a:ea typeface="+mn-ea"/>
                <a:cs typeface="Arial" pitchFamily="34" charset="0"/>
              </a:endParaRPr>
            </a:p>
          </p:txBody>
        </p:sp>
        <p:sp>
          <p:nvSpPr>
            <p:cNvPr id="16" name="Ct_universo">
              <a:extLst>
                <a:ext uri="{FF2B5EF4-FFF2-40B4-BE49-F238E27FC236}">
                  <a16:creationId xmlns:a16="http://schemas.microsoft.com/office/drawing/2014/main" id="{8127B9AB-3562-4293-ACBF-642382B366E2}"/>
                </a:ext>
              </a:extLst>
            </p:cNvPr>
            <p:cNvSpPr txBox="1"/>
            <p:nvPr/>
          </p:nvSpPr>
          <p:spPr>
            <a:xfrm>
              <a:off x="8213047" y="4884900"/>
              <a:ext cx="3226866" cy="815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chemeClr val="tx1">
                      <a:lumMod val="75000"/>
                      <a:lumOff val="25000"/>
                    </a:schemeClr>
                  </a:solidFill>
                  <a:effectLst/>
                  <a:uLnTx/>
                  <a:uFillTx/>
                  <a:latin typeface="Arial" pitchFamily="34" charset="0"/>
                  <a:ea typeface="+mn-ea"/>
                  <a:cs typeface="Arial" pitchFamily="34" charset="0"/>
                </a:rPr>
                <a:t>Absoluto:</a:t>
              </a:r>
            </a:p>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rPr>
                <a:t>9,983,800</a:t>
              </a:r>
            </a:p>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rPr>
                <a:t>Millones de pesos</a:t>
              </a:r>
            </a:p>
          </p:txBody>
        </p:sp>
      </p:grpSp>
      <p:pic>
        <p:nvPicPr>
          <p:cNvPr id="17" name="Graphic 22">
            <a:extLst>
              <a:ext uri="{FF2B5EF4-FFF2-40B4-BE49-F238E27FC236}">
                <a16:creationId xmlns:a16="http://schemas.microsoft.com/office/drawing/2014/main" id="{84C9283D-8E35-4022-A123-FE00EA49CC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1893" y="1090863"/>
            <a:ext cx="4118855" cy="133257"/>
          </a:xfrm>
          <a:prstGeom prst="rect">
            <a:avLst/>
          </a:prstGeom>
        </p:spPr>
      </p:pic>
      <p:grpSp>
        <p:nvGrpSpPr>
          <p:cNvPr id="18" name="Grupo 17">
            <a:extLst>
              <a:ext uri="{FF2B5EF4-FFF2-40B4-BE49-F238E27FC236}">
                <a16:creationId xmlns:a16="http://schemas.microsoft.com/office/drawing/2014/main" id="{00CB2682-FF4A-4EE1-A23F-1AF85BB07C70}"/>
              </a:ext>
            </a:extLst>
          </p:cNvPr>
          <p:cNvGrpSpPr/>
          <p:nvPr/>
        </p:nvGrpSpPr>
        <p:grpSpPr>
          <a:xfrm>
            <a:off x="10376572" y="978091"/>
            <a:ext cx="1792746" cy="485073"/>
            <a:chOff x="10382233" y="1366503"/>
            <a:chExt cx="1792746" cy="485073"/>
          </a:xfrm>
        </p:grpSpPr>
        <p:sp>
          <p:nvSpPr>
            <p:cNvPr id="19" name="Rectángulo 18">
              <a:extLst>
                <a:ext uri="{FF2B5EF4-FFF2-40B4-BE49-F238E27FC236}">
                  <a16:creationId xmlns:a16="http://schemas.microsoft.com/office/drawing/2014/main" id="{668B7E52-81A3-4F23-BB2B-E9A7B9D918D1}"/>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02759753-AB08-462B-9EDA-1E156FC335CA}"/>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563B9C47-C9AC-47B7-AEC0-DF7889D12F01}"/>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lumMod val="75000"/>
                      <a:lumOff val="25000"/>
                    </a:schemeClr>
                  </a:solidFill>
                  <a:latin typeface="Arial" panose="020B0604020202020204" pitchFamily="34" charset="0"/>
                  <a:cs typeface="Arial" panose="020B0604020202020204" pitchFamily="34" charset="0"/>
                </a:rPr>
                <a:t>Porcentajes</a:t>
              </a:r>
            </a:p>
          </p:txBody>
        </p:sp>
      </p:grpSp>
      <p:sp>
        <p:nvSpPr>
          <p:cNvPr id="3" name="CuadroTexto 2">
            <a:extLst>
              <a:ext uri="{FF2B5EF4-FFF2-40B4-BE49-F238E27FC236}">
                <a16:creationId xmlns:a16="http://schemas.microsoft.com/office/drawing/2014/main" id="{BA53F085-4ABB-5FF9-EE7B-F196DC7EFC26}"/>
              </a:ext>
            </a:extLst>
          </p:cNvPr>
          <p:cNvSpPr txBox="1"/>
          <p:nvPr/>
        </p:nvSpPr>
        <p:spPr>
          <a:xfrm>
            <a:off x="5502441" y="5451858"/>
            <a:ext cx="5793185" cy="338554"/>
          </a:xfrm>
          <a:prstGeom prst="rect">
            <a:avLst/>
          </a:prstGeom>
          <a:noFill/>
        </p:spPr>
        <p:txBody>
          <a:bodyPr wrap="square" rtlCol="0">
            <a:spAutoFit/>
          </a:bodyPr>
          <a:lstStyle/>
          <a:p>
            <a:pPr algn="r"/>
            <a:r>
              <a:rPr lang="es-MX" sz="1600" b="1" dirty="0">
                <a:solidFill>
                  <a:srgbClr val="FFAF42"/>
                </a:solidFill>
                <a:latin typeface="Arial" panose="020B0604020202020204" pitchFamily="34" charset="0"/>
                <a:cs typeface="Arial" panose="020B0604020202020204" pitchFamily="34" charset="0"/>
              </a:rPr>
              <a:t>Fuente: Censos Económicos 2019. Datos de 2018.</a:t>
            </a:r>
          </a:p>
        </p:txBody>
      </p:sp>
    </p:spTree>
    <p:extLst>
      <p:ext uri="{BB962C8B-B14F-4D97-AF65-F5344CB8AC3E}">
        <p14:creationId xmlns:p14="http://schemas.microsoft.com/office/powerpoint/2010/main" val="130776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E942B402-D3E2-FDF6-A6F5-EF214B552638}"/>
              </a:ext>
            </a:extLst>
          </p:cNvPr>
          <p:cNvSpPr txBox="1">
            <a:spLocks noChangeArrowheads="1"/>
          </p:cNvSpPr>
          <p:nvPr/>
        </p:nvSpPr>
        <p:spPr bwMode="auto">
          <a:xfrm>
            <a:off x="537718" y="381787"/>
            <a:ext cx="7828852" cy="73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11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11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111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111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111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111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111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111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111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a:lnSpc>
                <a:spcPts val="2600"/>
              </a:lnSpc>
              <a:spcBef>
                <a:spcPts val="0"/>
              </a:spcBef>
              <a:buFontTx/>
              <a:buNone/>
            </a:pPr>
            <a:r>
              <a:rPr lang="es-MX" altLang="es-MX" sz="3200" b="1" dirty="0">
                <a:solidFill>
                  <a:schemeClr val="tx1">
                    <a:lumMod val="65000"/>
                    <a:lumOff val="35000"/>
                  </a:schemeClr>
                </a:solidFill>
                <a:latin typeface="Arial" panose="020B0604020202020204" pitchFamily="34" charset="0"/>
                <a:cs typeface="Arial" panose="020B0604020202020204" pitchFamily="34" charset="0"/>
                <a:sym typeface="Helvetica Neue" pitchFamily="2" charset="0"/>
              </a:rPr>
              <a:t>VALOR AGREGADO SEGÚN TAMAÑO </a:t>
            </a:r>
            <a:r>
              <a:rPr lang="es-MX" altLang="es-MX" sz="2000" dirty="0">
                <a:solidFill>
                  <a:schemeClr val="tx1">
                    <a:lumMod val="65000"/>
                    <a:lumOff val="35000"/>
                  </a:schemeClr>
                </a:solidFill>
                <a:latin typeface="Arial" panose="020B0604020202020204" pitchFamily="34" charset="0"/>
                <a:cs typeface="Arial" panose="020B0604020202020204" pitchFamily="34" charset="0"/>
                <a:sym typeface="Helvetica Neue" pitchFamily="2" charset="0"/>
              </a:rPr>
              <a:t>DE LOS ESTABLECIMIENTOS, CE19</a:t>
            </a:r>
          </a:p>
        </p:txBody>
      </p:sp>
      <p:graphicFrame>
        <p:nvGraphicFramePr>
          <p:cNvPr id="3" name="Tabla 2">
            <a:extLst>
              <a:ext uri="{FF2B5EF4-FFF2-40B4-BE49-F238E27FC236}">
                <a16:creationId xmlns:a16="http://schemas.microsoft.com/office/drawing/2014/main" id="{5DBD95B5-4E34-59CF-337E-14ADC21375D3}"/>
              </a:ext>
            </a:extLst>
          </p:cNvPr>
          <p:cNvGraphicFramePr>
            <a:graphicFrameLocks noGrp="1"/>
          </p:cNvGraphicFramePr>
          <p:nvPr/>
        </p:nvGraphicFramePr>
        <p:xfrm>
          <a:off x="8807450" y="3471714"/>
          <a:ext cx="3078164" cy="1716087"/>
        </p:xfrm>
        <a:graphic>
          <a:graphicData uri="http://schemas.openxmlformats.org/drawingml/2006/table">
            <a:tbl>
              <a:tblPr/>
              <a:tblGrid>
                <a:gridCol w="1066003">
                  <a:extLst>
                    <a:ext uri="{9D8B030D-6E8A-4147-A177-3AD203B41FA5}">
                      <a16:colId xmlns:a16="http://schemas.microsoft.com/office/drawing/2014/main" val="20000"/>
                    </a:ext>
                  </a:extLst>
                </a:gridCol>
                <a:gridCol w="985149">
                  <a:extLst>
                    <a:ext uri="{9D8B030D-6E8A-4147-A177-3AD203B41FA5}">
                      <a16:colId xmlns:a16="http://schemas.microsoft.com/office/drawing/2014/main" val="20001"/>
                    </a:ext>
                  </a:extLst>
                </a:gridCol>
                <a:gridCol w="1027012">
                  <a:extLst>
                    <a:ext uri="{9D8B030D-6E8A-4147-A177-3AD203B41FA5}">
                      <a16:colId xmlns:a16="http://schemas.microsoft.com/office/drawing/2014/main" val="20002"/>
                    </a:ext>
                  </a:extLst>
                </a:gridCol>
              </a:tblGrid>
              <a:tr h="750779">
                <a:tc rowSpan="2">
                  <a:txBody>
                    <a:bodyPr/>
                    <a:lstStyle/>
                    <a:p>
                      <a:pPr algn="ctr" fontAlgn="ctr"/>
                      <a:r>
                        <a:rPr lang="es-MX" sz="1500" b="1" i="0" u="none" strike="noStrike" dirty="0">
                          <a:solidFill>
                            <a:schemeClr val="bg1"/>
                          </a:solidFill>
                          <a:effectLst/>
                          <a:latin typeface="Arial" panose="020B0604020202020204" pitchFamily="34" charset="0"/>
                          <a:cs typeface="Arial" panose="020B0604020202020204" pitchFamily="34" charset="0"/>
                        </a:rPr>
                        <a:t>Actividad económica</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F42"/>
                    </a:solidFill>
                  </a:tcPr>
                </a:tc>
                <a:tc gridSpan="2">
                  <a:txBody>
                    <a:bodyPr/>
                    <a:lstStyle/>
                    <a:p>
                      <a:pPr algn="ctr" fontAlgn="ctr"/>
                      <a:r>
                        <a:rPr lang="es-MX" sz="1500" b="1" i="0" u="none" strike="noStrike" dirty="0">
                          <a:solidFill>
                            <a:schemeClr val="bg1"/>
                          </a:solidFill>
                          <a:effectLst/>
                          <a:latin typeface="Arial" panose="020B0604020202020204" pitchFamily="34" charset="0"/>
                          <a:cs typeface="Arial" panose="020B0604020202020204" pitchFamily="34" charset="0"/>
                        </a:rPr>
                        <a:t>Tasa de crecimiento</a:t>
                      </a:r>
                    </a:p>
                    <a:p>
                      <a:pPr algn="ctr" fontAlgn="ctr"/>
                      <a:r>
                        <a:rPr lang="es-MX" sz="1500" b="1" i="0" u="none" strike="noStrike" dirty="0">
                          <a:solidFill>
                            <a:schemeClr val="bg1"/>
                          </a:solidFill>
                          <a:effectLst/>
                          <a:latin typeface="Arial" panose="020B0604020202020204" pitchFamily="34" charset="0"/>
                          <a:cs typeface="Arial" panose="020B0604020202020204" pitchFamily="34" charset="0"/>
                        </a:rPr>
                        <a:t>media anual</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F42"/>
                    </a:solidFill>
                  </a:tcPr>
                </a:tc>
                <a:tc hMerge="1">
                  <a:txBody>
                    <a:bodyPr/>
                    <a:lstStyle/>
                    <a:p>
                      <a:endParaRPr lang="es-MX"/>
                    </a:p>
                  </a:txBody>
                  <a:tcPr/>
                </a:tc>
                <a:extLst>
                  <a:ext uri="{0D108BD9-81ED-4DB2-BD59-A6C34878D82A}">
                    <a16:rowId xmlns:a16="http://schemas.microsoft.com/office/drawing/2014/main" val="10000"/>
                  </a:ext>
                </a:extLst>
              </a:tr>
              <a:tr h="241327">
                <a:tc vMerge="1">
                  <a:txBody>
                    <a:bodyPr/>
                    <a:lstStyle/>
                    <a:p>
                      <a:endParaRPr lang="es-MX"/>
                    </a:p>
                  </a:txBody>
                  <a:tcPr/>
                </a:tc>
                <a:tc>
                  <a:txBody>
                    <a:bodyPr/>
                    <a:lstStyle/>
                    <a:p>
                      <a:pPr algn="ctr" fontAlgn="b"/>
                      <a:r>
                        <a:rPr lang="es-MX" sz="1500" b="1" i="0" u="none" strike="noStrike" dirty="0">
                          <a:solidFill>
                            <a:schemeClr val="bg1"/>
                          </a:solidFill>
                          <a:effectLst/>
                          <a:latin typeface="Arial" panose="020B0604020202020204" pitchFamily="34" charset="0"/>
                          <a:cs typeface="Arial" panose="020B0604020202020204" pitchFamily="34" charset="0"/>
                        </a:rPr>
                        <a:t>2009-2014</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es-MX" sz="1500" b="1" i="0" u="none" strike="noStrike" dirty="0">
                          <a:solidFill>
                            <a:schemeClr val="bg1"/>
                          </a:solidFill>
                          <a:effectLst/>
                          <a:latin typeface="Arial" panose="020B0604020202020204" pitchFamily="34" charset="0"/>
                          <a:cs typeface="Arial" panose="020B0604020202020204" pitchFamily="34" charset="0"/>
                        </a:rPr>
                        <a:t>2014-2019</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1"/>
                  </a:ext>
                </a:extLst>
              </a:tr>
              <a:tr h="241327">
                <a:tc>
                  <a:txBody>
                    <a:bodyPr/>
                    <a:lstStyle/>
                    <a:p>
                      <a:pPr algn="l" fontAlgn="b"/>
                      <a:r>
                        <a:rPr lang="es-MX" sz="1500" b="0" i="0" u="none" strike="noStrike" dirty="0">
                          <a:solidFill>
                            <a:schemeClr val="tx1">
                              <a:lumMod val="75000"/>
                              <a:lumOff val="25000"/>
                            </a:schemeClr>
                          </a:solidFill>
                          <a:effectLst/>
                          <a:latin typeface="Arial" panose="020B0604020202020204" pitchFamily="34" charset="0"/>
                          <a:cs typeface="Arial" panose="020B0604020202020204" pitchFamily="34" charset="0"/>
                        </a:rPr>
                        <a:t>Micro</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500" b="0" i="0" u="none" strike="noStrike" dirty="0">
                          <a:solidFill>
                            <a:schemeClr val="tx1">
                              <a:lumMod val="75000"/>
                              <a:lumOff val="25000"/>
                            </a:schemeClr>
                          </a:solidFill>
                          <a:effectLst/>
                          <a:latin typeface="Arial" panose="020B0604020202020204" pitchFamily="34" charset="0"/>
                          <a:cs typeface="Arial" panose="020B0604020202020204" pitchFamily="34" charset="0"/>
                        </a:rPr>
                        <a:t>6.4</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500" b="0" i="0" u="none" strike="noStrike" dirty="0">
                          <a:solidFill>
                            <a:schemeClr val="tx1">
                              <a:lumMod val="75000"/>
                              <a:lumOff val="25000"/>
                            </a:schemeClr>
                          </a:solidFill>
                          <a:effectLst/>
                          <a:latin typeface="Arial" panose="020B0604020202020204" pitchFamily="34" charset="0"/>
                          <a:cs typeface="Arial" panose="020B0604020202020204" pitchFamily="34" charset="0"/>
                        </a:rPr>
                        <a:t>8.0</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1327">
                <a:tc>
                  <a:txBody>
                    <a:bodyPr/>
                    <a:lstStyle/>
                    <a:p>
                      <a:pPr algn="l" fontAlgn="b"/>
                      <a:r>
                        <a:rPr lang="es-MX" sz="15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PYMES</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500" b="0" i="0" u="none" strike="noStrike" dirty="0">
                          <a:solidFill>
                            <a:schemeClr val="tx1">
                              <a:lumMod val="75000"/>
                              <a:lumOff val="25000"/>
                            </a:schemeClr>
                          </a:solidFill>
                          <a:effectLst/>
                          <a:latin typeface="Arial" panose="020B0604020202020204" pitchFamily="34" charset="0"/>
                          <a:cs typeface="Arial" panose="020B0604020202020204" pitchFamily="34" charset="0"/>
                        </a:rPr>
                        <a:t>-0.3</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500" b="0" i="0" u="none" strike="noStrike" dirty="0">
                          <a:solidFill>
                            <a:schemeClr val="tx1">
                              <a:lumMod val="75000"/>
                              <a:lumOff val="25000"/>
                            </a:schemeClr>
                          </a:solidFill>
                          <a:effectLst/>
                          <a:latin typeface="Arial" panose="020B0604020202020204" pitchFamily="34" charset="0"/>
                          <a:cs typeface="Arial" panose="020B0604020202020204" pitchFamily="34" charset="0"/>
                        </a:rPr>
                        <a:t>10.0</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41327">
                <a:tc>
                  <a:txBody>
                    <a:bodyPr/>
                    <a:lstStyle/>
                    <a:p>
                      <a:pPr algn="l" fontAlgn="b"/>
                      <a:r>
                        <a:rPr lang="es-MX" sz="1500" b="0" i="0" u="none" strike="noStrike" dirty="0">
                          <a:solidFill>
                            <a:schemeClr val="tx1">
                              <a:lumMod val="75000"/>
                              <a:lumOff val="25000"/>
                            </a:schemeClr>
                          </a:solidFill>
                          <a:effectLst/>
                          <a:latin typeface="Arial" panose="020B0604020202020204" pitchFamily="34" charset="0"/>
                          <a:cs typeface="Arial" panose="020B0604020202020204" pitchFamily="34" charset="0"/>
                        </a:rPr>
                        <a:t>Grandes</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500" b="0" i="0" u="none" strike="noStrike" dirty="0">
                          <a:solidFill>
                            <a:schemeClr val="tx1">
                              <a:lumMod val="75000"/>
                              <a:lumOff val="25000"/>
                            </a:schemeClr>
                          </a:solidFill>
                          <a:effectLst/>
                          <a:latin typeface="Arial" panose="020B0604020202020204" pitchFamily="34" charset="0"/>
                          <a:cs typeface="Arial" panose="020B0604020202020204" pitchFamily="34" charset="0"/>
                        </a:rPr>
                        <a:t>-1.3</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500" b="0" i="0" u="none" strike="noStrike" dirty="0">
                          <a:solidFill>
                            <a:schemeClr val="tx1">
                              <a:lumMod val="75000"/>
                              <a:lumOff val="25000"/>
                            </a:schemeClr>
                          </a:solidFill>
                          <a:effectLst/>
                          <a:latin typeface="Arial" panose="020B0604020202020204" pitchFamily="34" charset="0"/>
                          <a:cs typeface="Arial" panose="020B0604020202020204" pitchFamily="34" charset="0"/>
                        </a:rPr>
                        <a:t>3.4</a:t>
                      </a:r>
                    </a:p>
                  </a:txBody>
                  <a:tcPr marL="12701" marR="12701" marT="126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5" name="Gráfico 7">
            <a:extLst>
              <a:ext uri="{FF2B5EF4-FFF2-40B4-BE49-F238E27FC236}">
                <a16:creationId xmlns:a16="http://schemas.microsoft.com/office/drawing/2014/main" id="{6EAB83D6-D058-9B11-15DD-6C2C8C251FB5}"/>
              </a:ext>
            </a:extLst>
          </p:cNvPr>
          <p:cNvGraphicFramePr>
            <a:graphicFrameLocks/>
          </p:cNvGraphicFramePr>
          <p:nvPr/>
        </p:nvGraphicFramePr>
        <p:xfrm>
          <a:off x="50800" y="1873250"/>
          <a:ext cx="8802688" cy="4933950"/>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phic 19">
            <a:extLst>
              <a:ext uri="{FF2B5EF4-FFF2-40B4-BE49-F238E27FC236}">
                <a16:creationId xmlns:a16="http://schemas.microsoft.com/office/drawing/2014/main" id="{93728B6D-9C69-5B4A-4465-E32CF98790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376" y="1216990"/>
            <a:ext cx="3674328" cy="118876"/>
          </a:xfrm>
          <a:prstGeom prst="rect">
            <a:avLst/>
          </a:prstGeom>
        </p:spPr>
      </p:pic>
      <p:sp>
        <p:nvSpPr>
          <p:cNvPr id="7" name="CuadroTexto 1">
            <a:extLst>
              <a:ext uri="{FF2B5EF4-FFF2-40B4-BE49-F238E27FC236}">
                <a16:creationId xmlns:a16="http://schemas.microsoft.com/office/drawing/2014/main" id="{8F38B3C3-81DB-C411-1D9C-CA6DCAAC2C7D}"/>
              </a:ext>
            </a:extLst>
          </p:cNvPr>
          <p:cNvSpPr txBox="1"/>
          <p:nvPr/>
        </p:nvSpPr>
        <p:spPr>
          <a:xfrm>
            <a:off x="786180" y="2033341"/>
            <a:ext cx="4718865" cy="5437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25400" tIns="25400" rIns="25400" bIns="25400" spcCol="3810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12740" fontAlgn="auto">
              <a:spcBef>
                <a:spcPts val="0"/>
              </a:spcBef>
              <a:spcAft>
                <a:spcPts val="0"/>
              </a:spcAft>
              <a:defRPr/>
            </a:pPr>
            <a:r>
              <a:rPr lang="es-MX" sz="1600" dirty="0">
                <a:solidFill>
                  <a:schemeClr val="tx1">
                    <a:lumMod val="65000"/>
                    <a:lumOff val="35000"/>
                  </a:schemeClr>
                </a:solidFill>
                <a:latin typeface="Arial" panose="020B0604020202020204" pitchFamily="34" charset="0"/>
                <a:ea typeface="Helvetica Neue"/>
                <a:cs typeface="Arial" panose="020B0604020202020204" pitchFamily="34" charset="0"/>
                <a:sym typeface="Helvetica Neue"/>
              </a:rPr>
              <a:t>Valores en millones de pesos constantes</a:t>
            </a:r>
          </a:p>
          <a:p>
            <a:pPr defTabSz="412740" fontAlgn="auto">
              <a:spcBef>
                <a:spcPts val="0"/>
              </a:spcBef>
              <a:spcAft>
                <a:spcPts val="0"/>
              </a:spcAft>
              <a:defRPr/>
            </a:pPr>
            <a:r>
              <a:rPr lang="es-MX" sz="1600" b="1" dirty="0">
                <a:solidFill>
                  <a:schemeClr val="tx1">
                    <a:lumMod val="65000"/>
                    <a:lumOff val="35000"/>
                  </a:schemeClr>
                </a:solidFill>
                <a:latin typeface="Arial" panose="020B0604020202020204" pitchFamily="34" charset="0"/>
                <a:ea typeface="Helvetica Neue"/>
                <a:cs typeface="Arial" panose="020B0604020202020204" pitchFamily="34" charset="0"/>
                <a:sym typeface="Helvetica Neue"/>
              </a:rPr>
              <a:t>2018 = 100</a:t>
            </a:r>
          </a:p>
        </p:txBody>
      </p:sp>
    </p:spTree>
    <p:extLst>
      <p:ext uri="{BB962C8B-B14F-4D97-AF65-F5344CB8AC3E}">
        <p14:creationId xmlns:p14="http://schemas.microsoft.com/office/powerpoint/2010/main" val="44062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11">
            <a:extLst>
              <a:ext uri="{FF2B5EF4-FFF2-40B4-BE49-F238E27FC236}">
                <a16:creationId xmlns:a16="http://schemas.microsoft.com/office/drawing/2014/main" id="{9CA07FB7-83D0-19DE-5D6A-0CC55F4565EC}"/>
              </a:ext>
            </a:extLst>
          </p:cNvPr>
          <p:cNvGraphicFramePr>
            <a:graphicFrameLocks/>
          </p:cNvGraphicFramePr>
          <p:nvPr>
            <p:extLst>
              <p:ext uri="{D42A27DB-BD31-4B8C-83A1-F6EECF244321}">
                <p14:modId xmlns:p14="http://schemas.microsoft.com/office/powerpoint/2010/main" val="329626970"/>
              </p:ext>
            </p:extLst>
          </p:nvPr>
        </p:nvGraphicFramePr>
        <p:xfrm>
          <a:off x="1140945" y="910972"/>
          <a:ext cx="10178696" cy="5522705"/>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1">
            <a:extLst>
              <a:ext uri="{FF2B5EF4-FFF2-40B4-BE49-F238E27FC236}">
                <a16:creationId xmlns:a16="http://schemas.microsoft.com/office/drawing/2014/main" id="{D7A79CC8-2BA6-B971-C591-F9D6501B0D1A}"/>
              </a:ext>
            </a:extLst>
          </p:cNvPr>
          <p:cNvSpPr txBox="1">
            <a:spLocks noChangeArrowheads="1"/>
          </p:cNvSpPr>
          <p:nvPr/>
        </p:nvSpPr>
        <p:spPr bwMode="auto">
          <a:xfrm>
            <a:off x="604560" y="329816"/>
            <a:ext cx="893357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MX" altLang="es-MX" sz="3200" b="1"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CAPACITACIÓN DEL PERSONAL OCUPADO </a:t>
            </a:r>
            <a:r>
              <a:rPr lang="es-MX" altLang="es-MX" sz="20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SEGÚN TAMAÑO DE LOS ESTABLECIMIENTOS, CE19</a:t>
            </a:r>
          </a:p>
        </p:txBody>
      </p:sp>
      <p:pic>
        <p:nvPicPr>
          <p:cNvPr id="5" name="Graphic 19">
            <a:extLst>
              <a:ext uri="{FF2B5EF4-FFF2-40B4-BE49-F238E27FC236}">
                <a16:creationId xmlns:a16="http://schemas.microsoft.com/office/drawing/2014/main" id="{57AF8B4E-5239-4814-EE14-7D0D5DE73F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498" y="1222368"/>
            <a:ext cx="3674328" cy="118876"/>
          </a:xfrm>
          <a:prstGeom prst="rect">
            <a:avLst/>
          </a:prstGeom>
        </p:spPr>
      </p:pic>
    </p:spTree>
    <p:extLst>
      <p:ext uri="{BB962C8B-B14F-4D97-AF65-F5344CB8AC3E}">
        <p14:creationId xmlns:p14="http://schemas.microsoft.com/office/powerpoint/2010/main" val="60380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5A2EF91E-4764-7075-ED0E-3A5243D018CC}"/>
              </a:ext>
            </a:extLst>
          </p:cNvPr>
          <p:cNvSpPr txBox="1">
            <a:spLocks noChangeArrowheads="1"/>
          </p:cNvSpPr>
          <p:nvPr/>
        </p:nvSpPr>
        <p:spPr bwMode="auto">
          <a:xfrm>
            <a:off x="544411" y="281217"/>
            <a:ext cx="9782003" cy="8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ts val="3000"/>
              </a:lnSpc>
              <a:spcBef>
                <a:spcPct val="50000"/>
              </a:spcBef>
              <a:buFontTx/>
              <a:buNone/>
            </a:pPr>
            <a:r>
              <a:rPr lang="es-MX" altLang="es-MX" sz="3200" b="1"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NIVEL DE ESTUDIOS DEL PERSONAL OCUPADO </a:t>
            </a:r>
            <a:r>
              <a:rPr lang="es-MX" altLang="es-MX" sz="20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SEGÚN TAMAÑO DE LOS ESTABLECIMIENTOS, CE19</a:t>
            </a:r>
          </a:p>
        </p:txBody>
      </p:sp>
      <p:graphicFrame>
        <p:nvGraphicFramePr>
          <p:cNvPr id="5" name="Gráfico 4">
            <a:extLst>
              <a:ext uri="{FF2B5EF4-FFF2-40B4-BE49-F238E27FC236}">
                <a16:creationId xmlns:a16="http://schemas.microsoft.com/office/drawing/2014/main" id="{F3D16848-0132-9870-C920-640A52E57A27}"/>
              </a:ext>
            </a:extLst>
          </p:cNvPr>
          <p:cNvGraphicFramePr>
            <a:graphicFrameLocks/>
          </p:cNvGraphicFramePr>
          <p:nvPr>
            <p:extLst>
              <p:ext uri="{D42A27DB-BD31-4B8C-83A1-F6EECF244321}">
                <p14:modId xmlns:p14="http://schemas.microsoft.com/office/powerpoint/2010/main" val="790052978"/>
              </p:ext>
            </p:extLst>
          </p:nvPr>
        </p:nvGraphicFramePr>
        <p:xfrm>
          <a:off x="693964" y="2016615"/>
          <a:ext cx="11202504" cy="3983314"/>
        </p:xfrm>
        <a:graphic>
          <a:graphicData uri="http://schemas.openxmlformats.org/drawingml/2006/chart">
            <c:chart xmlns:c="http://schemas.openxmlformats.org/drawingml/2006/chart" xmlns:r="http://schemas.openxmlformats.org/officeDocument/2006/relationships" r:id="rId2"/>
          </a:graphicData>
        </a:graphic>
      </p:graphicFrame>
      <p:pic>
        <p:nvPicPr>
          <p:cNvPr id="15" name="Graphic 19">
            <a:extLst>
              <a:ext uri="{FF2B5EF4-FFF2-40B4-BE49-F238E27FC236}">
                <a16:creationId xmlns:a16="http://schemas.microsoft.com/office/drawing/2014/main" id="{8FA129B0-BED3-40E4-B6A9-AE9B365F45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250" y="1190045"/>
            <a:ext cx="3674328" cy="118876"/>
          </a:xfrm>
          <a:prstGeom prst="rect">
            <a:avLst/>
          </a:prstGeom>
        </p:spPr>
      </p:pic>
    </p:spTree>
    <p:extLst>
      <p:ext uri="{BB962C8B-B14F-4D97-AF65-F5344CB8AC3E}">
        <p14:creationId xmlns:p14="http://schemas.microsoft.com/office/powerpoint/2010/main" val="188820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415B89AD-DCE9-09C2-55C9-92E503ABC5AD}"/>
              </a:ext>
            </a:extLst>
          </p:cNvPr>
          <p:cNvSpPr txBox="1">
            <a:spLocks noChangeArrowheads="1"/>
          </p:cNvSpPr>
          <p:nvPr/>
        </p:nvSpPr>
        <p:spPr bwMode="auto">
          <a:xfrm>
            <a:off x="485775" y="336659"/>
            <a:ext cx="7349687" cy="8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3125"/>
              </a:lnSpc>
              <a:spcBef>
                <a:spcPct val="50000"/>
              </a:spcBef>
              <a:buFontTx/>
              <a:buNone/>
            </a:pPr>
            <a:r>
              <a:rPr lang="es-MX" altLang="es-MX" sz="3200" b="1"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EDAD DEL PERSONAL OCUPADO </a:t>
            </a:r>
            <a:r>
              <a:rPr lang="es-MX" altLang="es-MX" sz="20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SEGÚN TAMAÑO DE LOS ESTABLECIMIENTOS, CE19</a:t>
            </a:r>
          </a:p>
        </p:txBody>
      </p:sp>
      <p:graphicFrame>
        <p:nvGraphicFramePr>
          <p:cNvPr id="15" name="Gráfico 4">
            <a:extLst>
              <a:ext uri="{FF2B5EF4-FFF2-40B4-BE49-F238E27FC236}">
                <a16:creationId xmlns:a16="http://schemas.microsoft.com/office/drawing/2014/main" id="{C05DFB09-9006-8C47-C099-CC28592453AF}"/>
              </a:ext>
            </a:extLst>
          </p:cNvPr>
          <p:cNvGraphicFramePr>
            <a:graphicFrameLocks/>
          </p:cNvGraphicFramePr>
          <p:nvPr>
            <p:extLst>
              <p:ext uri="{D42A27DB-BD31-4B8C-83A1-F6EECF244321}">
                <p14:modId xmlns:p14="http://schemas.microsoft.com/office/powerpoint/2010/main" val="2646349914"/>
              </p:ext>
            </p:extLst>
          </p:nvPr>
        </p:nvGraphicFramePr>
        <p:xfrm>
          <a:off x="372123" y="1579600"/>
          <a:ext cx="11819877" cy="4514756"/>
        </p:xfrm>
        <a:graphic>
          <a:graphicData uri="http://schemas.openxmlformats.org/drawingml/2006/chart">
            <c:chart xmlns:c="http://schemas.openxmlformats.org/drawingml/2006/chart" xmlns:r="http://schemas.openxmlformats.org/officeDocument/2006/relationships" r:id="rId3"/>
          </a:graphicData>
        </a:graphic>
      </p:graphicFrame>
      <p:pic>
        <p:nvPicPr>
          <p:cNvPr id="14" name="Graphic 19">
            <a:extLst>
              <a:ext uri="{FF2B5EF4-FFF2-40B4-BE49-F238E27FC236}">
                <a16:creationId xmlns:a16="http://schemas.microsoft.com/office/drawing/2014/main" id="{B6A5C75A-334C-A270-C720-3DA6A83106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48" y="1258854"/>
            <a:ext cx="3674328" cy="118876"/>
          </a:xfrm>
          <a:prstGeom prst="rect">
            <a:avLst/>
          </a:prstGeom>
        </p:spPr>
      </p:pic>
    </p:spTree>
    <p:extLst>
      <p:ext uri="{BB962C8B-B14F-4D97-AF65-F5344CB8AC3E}">
        <p14:creationId xmlns:p14="http://schemas.microsoft.com/office/powerpoint/2010/main" val="307964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7">
            <a:extLst>
              <a:ext uri="{FF2B5EF4-FFF2-40B4-BE49-F238E27FC236}">
                <a16:creationId xmlns:a16="http://schemas.microsoft.com/office/drawing/2014/main" id="{F53082C8-F460-43C3-A33F-98CC021FD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296" y="1442085"/>
            <a:ext cx="3674586" cy="118884"/>
          </a:xfrm>
          <a:prstGeom prst="rect">
            <a:avLst/>
          </a:prstGeom>
        </p:spPr>
      </p:pic>
      <p:sp>
        <p:nvSpPr>
          <p:cNvPr id="3" name="Título 1">
            <a:extLst>
              <a:ext uri="{FF2B5EF4-FFF2-40B4-BE49-F238E27FC236}">
                <a16:creationId xmlns:a16="http://schemas.microsoft.com/office/drawing/2014/main" id="{F56AF54A-3E7A-4A90-BEBC-EAA89194835B}"/>
              </a:ext>
            </a:extLst>
          </p:cNvPr>
          <p:cNvSpPr txBox="1">
            <a:spLocks/>
          </p:cNvSpPr>
          <p:nvPr/>
        </p:nvSpPr>
        <p:spPr>
          <a:xfrm>
            <a:off x="657273" y="305875"/>
            <a:ext cx="8469905" cy="98810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r>
              <a:rPr kumimoji="0" lang="es-MX" sz="2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a:cs typeface="Arial" panose="020B0604020202020204" pitchFamily="34" charset="0"/>
                <a:sym typeface="Calibri"/>
              </a:rPr>
              <a:t>UNIDADES ECONÓMICAS QUE REALIZARON </a:t>
            </a:r>
            <a:r>
              <a:rPr kumimoji="0" lang="es-MX" sz="2800" b="1" i="0" u="none" strike="noStrike" kern="1200" cap="none" spc="0" normalizeH="0" baseline="0" noProof="0" dirty="0">
                <a:ln>
                  <a:noFill/>
                </a:ln>
                <a:solidFill>
                  <a:srgbClr val="FFC000"/>
                </a:solidFill>
                <a:effectLst/>
                <a:uLnTx/>
                <a:uFillTx/>
                <a:latin typeface="Arial" panose="020B0604020202020204" pitchFamily="34" charset="0"/>
                <a:ea typeface="Calibri"/>
                <a:cs typeface="Arial" panose="020B0604020202020204" pitchFamily="34" charset="0"/>
                <a:sym typeface="Calibri"/>
              </a:rPr>
              <a:t>VENTAS</a:t>
            </a:r>
            <a:r>
              <a:rPr kumimoji="0" lang="es-MX" sz="2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a:cs typeface="Arial" panose="020B0604020202020204" pitchFamily="34" charset="0"/>
                <a:sym typeface="Calibri"/>
              </a:rPr>
              <a:t> POR INTERNET</a:t>
            </a:r>
          </a:p>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r>
              <a:rPr kumimoji="0" lang="es-MX"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a:cs typeface="Arial" panose="020B0604020202020204" pitchFamily="34" charset="0"/>
                <a:sym typeface="Calibri"/>
              </a:rPr>
              <a:t>SEGÚN TAMAÑO, CE19</a:t>
            </a:r>
          </a:p>
        </p:txBody>
      </p:sp>
      <p:graphicFrame>
        <p:nvGraphicFramePr>
          <p:cNvPr id="6" name="Gráfico 5">
            <a:extLst>
              <a:ext uri="{FF2B5EF4-FFF2-40B4-BE49-F238E27FC236}">
                <a16:creationId xmlns:a16="http://schemas.microsoft.com/office/drawing/2014/main" id="{3A672150-5B7C-425E-A917-56303F81EAFD}"/>
              </a:ext>
            </a:extLst>
          </p:cNvPr>
          <p:cNvGraphicFramePr/>
          <p:nvPr>
            <p:extLst>
              <p:ext uri="{D42A27DB-BD31-4B8C-83A1-F6EECF244321}">
                <p14:modId xmlns:p14="http://schemas.microsoft.com/office/powerpoint/2010/main" val="1325278075"/>
              </p:ext>
            </p:extLst>
          </p:nvPr>
        </p:nvGraphicFramePr>
        <p:xfrm>
          <a:off x="1384384" y="1709073"/>
          <a:ext cx="9172818" cy="4412162"/>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upo 6">
            <a:extLst>
              <a:ext uri="{FF2B5EF4-FFF2-40B4-BE49-F238E27FC236}">
                <a16:creationId xmlns:a16="http://schemas.microsoft.com/office/drawing/2014/main" id="{07080C5A-840F-416E-A070-269CACDEECBF}"/>
              </a:ext>
            </a:extLst>
          </p:cNvPr>
          <p:cNvGrpSpPr/>
          <p:nvPr/>
        </p:nvGrpSpPr>
        <p:grpSpPr>
          <a:xfrm>
            <a:off x="10399254" y="1404953"/>
            <a:ext cx="1792746" cy="439895"/>
            <a:chOff x="10382233" y="1366503"/>
            <a:chExt cx="1792746" cy="485073"/>
          </a:xfrm>
        </p:grpSpPr>
        <p:sp>
          <p:nvSpPr>
            <p:cNvPr id="8" name="Rectángulo 7">
              <a:extLst>
                <a:ext uri="{FF2B5EF4-FFF2-40B4-BE49-F238E27FC236}">
                  <a16:creationId xmlns:a16="http://schemas.microsoft.com/office/drawing/2014/main" id="{E3EE2B37-A6AA-422C-A1BD-04E2607F1C03}"/>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9" name="Rectángulo 8">
              <a:extLst>
                <a:ext uri="{FF2B5EF4-FFF2-40B4-BE49-F238E27FC236}">
                  <a16:creationId xmlns:a16="http://schemas.microsoft.com/office/drawing/2014/main" id="{DF6EE36E-C65F-4DC3-93A3-A17BB5943ADB}"/>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0" name="Rectángulo 9">
              <a:extLst>
                <a:ext uri="{FF2B5EF4-FFF2-40B4-BE49-F238E27FC236}">
                  <a16:creationId xmlns:a16="http://schemas.microsoft.com/office/drawing/2014/main" id="{EF194BFF-3C58-410F-9DAA-B7A5A8DE5096}"/>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Porcentajes</a:t>
              </a:r>
            </a:p>
          </p:txBody>
        </p:sp>
      </p:grpSp>
    </p:spTree>
    <p:extLst>
      <p:ext uri="{BB962C8B-B14F-4D97-AF65-F5344CB8AC3E}">
        <p14:creationId xmlns:p14="http://schemas.microsoft.com/office/powerpoint/2010/main" val="428765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7">
            <a:extLst>
              <a:ext uri="{FF2B5EF4-FFF2-40B4-BE49-F238E27FC236}">
                <a16:creationId xmlns:a16="http://schemas.microsoft.com/office/drawing/2014/main" id="{F53082C8-F460-43C3-A33F-98CC021FD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296" y="1442085"/>
            <a:ext cx="3674586" cy="118884"/>
          </a:xfrm>
          <a:prstGeom prst="rect">
            <a:avLst/>
          </a:prstGeom>
        </p:spPr>
      </p:pic>
      <p:sp>
        <p:nvSpPr>
          <p:cNvPr id="3" name="Título 1">
            <a:extLst>
              <a:ext uri="{FF2B5EF4-FFF2-40B4-BE49-F238E27FC236}">
                <a16:creationId xmlns:a16="http://schemas.microsoft.com/office/drawing/2014/main" id="{F56AF54A-3E7A-4A90-BEBC-EAA89194835B}"/>
              </a:ext>
            </a:extLst>
          </p:cNvPr>
          <p:cNvSpPr txBox="1">
            <a:spLocks/>
          </p:cNvSpPr>
          <p:nvPr/>
        </p:nvSpPr>
        <p:spPr>
          <a:xfrm>
            <a:off x="657273" y="305875"/>
            <a:ext cx="8469905" cy="98810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r>
              <a:rPr kumimoji="0" lang="es-MX" sz="2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a:cs typeface="Arial" panose="020B0604020202020204" pitchFamily="34" charset="0"/>
                <a:sym typeface="Calibri"/>
              </a:rPr>
              <a:t>UNIDADES ECONÓMICAS QUE REALIZARON </a:t>
            </a:r>
            <a:r>
              <a:rPr kumimoji="0" lang="es-MX" sz="2800" b="1" i="0" u="none" strike="noStrike" kern="1200" cap="none" spc="0" normalizeH="0" baseline="0" noProof="0" dirty="0">
                <a:ln>
                  <a:noFill/>
                </a:ln>
                <a:solidFill>
                  <a:srgbClr val="FFC000"/>
                </a:solidFill>
                <a:effectLst/>
                <a:uLnTx/>
                <a:uFillTx/>
                <a:latin typeface="Arial" panose="020B0604020202020204" pitchFamily="34" charset="0"/>
                <a:ea typeface="Calibri"/>
                <a:cs typeface="Arial" panose="020B0604020202020204" pitchFamily="34" charset="0"/>
                <a:sym typeface="Calibri"/>
              </a:rPr>
              <a:t>COMPRAS</a:t>
            </a:r>
            <a:r>
              <a:rPr kumimoji="0" lang="es-MX" sz="2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a:cs typeface="Arial" panose="020B0604020202020204" pitchFamily="34" charset="0"/>
                <a:sym typeface="Calibri"/>
              </a:rPr>
              <a:t> POR INTERNET</a:t>
            </a:r>
          </a:p>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r>
              <a:rPr kumimoji="0" lang="es-MX"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a:cs typeface="Arial" panose="020B0604020202020204" pitchFamily="34" charset="0"/>
                <a:sym typeface="Calibri"/>
              </a:rPr>
              <a:t>SEGÚN TAMAÑO, CE19</a:t>
            </a:r>
          </a:p>
        </p:txBody>
      </p:sp>
      <p:graphicFrame>
        <p:nvGraphicFramePr>
          <p:cNvPr id="6" name="Gráfico 5">
            <a:extLst>
              <a:ext uri="{FF2B5EF4-FFF2-40B4-BE49-F238E27FC236}">
                <a16:creationId xmlns:a16="http://schemas.microsoft.com/office/drawing/2014/main" id="{3A672150-5B7C-425E-A917-56303F81EAFD}"/>
              </a:ext>
            </a:extLst>
          </p:cNvPr>
          <p:cNvGraphicFramePr/>
          <p:nvPr>
            <p:extLst>
              <p:ext uri="{D42A27DB-BD31-4B8C-83A1-F6EECF244321}">
                <p14:modId xmlns:p14="http://schemas.microsoft.com/office/powerpoint/2010/main" val="1040156928"/>
              </p:ext>
            </p:extLst>
          </p:nvPr>
        </p:nvGraphicFramePr>
        <p:xfrm>
          <a:off x="1354563" y="1640945"/>
          <a:ext cx="9482874" cy="4226631"/>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upo 6">
            <a:extLst>
              <a:ext uri="{FF2B5EF4-FFF2-40B4-BE49-F238E27FC236}">
                <a16:creationId xmlns:a16="http://schemas.microsoft.com/office/drawing/2014/main" id="{07080C5A-840F-416E-A070-269CACDEECBF}"/>
              </a:ext>
            </a:extLst>
          </p:cNvPr>
          <p:cNvGrpSpPr/>
          <p:nvPr/>
        </p:nvGrpSpPr>
        <p:grpSpPr>
          <a:xfrm>
            <a:off x="10399254" y="1404953"/>
            <a:ext cx="1792746" cy="439895"/>
            <a:chOff x="10382233" y="1366503"/>
            <a:chExt cx="1792746" cy="485073"/>
          </a:xfrm>
        </p:grpSpPr>
        <p:sp>
          <p:nvSpPr>
            <p:cNvPr id="8" name="Rectángulo 7">
              <a:extLst>
                <a:ext uri="{FF2B5EF4-FFF2-40B4-BE49-F238E27FC236}">
                  <a16:creationId xmlns:a16="http://schemas.microsoft.com/office/drawing/2014/main" id="{E3EE2B37-A6AA-422C-A1BD-04E2607F1C03}"/>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9" name="Rectángulo 8">
              <a:extLst>
                <a:ext uri="{FF2B5EF4-FFF2-40B4-BE49-F238E27FC236}">
                  <a16:creationId xmlns:a16="http://schemas.microsoft.com/office/drawing/2014/main" id="{DF6EE36E-C65F-4DC3-93A3-A17BB5943ADB}"/>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0" name="Rectángulo 9">
              <a:extLst>
                <a:ext uri="{FF2B5EF4-FFF2-40B4-BE49-F238E27FC236}">
                  <a16:creationId xmlns:a16="http://schemas.microsoft.com/office/drawing/2014/main" id="{EF194BFF-3C58-410F-9DAA-B7A5A8DE5096}"/>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Porcentajes</a:t>
              </a:r>
            </a:p>
          </p:txBody>
        </p:sp>
      </p:grpSp>
    </p:spTree>
    <p:extLst>
      <p:ext uri="{BB962C8B-B14F-4D97-AF65-F5344CB8AC3E}">
        <p14:creationId xmlns:p14="http://schemas.microsoft.com/office/powerpoint/2010/main" val="189251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s 5 mejores autos fabricados en México con orgullo">
            <a:extLst>
              <a:ext uri="{FF2B5EF4-FFF2-40B4-BE49-F238E27FC236}">
                <a16:creationId xmlns:a16="http://schemas.microsoft.com/office/drawing/2014/main" id="{484D708F-21DC-40C0-2BDE-9DC6A37364FF}"/>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936" r="10900"/>
          <a:stretch/>
        </p:blipFill>
        <p:spPr bwMode="auto">
          <a:xfrm>
            <a:off x="0" y="0"/>
            <a:ext cx="9302620" cy="688045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C09BF131-1CEB-D20D-AC09-BC521901A846}"/>
              </a:ext>
            </a:extLst>
          </p:cNvPr>
          <p:cNvSpPr/>
          <p:nvPr/>
        </p:nvSpPr>
        <p:spPr>
          <a:xfrm>
            <a:off x="0" y="5617029"/>
            <a:ext cx="12192000" cy="1240971"/>
          </a:xfrm>
          <a:prstGeom prst="rect">
            <a:avLst/>
          </a:prstGeom>
          <a:solidFill>
            <a:schemeClr val="bg2">
              <a:lumMod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3600" b="1" spc="-60" dirty="0">
                <a:solidFill>
                  <a:schemeClr val="bg1"/>
                </a:solidFill>
                <a:latin typeface="Arial"/>
                <a:cs typeface="Arial"/>
              </a:rPr>
              <a:t>Censos Económicos</a:t>
            </a:r>
          </a:p>
          <a:p>
            <a:pPr algn="ctr"/>
            <a:r>
              <a:rPr lang="es-MX" sz="3200" spc="-60" dirty="0">
                <a:solidFill>
                  <a:schemeClr val="bg1"/>
                </a:solidFill>
                <a:latin typeface="Arial"/>
                <a:cs typeface="Arial"/>
              </a:rPr>
              <a:t>“El quehacer económico en números”</a:t>
            </a:r>
            <a:endParaRPr lang="es-MX" sz="3200" dirty="0">
              <a:solidFill>
                <a:schemeClr val="bg1"/>
              </a:solidFill>
            </a:endParaRPr>
          </a:p>
        </p:txBody>
      </p:sp>
      <p:pic>
        <p:nvPicPr>
          <p:cNvPr id="4" name="Gráfico 3">
            <a:extLst>
              <a:ext uri="{FF2B5EF4-FFF2-40B4-BE49-F238E27FC236}">
                <a16:creationId xmlns:a16="http://schemas.microsoft.com/office/drawing/2014/main" id="{05C5CEA6-427E-F0C5-68C7-BB44749651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50669" y="5736442"/>
            <a:ext cx="422590" cy="994328"/>
          </a:xfrm>
          <a:prstGeom prst="rect">
            <a:avLst/>
          </a:prstGeom>
        </p:spPr>
      </p:pic>
      <p:pic>
        <p:nvPicPr>
          <p:cNvPr id="5" name="Gráfico 4">
            <a:extLst>
              <a:ext uri="{FF2B5EF4-FFF2-40B4-BE49-F238E27FC236}">
                <a16:creationId xmlns:a16="http://schemas.microsoft.com/office/drawing/2014/main" id="{6404C380-DE99-D249-980B-984F09EC35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34531" y="5756987"/>
            <a:ext cx="287778" cy="992834"/>
          </a:xfrm>
          <a:prstGeom prst="rect">
            <a:avLst/>
          </a:prstGeom>
        </p:spPr>
      </p:pic>
    </p:spTree>
    <p:extLst>
      <p:ext uri="{BB962C8B-B14F-4D97-AF65-F5344CB8AC3E}">
        <p14:creationId xmlns:p14="http://schemas.microsoft.com/office/powerpoint/2010/main" val="70861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3151A2-B32D-4143-953F-6A380808BB07}"/>
              </a:ext>
            </a:extLst>
          </p:cNvPr>
          <p:cNvSpPr txBox="1"/>
          <p:nvPr/>
        </p:nvSpPr>
        <p:spPr>
          <a:xfrm>
            <a:off x="792530" y="236730"/>
            <a:ext cx="6286187" cy="861774"/>
          </a:xfrm>
          <a:prstGeom prst="rect">
            <a:avLst/>
          </a:prstGeom>
          <a:noFill/>
        </p:spPr>
        <p:txBody>
          <a:bodyPr wrap="square" rtlCol="0">
            <a:spAutoFit/>
          </a:bodyPr>
          <a:lstStyle/>
          <a:p>
            <a:r>
              <a:rPr lang="es-MX" sz="30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ACCESO A FINANCIAMIENTO </a:t>
            </a:r>
          </a:p>
          <a:p>
            <a:r>
              <a:rPr lang="es-MX"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POR TAMAÑO DEL ESTABLECIMIENTO, CE19</a:t>
            </a:r>
          </a:p>
        </p:txBody>
      </p:sp>
      <p:pic>
        <p:nvPicPr>
          <p:cNvPr id="11" name="Graphic 19">
            <a:extLst>
              <a:ext uri="{FF2B5EF4-FFF2-40B4-BE49-F238E27FC236}">
                <a16:creationId xmlns:a16="http://schemas.microsoft.com/office/drawing/2014/main" id="{6468F1AA-CC03-47CA-9341-2432C5568E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7131" y="1111888"/>
            <a:ext cx="3674328" cy="118876"/>
          </a:xfrm>
          <a:prstGeom prst="rect">
            <a:avLst/>
          </a:prstGeom>
        </p:spPr>
      </p:pic>
      <p:graphicFrame>
        <p:nvGraphicFramePr>
          <p:cNvPr id="5" name="Gráfico 4">
            <a:extLst>
              <a:ext uri="{FF2B5EF4-FFF2-40B4-BE49-F238E27FC236}">
                <a16:creationId xmlns:a16="http://schemas.microsoft.com/office/drawing/2014/main" id="{AF12714A-182F-5916-3D72-7303985E9566}"/>
              </a:ext>
            </a:extLst>
          </p:cNvPr>
          <p:cNvGraphicFramePr/>
          <p:nvPr>
            <p:extLst>
              <p:ext uri="{D42A27DB-BD31-4B8C-83A1-F6EECF244321}">
                <p14:modId xmlns:p14="http://schemas.microsoft.com/office/powerpoint/2010/main" val="2292001936"/>
              </p:ext>
            </p:extLst>
          </p:nvPr>
        </p:nvGraphicFramePr>
        <p:xfrm>
          <a:off x="408295" y="1100783"/>
          <a:ext cx="10220633" cy="4656433"/>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upo 5">
            <a:extLst>
              <a:ext uri="{FF2B5EF4-FFF2-40B4-BE49-F238E27FC236}">
                <a16:creationId xmlns:a16="http://schemas.microsoft.com/office/drawing/2014/main" id="{ACC7FE3B-BF13-BEF2-EE47-F7BB2A84E9D7}"/>
              </a:ext>
            </a:extLst>
          </p:cNvPr>
          <p:cNvGrpSpPr/>
          <p:nvPr/>
        </p:nvGrpSpPr>
        <p:grpSpPr>
          <a:xfrm>
            <a:off x="10399253" y="1439402"/>
            <a:ext cx="1792746" cy="485073"/>
            <a:chOff x="10382233" y="1366503"/>
            <a:chExt cx="1792746" cy="485073"/>
          </a:xfrm>
        </p:grpSpPr>
        <p:sp>
          <p:nvSpPr>
            <p:cNvPr id="7" name="Rectángulo 6">
              <a:extLst>
                <a:ext uri="{FF2B5EF4-FFF2-40B4-BE49-F238E27FC236}">
                  <a16:creationId xmlns:a16="http://schemas.microsoft.com/office/drawing/2014/main" id="{AB068B28-3416-9E50-76A8-FF15104CEAE4}"/>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8" name="Rectángulo 7">
              <a:extLst>
                <a:ext uri="{FF2B5EF4-FFF2-40B4-BE49-F238E27FC236}">
                  <a16:creationId xmlns:a16="http://schemas.microsoft.com/office/drawing/2014/main" id="{882DD766-085D-456F-F5DE-9251010DB855}"/>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9" name="Rectángulo 8">
              <a:extLst>
                <a:ext uri="{FF2B5EF4-FFF2-40B4-BE49-F238E27FC236}">
                  <a16:creationId xmlns:a16="http://schemas.microsoft.com/office/drawing/2014/main" id="{493C77FE-33EB-137C-8473-35AC0F873BAF}"/>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Porcentajes</a:t>
              </a:r>
            </a:p>
          </p:txBody>
        </p:sp>
      </p:grpSp>
    </p:spTree>
    <p:extLst>
      <p:ext uri="{BB962C8B-B14F-4D97-AF65-F5344CB8AC3E}">
        <p14:creationId xmlns:p14="http://schemas.microsoft.com/office/powerpoint/2010/main" val="55732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1">
            <a:extLst>
              <a:ext uri="{FF2B5EF4-FFF2-40B4-BE49-F238E27FC236}">
                <a16:creationId xmlns:a16="http://schemas.microsoft.com/office/drawing/2014/main" id="{3D2F7F21-F8CA-42A1-B82B-848212B40620}"/>
              </a:ext>
            </a:extLst>
          </p:cNvPr>
          <p:cNvGraphicFramePr>
            <a:graphicFrameLocks/>
          </p:cNvGraphicFramePr>
          <p:nvPr>
            <p:extLst>
              <p:ext uri="{D42A27DB-BD31-4B8C-83A1-F6EECF244321}">
                <p14:modId xmlns:p14="http://schemas.microsoft.com/office/powerpoint/2010/main" val="1321195309"/>
              </p:ext>
            </p:extLst>
          </p:nvPr>
        </p:nvGraphicFramePr>
        <p:xfrm>
          <a:off x="631030" y="1535664"/>
          <a:ext cx="10929939" cy="3786672"/>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D1F87E29-217E-441E-A430-1B9A0426598C}"/>
              </a:ext>
            </a:extLst>
          </p:cNvPr>
          <p:cNvSpPr txBox="1"/>
          <p:nvPr/>
        </p:nvSpPr>
        <p:spPr>
          <a:xfrm>
            <a:off x="564354" y="387290"/>
            <a:ext cx="10929939" cy="892552"/>
          </a:xfrm>
          <a:prstGeom prst="rect">
            <a:avLst/>
          </a:prstGeom>
          <a:noFill/>
        </p:spPr>
        <p:txBody>
          <a:bodyPr wrap="square">
            <a:spAutoFit/>
          </a:bodyPr>
          <a:lstStyle/>
          <a:p>
            <a:r>
              <a:rPr lang="es-MX" sz="2000" dirty="0">
                <a:solidFill>
                  <a:schemeClr val="tx1">
                    <a:lumMod val="65000"/>
                    <a:lumOff val="35000"/>
                  </a:schemeClr>
                </a:solidFill>
                <a:latin typeface="Arial" panose="020B0604020202020204" pitchFamily="34" charset="0"/>
                <a:cs typeface="Arial" panose="020B0604020202020204" pitchFamily="34" charset="0"/>
              </a:rPr>
              <a:t>NÚMERO DE UNIDADES ECONÓMICAS, SEGÚN </a:t>
            </a:r>
          </a:p>
          <a:p>
            <a:r>
              <a:rPr lang="es-MX" sz="3200" b="1" dirty="0">
                <a:solidFill>
                  <a:schemeClr val="tx1">
                    <a:lumMod val="65000"/>
                    <a:lumOff val="35000"/>
                  </a:schemeClr>
                </a:solidFill>
                <a:latin typeface="Arial" panose="020B0604020202020204" pitchFamily="34" charset="0"/>
                <a:cs typeface="Arial" panose="020B0604020202020204" pitchFamily="34" charset="0"/>
              </a:rPr>
              <a:t>MEDIOS DE PAGO UTILIZADOS PARA </a:t>
            </a:r>
            <a:r>
              <a:rPr lang="es-MX" sz="3200" b="1" dirty="0">
                <a:solidFill>
                  <a:srgbClr val="F89406"/>
                </a:solidFill>
                <a:latin typeface="Arial" panose="020B0604020202020204" pitchFamily="34" charset="0"/>
                <a:cs typeface="Arial" panose="020B0604020202020204" pitchFamily="34" charset="0"/>
              </a:rPr>
              <a:t>VENTAS</a:t>
            </a:r>
            <a:r>
              <a:rPr lang="es-MX" sz="3200" b="1" dirty="0">
                <a:solidFill>
                  <a:schemeClr val="tx1">
                    <a:lumMod val="65000"/>
                    <a:lumOff val="35000"/>
                  </a:schemeClr>
                </a:solidFill>
                <a:latin typeface="Arial" panose="020B0604020202020204" pitchFamily="34" charset="0"/>
                <a:cs typeface="Arial" panose="020B0604020202020204" pitchFamily="34" charset="0"/>
              </a:rPr>
              <a:t>, CE19</a:t>
            </a:r>
          </a:p>
        </p:txBody>
      </p:sp>
      <p:pic>
        <p:nvPicPr>
          <p:cNvPr id="3" name="Graphic 17">
            <a:extLst>
              <a:ext uri="{FF2B5EF4-FFF2-40B4-BE49-F238E27FC236}">
                <a16:creationId xmlns:a16="http://schemas.microsoft.com/office/drawing/2014/main" id="{6D28E1F8-57DA-4BA9-4BFB-C88C2AD5DB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029" y="1279842"/>
            <a:ext cx="3674586" cy="118884"/>
          </a:xfrm>
          <a:prstGeom prst="rect">
            <a:avLst/>
          </a:prstGeom>
        </p:spPr>
      </p:pic>
    </p:spTree>
    <p:extLst>
      <p:ext uri="{BB962C8B-B14F-4D97-AF65-F5344CB8AC3E}">
        <p14:creationId xmlns:p14="http://schemas.microsoft.com/office/powerpoint/2010/main" val="1793539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1">
            <a:extLst>
              <a:ext uri="{FF2B5EF4-FFF2-40B4-BE49-F238E27FC236}">
                <a16:creationId xmlns:a16="http://schemas.microsoft.com/office/drawing/2014/main" id="{3D2F7F21-F8CA-42A1-B82B-848212B40620}"/>
              </a:ext>
            </a:extLst>
          </p:cNvPr>
          <p:cNvGraphicFramePr>
            <a:graphicFrameLocks/>
          </p:cNvGraphicFramePr>
          <p:nvPr>
            <p:extLst>
              <p:ext uri="{D42A27DB-BD31-4B8C-83A1-F6EECF244321}">
                <p14:modId xmlns:p14="http://schemas.microsoft.com/office/powerpoint/2010/main" val="3483658739"/>
              </p:ext>
            </p:extLst>
          </p:nvPr>
        </p:nvGraphicFramePr>
        <p:xfrm>
          <a:off x="566356" y="1802544"/>
          <a:ext cx="10929939" cy="3786672"/>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24551209-5D6C-6C9C-7D07-CBDB35006435}"/>
              </a:ext>
            </a:extLst>
          </p:cNvPr>
          <p:cNvSpPr txBox="1"/>
          <p:nvPr/>
        </p:nvSpPr>
        <p:spPr>
          <a:xfrm>
            <a:off x="440588" y="343912"/>
            <a:ext cx="11310823" cy="892552"/>
          </a:xfrm>
          <a:prstGeom prst="rect">
            <a:avLst/>
          </a:prstGeom>
          <a:noFill/>
        </p:spPr>
        <p:txBody>
          <a:bodyPr wrap="square">
            <a:spAutoFit/>
          </a:bodyPr>
          <a:lstStyle/>
          <a:p>
            <a:r>
              <a:rPr lang="es-MX" sz="2000" dirty="0">
                <a:solidFill>
                  <a:schemeClr val="tx1">
                    <a:lumMod val="65000"/>
                    <a:lumOff val="35000"/>
                  </a:schemeClr>
                </a:solidFill>
                <a:latin typeface="Arial" panose="020B0604020202020204" pitchFamily="34" charset="0"/>
                <a:cs typeface="Arial" panose="020B0604020202020204" pitchFamily="34" charset="0"/>
              </a:rPr>
              <a:t>NÚMERO DE UNIDADES ECONÓMICAS, SEGÚN </a:t>
            </a:r>
          </a:p>
          <a:p>
            <a:r>
              <a:rPr lang="es-MX" sz="3200" b="1" dirty="0">
                <a:solidFill>
                  <a:schemeClr val="tx1">
                    <a:lumMod val="65000"/>
                    <a:lumOff val="35000"/>
                  </a:schemeClr>
                </a:solidFill>
                <a:latin typeface="Arial" panose="020B0604020202020204" pitchFamily="34" charset="0"/>
                <a:cs typeface="Arial" panose="020B0604020202020204" pitchFamily="34" charset="0"/>
              </a:rPr>
              <a:t>MEDIOS DE PAGO UTILIZADOS PARA </a:t>
            </a:r>
            <a:r>
              <a:rPr lang="es-MX" sz="3200" b="1" dirty="0">
                <a:solidFill>
                  <a:srgbClr val="F89406"/>
                </a:solidFill>
                <a:latin typeface="Arial" panose="020B0604020202020204" pitchFamily="34" charset="0"/>
                <a:cs typeface="Arial" panose="020B0604020202020204" pitchFamily="34" charset="0"/>
              </a:rPr>
              <a:t>COMPRAS, </a:t>
            </a:r>
            <a:r>
              <a:rPr lang="es-MX" sz="3200" b="1" dirty="0">
                <a:solidFill>
                  <a:schemeClr val="tx1">
                    <a:lumMod val="65000"/>
                    <a:lumOff val="35000"/>
                  </a:schemeClr>
                </a:solidFill>
                <a:latin typeface="Arial" panose="020B0604020202020204" pitchFamily="34" charset="0"/>
                <a:cs typeface="Arial" panose="020B0604020202020204" pitchFamily="34" charset="0"/>
              </a:rPr>
              <a:t>CE19</a:t>
            </a:r>
          </a:p>
        </p:txBody>
      </p:sp>
      <p:pic>
        <p:nvPicPr>
          <p:cNvPr id="5" name="Graphic 17">
            <a:extLst>
              <a:ext uri="{FF2B5EF4-FFF2-40B4-BE49-F238E27FC236}">
                <a16:creationId xmlns:a16="http://schemas.microsoft.com/office/drawing/2014/main" id="{A910316B-9D46-4373-8FD6-C21B6BD437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356" y="1268784"/>
            <a:ext cx="3674586" cy="118884"/>
          </a:xfrm>
          <a:prstGeom prst="rect">
            <a:avLst/>
          </a:prstGeom>
        </p:spPr>
      </p:pic>
    </p:spTree>
    <p:extLst>
      <p:ext uri="{BB962C8B-B14F-4D97-AF65-F5344CB8AC3E}">
        <p14:creationId xmlns:p14="http://schemas.microsoft.com/office/powerpoint/2010/main" val="1789794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3151A2-B32D-4143-953F-6A380808BB07}"/>
              </a:ext>
            </a:extLst>
          </p:cNvPr>
          <p:cNvSpPr txBox="1"/>
          <p:nvPr/>
        </p:nvSpPr>
        <p:spPr>
          <a:xfrm>
            <a:off x="731034" y="157610"/>
            <a:ext cx="6867945" cy="1323439"/>
          </a:xfrm>
          <a:prstGeom prst="rect">
            <a:avLst/>
          </a:prstGeom>
          <a:noFill/>
        </p:spPr>
        <p:txBody>
          <a:bodyPr wrap="square" rtlCol="0">
            <a:spAutoFit/>
          </a:bodyPr>
          <a:lstStyle/>
          <a:p>
            <a:r>
              <a:rPr lang="es-MX" sz="30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PARTICIPACIÓN DE LAS MUJERES </a:t>
            </a:r>
          </a:p>
          <a:p>
            <a:r>
              <a:rPr lang="es-MX" sz="30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Y LOS HOMBRES </a:t>
            </a:r>
          </a:p>
          <a:p>
            <a:r>
              <a:rPr lang="es-MX"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SEGÚN TAMAÑO DE LOS ESTABLECIMIENTOS, CE19</a:t>
            </a:r>
          </a:p>
        </p:txBody>
      </p:sp>
      <p:pic>
        <p:nvPicPr>
          <p:cNvPr id="11" name="Graphic 19">
            <a:extLst>
              <a:ext uri="{FF2B5EF4-FFF2-40B4-BE49-F238E27FC236}">
                <a16:creationId xmlns:a16="http://schemas.microsoft.com/office/drawing/2014/main" id="{6468F1AA-CC03-47CA-9341-2432C5568E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595" y="1526647"/>
            <a:ext cx="3674328" cy="118876"/>
          </a:xfrm>
          <a:prstGeom prst="rect">
            <a:avLst/>
          </a:prstGeom>
        </p:spPr>
      </p:pic>
      <p:grpSp>
        <p:nvGrpSpPr>
          <p:cNvPr id="6" name="Grupo 5">
            <a:extLst>
              <a:ext uri="{FF2B5EF4-FFF2-40B4-BE49-F238E27FC236}">
                <a16:creationId xmlns:a16="http://schemas.microsoft.com/office/drawing/2014/main" id="{ACC7FE3B-BF13-BEF2-EE47-F7BB2A84E9D7}"/>
              </a:ext>
            </a:extLst>
          </p:cNvPr>
          <p:cNvGrpSpPr/>
          <p:nvPr/>
        </p:nvGrpSpPr>
        <p:grpSpPr>
          <a:xfrm>
            <a:off x="10399253" y="1439402"/>
            <a:ext cx="1792746" cy="485073"/>
            <a:chOff x="10382233" y="1366503"/>
            <a:chExt cx="1792746" cy="485073"/>
          </a:xfrm>
        </p:grpSpPr>
        <p:sp>
          <p:nvSpPr>
            <p:cNvPr id="7" name="Rectángulo 6">
              <a:extLst>
                <a:ext uri="{FF2B5EF4-FFF2-40B4-BE49-F238E27FC236}">
                  <a16:creationId xmlns:a16="http://schemas.microsoft.com/office/drawing/2014/main" id="{AB068B28-3416-9E50-76A8-FF15104CEAE4}"/>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8" name="Rectángulo 7">
              <a:extLst>
                <a:ext uri="{FF2B5EF4-FFF2-40B4-BE49-F238E27FC236}">
                  <a16:creationId xmlns:a16="http://schemas.microsoft.com/office/drawing/2014/main" id="{882DD766-085D-456F-F5DE-9251010DB855}"/>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9" name="Rectángulo 8">
              <a:extLst>
                <a:ext uri="{FF2B5EF4-FFF2-40B4-BE49-F238E27FC236}">
                  <a16:creationId xmlns:a16="http://schemas.microsoft.com/office/drawing/2014/main" id="{493C77FE-33EB-137C-8473-35AC0F873BAF}"/>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Porcentajes</a:t>
              </a:r>
            </a:p>
          </p:txBody>
        </p:sp>
      </p:grpSp>
      <p:grpSp>
        <p:nvGrpSpPr>
          <p:cNvPr id="10" name="Grupo 9">
            <a:extLst>
              <a:ext uri="{FF2B5EF4-FFF2-40B4-BE49-F238E27FC236}">
                <a16:creationId xmlns:a16="http://schemas.microsoft.com/office/drawing/2014/main" id="{AB095238-6A44-4202-4832-7EC37BA131DC}"/>
              </a:ext>
            </a:extLst>
          </p:cNvPr>
          <p:cNvGrpSpPr/>
          <p:nvPr/>
        </p:nvGrpSpPr>
        <p:grpSpPr>
          <a:xfrm>
            <a:off x="1350442" y="1691121"/>
            <a:ext cx="9931115" cy="4005942"/>
            <a:chOff x="1350442" y="1691121"/>
            <a:chExt cx="9931115" cy="4005942"/>
          </a:xfrm>
        </p:grpSpPr>
        <p:graphicFrame>
          <p:nvGraphicFramePr>
            <p:cNvPr id="3" name="Gráfico 2">
              <a:extLst>
                <a:ext uri="{FF2B5EF4-FFF2-40B4-BE49-F238E27FC236}">
                  <a16:creationId xmlns:a16="http://schemas.microsoft.com/office/drawing/2014/main" id="{D614ED7D-9DDC-34C5-C3AF-5EF4DFAA4AAB}"/>
                </a:ext>
              </a:extLst>
            </p:cNvPr>
            <p:cNvGraphicFramePr/>
            <p:nvPr>
              <p:extLst>
                <p:ext uri="{D42A27DB-BD31-4B8C-83A1-F6EECF244321}">
                  <p14:modId xmlns:p14="http://schemas.microsoft.com/office/powerpoint/2010/main" val="3775220102"/>
                </p:ext>
              </p:extLst>
            </p:nvPr>
          </p:nvGraphicFramePr>
          <p:xfrm>
            <a:off x="1350442" y="1691121"/>
            <a:ext cx="8128000" cy="4005942"/>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n 3">
              <a:extLst>
                <a:ext uri="{FF2B5EF4-FFF2-40B4-BE49-F238E27FC236}">
                  <a16:creationId xmlns:a16="http://schemas.microsoft.com/office/drawing/2014/main" id="{07D72CBF-FE99-ADA8-6BD7-BF69974ADCE0}"/>
                </a:ext>
              </a:extLst>
            </p:cNvPr>
            <p:cNvPicPr>
              <a:picLocks noChangeAspect="1"/>
            </p:cNvPicPr>
            <p:nvPr/>
          </p:nvPicPr>
          <p:blipFill>
            <a:blip r:embed="rId5"/>
            <a:stretch>
              <a:fillRect/>
            </a:stretch>
          </p:blipFill>
          <p:spPr>
            <a:xfrm>
              <a:off x="9304564" y="2802577"/>
              <a:ext cx="1976993" cy="1783030"/>
            </a:xfrm>
            <a:prstGeom prst="rect">
              <a:avLst/>
            </a:prstGeom>
          </p:spPr>
        </p:pic>
      </p:grpSp>
    </p:spTree>
    <p:extLst>
      <p:ext uri="{BB962C8B-B14F-4D97-AF65-F5344CB8AC3E}">
        <p14:creationId xmlns:p14="http://schemas.microsoft.com/office/powerpoint/2010/main" val="1717936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A36E61-4A5E-4FA8-AB54-6A0630885E48}"/>
              </a:ext>
            </a:extLst>
          </p:cNvPr>
          <p:cNvSpPr txBox="1">
            <a:spLocks/>
          </p:cNvSpPr>
          <p:nvPr/>
        </p:nvSpPr>
        <p:spPr>
          <a:xfrm>
            <a:off x="447675" y="3856150"/>
            <a:ext cx="10764146" cy="2077492"/>
          </a:xfrm>
          <a:prstGeom prst="rect">
            <a:avLst/>
          </a:prstGeom>
        </p:spPr>
        <p:txBody>
          <a:bodyPr wrap="square" lIns="0" tIns="0" rIns="0" bIns="0" anchor="ctr" anchorCtr="0">
            <a:spAutoFit/>
          </a:bodyPr>
          <a:lstStyle>
            <a:lvl1pPr algn="l" defTabSz="1828800" rtl="0" eaLnBrk="1" latinLnBrk="0" hangingPunct="1">
              <a:lnSpc>
                <a:spcPct val="90000"/>
              </a:lnSpc>
              <a:spcBef>
                <a:spcPct val="0"/>
              </a:spcBef>
              <a:buNone/>
              <a:defRPr sz="72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gn="r">
              <a:lnSpc>
                <a:spcPct val="100000"/>
              </a:lnSpc>
            </a:pPr>
            <a:r>
              <a:rPr lang="en-US" sz="3500" b="0" dirty="0">
                <a:solidFill>
                  <a:schemeClr val="bg1"/>
                </a:solidFill>
                <a:latin typeface="Arial" panose="020B0604020202020204" pitchFamily="34" charset="0"/>
                <a:cs typeface="Arial" panose="020B0604020202020204" pitchFamily="34" charset="0"/>
              </a:rPr>
              <a:t>EJEMPLO:</a:t>
            </a:r>
          </a:p>
          <a:p>
            <a:pPr algn="r">
              <a:lnSpc>
                <a:spcPct val="100000"/>
              </a:lnSpc>
            </a:pPr>
            <a:r>
              <a:rPr lang="en-US" sz="5000" dirty="0">
                <a:solidFill>
                  <a:schemeClr val="bg1"/>
                </a:solidFill>
                <a:latin typeface="Arial" panose="020B0604020202020204" pitchFamily="34" charset="0"/>
                <a:cs typeface="Arial" panose="020B0604020202020204" pitchFamily="34" charset="0"/>
              </a:rPr>
              <a:t>INFORMALIDAD DE LOS ESTABLECIMIENTOS</a:t>
            </a:r>
          </a:p>
        </p:txBody>
      </p:sp>
      <p:pic>
        <p:nvPicPr>
          <p:cNvPr id="4" name="Graphic 7">
            <a:extLst>
              <a:ext uri="{FF2B5EF4-FFF2-40B4-BE49-F238E27FC236}">
                <a16:creationId xmlns:a16="http://schemas.microsoft.com/office/drawing/2014/main" id="{E4D0C45A-8EF9-4BA1-9870-3C1D4AC7EE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301556" y="3357406"/>
            <a:ext cx="2910265" cy="143187"/>
          </a:xfrm>
          <a:prstGeom prst="rect">
            <a:avLst/>
          </a:prstGeom>
        </p:spPr>
      </p:pic>
    </p:spTree>
    <p:extLst>
      <p:ext uri="{BB962C8B-B14F-4D97-AF65-F5344CB8AC3E}">
        <p14:creationId xmlns:p14="http://schemas.microsoft.com/office/powerpoint/2010/main" val="2519105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13FAAC-EC63-4A56-9682-6668EAB9EE7B}"/>
              </a:ext>
            </a:extLst>
          </p:cNvPr>
          <p:cNvSpPr txBox="1">
            <a:spLocks/>
          </p:cNvSpPr>
          <p:nvPr/>
        </p:nvSpPr>
        <p:spPr>
          <a:xfrm>
            <a:off x="586945" y="360421"/>
            <a:ext cx="4466969" cy="96640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s-MX" altLang="ko-KR" sz="32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LA INFORMALIDAD</a:t>
            </a:r>
          </a:p>
        </p:txBody>
      </p:sp>
      <p:pic>
        <p:nvPicPr>
          <p:cNvPr id="13" name="Graphic 22">
            <a:extLst>
              <a:ext uri="{FF2B5EF4-FFF2-40B4-BE49-F238E27FC236}">
                <a16:creationId xmlns:a16="http://schemas.microsoft.com/office/drawing/2014/main" id="{C442C675-55BF-4A56-A014-096D172E52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4764" y="1167961"/>
            <a:ext cx="4118855" cy="133257"/>
          </a:xfrm>
          <a:prstGeom prst="rect">
            <a:avLst/>
          </a:prstGeom>
        </p:spPr>
      </p:pic>
      <p:sp>
        <p:nvSpPr>
          <p:cNvPr id="14" name="Rectangle 16">
            <a:extLst>
              <a:ext uri="{FF2B5EF4-FFF2-40B4-BE49-F238E27FC236}">
                <a16:creationId xmlns:a16="http://schemas.microsoft.com/office/drawing/2014/main" id="{44730D9F-97FA-4CBB-96F8-6104395AFF45}"/>
              </a:ext>
            </a:extLst>
          </p:cNvPr>
          <p:cNvSpPr/>
          <p:nvPr/>
        </p:nvSpPr>
        <p:spPr>
          <a:xfrm>
            <a:off x="6936284" y="360421"/>
            <a:ext cx="4660335" cy="6090082"/>
          </a:xfrm>
          <a:prstGeom prst="rect">
            <a:avLst/>
          </a:prstGeom>
          <a:solidFill>
            <a:srgbClr val="FFA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Arial" panose="020B0604020202020204" pitchFamily="34" charset="0"/>
              <a:buChar char="•"/>
            </a:pPr>
            <a:r>
              <a:rPr lang="es-MX" dirty="0">
                <a:solidFill>
                  <a:schemeClr val="bg1"/>
                </a:solidFill>
                <a:latin typeface="Arial" panose="020B0604020202020204" pitchFamily="34" charset="0"/>
                <a:cs typeface="Arial" panose="020B0604020202020204" pitchFamily="34" charset="0"/>
              </a:rPr>
              <a:t>Tienen 5 personas ocupadas o menos.</a:t>
            </a:r>
          </a:p>
          <a:p>
            <a:endParaRPr lang="es-MX" dirty="0">
              <a:solidFill>
                <a:schemeClr val="bg1"/>
              </a:solidFill>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MX" dirty="0">
                <a:solidFill>
                  <a:schemeClr val="bg1"/>
                </a:solidFill>
                <a:latin typeface="Arial" panose="020B0604020202020204" pitchFamily="34" charset="0"/>
                <a:cs typeface="Arial" panose="020B0604020202020204" pitchFamily="34" charset="0"/>
              </a:rPr>
              <a:t>No pagan “Contribuciones patronales a regímenes de seguridad social” ni “Otras prestaciones sociales”.</a:t>
            </a:r>
          </a:p>
          <a:p>
            <a:endParaRPr lang="es-MX" dirty="0">
              <a:solidFill>
                <a:schemeClr val="bg1"/>
              </a:solidFill>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MX" dirty="0">
                <a:solidFill>
                  <a:schemeClr val="bg1"/>
                </a:solidFill>
                <a:latin typeface="Arial" panose="020B0604020202020204" pitchFamily="34" charset="0"/>
                <a:cs typeface="Arial" panose="020B0604020202020204" pitchFamily="34" charset="0"/>
              </a:rPr>
              <a:t>No forman parte de una empresa con varios establecimientos.</a:t>
            </a:r>
          </a:p>
          <a:p>
            <a:endParaRPr lang="es-MX" dirty="0">
              <a:solidFill>
                <a:schemeClr val="bg1"/>
              </a:solidFill>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MX" dirty="0">
                <a:solidFill>
                  <a:schemeClr val="bg1"/>
                </a:solidFill>
                <a:latin typeface="Arial" panose="020B0604020202020204" pitchFamily="34" charset="0"/>
                <a:cs typeface="Arial" panose="020B0604020202020204" pitchFamily="34" charset="0"/>
              </a:rPr>
              <a:t>No cuentan con personal proporcionado por otra razón social.</a:t>
            </a:r>
          </a:p>
          <a:p>
            <a:endParaRPr lang="es-MX" dirty="0">
              <a:solidFill>
                <a:schemeClr val="bg1"/>
              </a:solidFill>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MX" dirty="0">
                <a:solidFill>
                  <a:schemeClr val="bg1"/>
                </a:solidFill>
                <a:latin typeface="Arial" panose="020B0604020202020204" pitchFamily="34" charset="0"/>
                <a:cs typeface="Arial" panose="020B0604020202020204" pitchFamily="34" charset="0"/>
              </a:rPr>
              <a:t>No tienen gastos por servicios contables, legales y de administración.</a:t>
            </a:r>
          </a:p>
          <a:p>
            <a:pPr marL="177800" indent="-177800">
              <a:buFont typeface="Arial" panose="020B0604020202020204" pitchFamily="34" charset="0"/>
              <a:buChar char="•"/>
            </a:pPr>
            <a:endParaRPr lang="es-MX" dirty="0">
              <a:solidFill>
                <a:schemeClr val="bg1"/>
              </a:solidFill>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MX" dirty="0">
                <a:solidFill>
                  <a:schemeClr val="bg1"/>
                </a:solidFill>
                <a:latin typeface="Arial" panose="020B0604020202020204" pitchFamily="34" charset="0"/>
                <a:cs typeface="Arial" panose="020B0604020202020204" pitchFamily="34" charset="0"/>
              </a:rPr>
              <a:t>No tienen gastos por asesoría comercial, mercadotecnia y servicios conexos.</a:t>
            </a:r>
          </a:p>
          <a:p>
            <a:pPr marL="177800" indent="-177800">
              <a:buFont typeface="Arial" panose="020B0604020202020204" pitchFamily="34" charset="0"/>
              <a:buChar char="•"/>
            </a:pPr>
            <a:endParaRPr lang="es-MX" dirty="0">
              <a:solidFill>
                <a:schemeClr val="bg1"/>
              </a:solidFill>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MX" dirty="0">
                <a:solidFill>
                  <a:schemeClr val="bg1"/>
                </a:solidFill>
                <a:latin typeface="Arial" panose="020B0604020202020204" pitchFamily="34" charset="0"/>
                <a:cs typeface="Arial" panose="020B0604020202020204" pitchFamily="34" charset="0"/>
              </a:rPr>
              <a:t>No utilizan un sistema contable, ni pagan los servicios de un contador externo para llevar sus cuentas.</a:t>
            </a:r>
          </a:p>
        </p:txBody>
      </p:sp>
      <p:grpSp>
        <p:nvGrpSpPr>
          <p:cNvPr id="9" name="Grupo 8">
            <a:extLst>
              <a:ext uri="{FF2B5EF4-FFF2-40B4-BE49-F238E27FC236}">
                <a16:creationId xmlns:a16="http://schemas.microsoft.com/office/drawing/2014/main" id="{4D20678F-EF0C-4622-B958-57CF784C7DDF}"/>
              </a:ext>
            </a:extLst>
          </p:cNvPr>
          <p:cNvGrpSpPr/>
          <p:nvPr/>
        </p:nvGrpSpPr>
        <p:grpSpPr>
          <a:xfrm>
            <a:off x="453771" y="2591757"/>
            <a:ext cx="6056429" cy="1627410"/>
            <a:chOff x="740363" y="2803581"/>
            <a:chExt cx="6259764" cy="1745673"/>
          </a:xfrm>
          <a:solidFill>
            <a:srgbClr val="FFAF42"/>
          </a:solidFill>
        </p:grpSpPr>
        <p:sp>
          <p:nvSpPr>
            <p:cNvPr id="10" name="Rectangle: Rounded Corners 15">
              <a:extLst>
                <a:ext uri="{FF2B5EF4-FFF2-40B4-BE49-F238E27FC236}">
                  <a16:creationId xmlns:a16="http://schemas.microsoft.com/office/drawing/2014/main" id="{10F0AE73-4527-4F34-B445-0A9BB9F2252F}"/>
                </a:ext>
              </a:extLst>
            </p:cNvPr>
            <p:cNvSpPr/>
            <p:nvPr/>
          </p:nvSpPr>
          <p:spPr>
            <a:xfrm>
              <a:off x="740363" y="2803581"/>
              <a:ext cx="6259764" cy="1745673"/>
            </a:xfrm>
            <a:prstGeom prst="roundRect">
              <a:avLst>
                <a:gd name="adj" fmla="val 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uadroTexto 11">
              <a:extLst>
                <a:ext uri="{FF2B5EF4-FFF2-40B4-BE49-F238E27FC236}">
                  <a16:creationId xmlns:a16="http://schemas.microsoft.com/office/drawing/2014/main" id="{4080DC6D-24CF-4348-BD8A-B9D2376F4CCE}"/>
                </a:ext>
              </a:extLst>
            </p:cNvPr>
            <p:cNvSpPr txBox="1"/>
            <p:nvPr/>
          </p:nvSpPr>
          <p:spPr>
            <a:xfrm>
              <a:off x="740363" y="2803581"/>
              <a:ext cx="5752135" cy="1745673"/>
            </a:xfrm>
            <a:prstGeom prst="rect">
              <a:avLst/>
            </a:prstGeom>
            <a:solidFill>
              <a:schemeClr val="bg1"/>
            </a:solidFill>
          </p:spPr>
          <p:txBody>
            <a:bodyPr wrap="square" rtlCol="0">
              <a:spAutoFit/>
            </a:bodyPr>
            <a:lstStyle/>
            <a:p>
              <a:pPr algn="just"/>
              <a:r>
                <a:rPr lang="es-MX" sz="2400" dirty="0">
                  <a:solidFill>
                    <a:schemeClr val="tx1">
                      <a:lumMod val="65000"/>
                      <a:lumOff val="35000"/>
                    </a:schemeClr>
                  </a:solidFill>
                  <a:latin typeface="Arial" panose="020B0604020202020204" pitchFamily="34" charset="0"/>
                  <a:cs typeface="Arial" panose="020B0604020202020204" pitchFamily="34" charset="0"/>
                </a:rPr>
                <a:t>Para efectos censales, se define como informales a los establecimientos que cumplen con todas las siguientes condiciones:</a:t>
              </a:r>
            </a:p>
          </p:txBody>
        </p:sp>
      </p:grpSp>
    </p:spTree>
    <p:extLst>
      <p:ext uri="{BB962C8B-B14F-4D97-AF65-F5344CB8AC3E}">
        <p14:creationId xmlns:p14="http://schemas.microsoft.com/office/powerpoint/2010/main" val="20323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41">
            <a:extLst>
              <a:ext uri="{FF2B5EF4-FFF2-40B4-BE49-F238E27FC236}">
                <a16:creationId xmlns:a16="http://schemas.microsoft.com/office/drawing/2014/main" id="{CFAD540D-60ED-48D6-86C7-D4BFA5FA177A}"/>
              </a:ext>
            </a:extLst>
          </p:cNvPr>
          <p:cNvGraphicFramePr>
            <a:graphicFrameLocks/>
          </p:cNvGraphicFramePr>
          <p:nvPr>
            <p:extLst>
              <p:ext uri="{D42A27DB-BD31-4B8C-83A1-F6EECF244321}">
                <p14:modId xmlns:p14="http://schemas.microsoft.com/office/powerpoint/2010/main" val="1776014318"/>
              </p:ext>
            </p:extLst>
          </p:nvPr>
        </p:nvGraphicFramePr>
        <p:xfrm>
          <a:off x="473781" y="2043113"/>
          <a:ext cx="2644087" cy="3371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15">
            <a:extLst>
              <a:ext uri="{FF2B5EF4-FFF2-40B4-BE49-F238E27FC236}">
                <a16:creationId xmlns:a16="http://schemas.microsoft.com/office/drawing/2014/main" id="{8F663D37-01C6-447C-895F-B1626B1D71C0}"/>
              </a:ext>
            </a:extLst>
          </p:cNvPr>
          <p:cNvGraphicFramePr>
            <a:graphicFrameLocks/>
          </p:cNvGraphicFramePr>
          <p:nvPr>
            <p:extLst>
              <p:ext uri="{D42A27DB-BD31-4B8C-83A1-F6EECF244321}">
                <p14:modId xmlns:p14="http://schemas.microsoft.com/office/powerpoint/2010/main" val="2661251732"/>
              </p:ext>
            </p:extLst>
          </p:nvPr>
        </p:nvGraphicFramePr>
        <p:xfrm>
          <a:off x="3121026" y="2047875"/>
          <a:ext cx="2798762" cy="2731756"/>
        </p:xfrm>
        <a:graphic>
          <a:graphicData uri="http://schemas.openxmlformats.org/drawingml/2006/chart">
            <c:chart xmlns:c="http://schemas.openxmlformats.org/drawingml/2006/chart" xmlns:r="http://schemas.openxmlformats.org/officeDocument/2006/relationships" r:id="rId3"/>
          </a:graphicData>
        </a:graphic>
      </p:graphicFrame>
      <p:sp>
        <p:nvSpPr>
          <p:cNvPr id="4" name="Ct_universo">
            <a:extLst>
              <a:ext uri="{FF2B5EF4-FFF2-40B4-BE49-F238E27FC236}">
                <a16:creationId xmlns:a16="http://schemas.microsoft.com/office/drawing/2014/main" id="{176206DB-CAF8-4BCC-BBCE-EE87AF8AA216}"/>
              </a:ext>
            </a:extLst>
          </p:cNvPr>
          <p:cNvSpPr txBox="1"/>
          <p:nvPr/>
        </p:nvSpPr>
        <p:spPr>
          <a:xfrm>
            <a:off x="2762313" y="4782930"/>
            <a:ext cx="3542830"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FFAF42"/>
                </a:solidFill>
                <a:effectLst/>
                <a:uLnTx/>
                <a:uFillTx/>
                <a:latin typeface="Arial" pitchFamily="34" charset="0"/>
                <a:ea typeface="+mn-ea"/>
                <a:cs typeface="Arial" pitchFamily="34" charset="0"/>
              </a:rPr>
              <a:t>Absoluto:</a:t>
            </a:r>
          </a:p>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rPr>
              <a:t>27 132 927</a:t>
            </a:r>
          </a:p>
        </p:txBody>
      </p:sp>
      <p:sp>
        <p:nvSpPr>
          <p:cNvPr id="5" name="Ct_universo">
            <a:extLst>
              <a:ext uri="{FF2B5EF4-FFF2-40B4-BE49-F238E27FC236}">
                <a16:creationId xmlns:a16="http://schemas.microsoft.com/office/drawing/2014/main" id="{74A10763-1FAD-41BA-90D1-0F5F5663F5E1}"/>
              </a:ext>
            </a:extLst>
          </p:cNvPr>
          <p:cNvSpPr txBox="1"/>
          <p:nvPr/>
        </p:nvSpPr>
        <p:spPr>
          <a:xfrm>
            <a:off x="473781" y="4794625"/>
            <a:ext cx="2505318"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FFAF42"/>
                </a:solidFill>
                <a:effectLst/>
                <a:uLnTx/>
                <a:uFillTx/>
                <a:latin typeface="Arial" pitchFamily="34" charset="0"/>
                <a:ea typeface="+mn-ea"/>
                <a:cs typeface="Arial" pitchFamily="34" charset="0"/>
              </a:rPr>
              <a:t>Absoluto:</a:t>
            </a:r>
          </a:p>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rPr>
              <a:t>4 800 157</a:t>
            </a:r>
            <a:endParaRPr kumimoji="0" lang="es-MX" sz="1600" b="1" i="0" u="none" strike="noStrike" kern="1200" cap="none" spc="0" normalizeH="0" baseline="0" noProof="0" dirty="0">
              <a:ln>
                <a:noFill/>
              </a:ln>
              <a:solidFill>
                <a:schemeClr val="tx1">
                  <a:lumMod val="65000"/>
                  <a:lumOff val="35000"/>
                </a:schemeClr>
              </a:solidFill>
              <a:effectLst/>
              <a:highlight>
                <a:srgbClr val="FFFF00"/>
              </a:highlight>
              <a:uLnTx/>
              <a:uFillTx/>
              <a:latin typeface="Arial" pitchFamily="34" charset="0"/>
              <a:ea typeface="+mn-ea"/>
              <a:cs typeface="Arial" pitchFamily="34" charset="0"/>
            </a:endParaRPr>
          </a:p>
        </p:txBody>
      </p:sp>
      <p:graphicFrame>
        <p:nvGraphicFramePr>
          <p:cNvPr id="6" name="Gráfico 12">
            <a:extLst>
              <a:ext uri="{FF2B5EF4-FFF2-40B4-BE49-F238E27FC236}">
                <a16:creationId xmlns:a16="http://schemas.microsoft.com/office/drawing/2014/main" id="{DF7059CA-B17B-4BB6-A2D9-F7846491FF3D}"/>
              </a:ext>
            </a:extLst>
          </p:cNvPr>
          <p:cNvGraphicFramePr>
            <a:graphicFrameLocks/>
          </p:cNvGraphicFramePr>
          <p:nvPr>
            <p:extLst>
              <p:ext uri="{D42A27DB-BD31-4B8C-83A1-F6EECF244321}">
                <p14:modId xmlns:p14="http://schemas.microsoft.com/office/powerpoint/2010/main" val="2328411427"/>
              </p:ext>
            </p:extLst>
          </p:nvPr>
        </p:nvGraphicFramePr>
        <p:xfrm>
          <a:off x="8771459" y="2015088"/>
          <a:ext cx="3226865" cy="2879725"/>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upo 5">
            <a:extLst>
              <a:ext uri="{FF2B5EF4-FFF2-40B4-BE49-F238E27FC236}">
                <a16:creationId xmlns:a16="http://schemas.microsoft.com/office/drawing/2014/main" id="{F798F8E3-9400-475D-BC48-BC9ADAE9D43D}"/>
              </a:ext>
            </a:extLst>
          </p:cNvPr>
          <p:cNvGrpSpPr>
            <a:grpSpLocks/>
          </p:cNvGrpSpPr>
          <p:nvPr/>
        </p:nvGrpSpPr>
        <p:grpSpPr bwMode="auto">
          <a:xfrm>
            <a:off x="3880643" y="5718692"/>
            <a:ext cx="3814763" cy="415925"/>
            <a:chOff x="6114493" y="5058013"/>
            <a:chExt cx="3814778" cy="416011"/>
          </a:xfrm>
        </p:grpSpPr>
        <p:sp>
          <p:nvSpPr>
            <p:cNvPr id="8" name="CuadroTexto 7">
              <a:extLst>
                <a:ext uri="{FF2B5EF4-FFF2-40B4-BE49-F238E27FC236}">
                  <a16:creationId xmlns:a16="http://schemas.microsoft.com/office/drawing/2014/main" id="{F7B19C67-67E7-41DF-88C1-77660728D94A}"/>
                </a:ext>
              </a:extLst>
            </p:cNvPr>
            <p:cNvSpPr txBox="1"/>
            <p:nvPr/>
          </p:nvSpPr>
          <p:spPr>
            <a:xfrm>
              <a:off x="6462157" y="5058013"/>
              <a:ext cx="3467114" cy="41601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Formales</a:t>
              </a:r>
              <a:r>
                <a:rPr kumimoji="0" lang="es-MX"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Informales</a:t>
              </a:r>
            </a:p>
          </p:txBody>
        </p:sp>
        <p:sp>
          <p:nvSpPr>
            <p:cNvPr id="9" name="Rectángulo 8">
              <a:extLst>
                <a:ext uri="{FF2B5EF4-FFF2-40B4-BE49-F238E27FC236}">
                  <a16:creationId xmlns:a16="http://schemas.microsoft.com/office/drawing/2014/main" id="{C7D9DACE-6619-4C6A-8DDB-BD8CED34C245}"/>
                </a:ext>
              </a:extLst>
            </p:cNvPr>
            <p:cNvSpPr/>
            <p:nvPr/>
          </p:nvSpPr>
          <p:spPr>
            <a:xfrm>
              <a:off x="6114493" y="5175512"/>
              <a:ext cx="252413" cy="252464"/>
            </a:xfrm>
            <a:prstGeom prst="rect">
              <a:avLst/>
            </a:prstGeom>
            <a:solidFill>
              <a:srgbClr val="FFAF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78C8EAB7-F8A2-47BC-A4F0-EF1DFC75D369}"/>
                </a:ext>
              </a:extLst>
            </p:cNvPr>
            <p:cNvSpPr/>
            <p:nvPr/>
          </p:nvSpPr>
          <p:spPr>
            <a:xfrm>
              <a:off x="8003625" y="5188215"/>
              <a:ext cx="252413" cy="25087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Ct_universo">
            <a:extLst>
              <a:ext uri="{FF2B5EF4-FFF2-40B4-BE49-F238E27FC236}">
                <a16:creationId xmlns:a16="http://schemas.microsoft.com/office/drawing/2014/main" id="{B2751DF8-9A83-4E58-81B4-CCE83D3EAE34}"/>
              </a:ext>
            </a:extLst>
          </p:cNvPr>
          <p:cNvSpPr txBox="1"/>
          <p:nvPr/>
        </p:nvSpPr>
        <p:spPr>
          <a:xfrm>
            <a:off x="8929440" y="4716711"/>
            <a:ext cx="3226866" cy="784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FFAF42"/>
                </a:solidFill>
                <a:effectLst/>
                <a:uLnTx/>
                <a:uFillTx/>
                <a:latin typeface="Arial" pitchFamily="34" charset="0"/>
                <a:ea typeface="+mn-ea"/>
                <a:cs typeface="Arial" pitchFamily="34" charset="0"/>
              </a:rPr>
              <a:t>Absoluto:</a:t>
            </a:r>
          </a:p>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rPr>
              <a:t>9 983 800</a:t>
            </a:r>
          </a:p>
          <a:p>
            <a:pPr marL="0" marR="0" lvl="0" indent="0" algn="ctr" defTabSz="619125"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Millones de pesos</a:t>
            </a:r>
          </a:p>
        </p:txBody>
      </p:sp>
      <p:sp>
        <p:nvSpPr>
          <p:cNvPr id="12" name="Rectángulo 1">
            <a:extLst>
              <a:ext uri="{FF2B5EF4-FFF2-40B4-BE49-F238E27FC236}">
                <a16:creationId xmlns:a16="http://schemas.microsoft.com/office/drawing/2014/main" id="{3AEABAAF-F27C-4FA5-9C24-B3CD54247A46}"/>
              </a:ext>
            </a:extLst>
          </p:cNvPr>
          <p:cNvSpPr>
            <a:spLocks noChangeArrowheads="1"/>
          </p:cNvSpPr>
          <p:nvPr/>
        </p:nvSpPr>
        <p:spPr bwMode="auto">
          <a:xfrm>
            <a:off x="5821363" y="2632272"/>
            <a:ext cx="32797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altLang="es-MX" sz="1200" b="1" i="0" u="sng"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Informales: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altLang="es-MX" sz="12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Personal no remunerado = </a:t>
            </a:r>
            <a:r>
              <a:rPr kumimoji="0" lang="es-MX" altLang="es-MX"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78.3%</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altLang="es-MX" sz="12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Personal remunerado = </a:t>
            </a:r>
            <a:r>
              <a:rPr kumimoji="0" lang="es-MX" altLang="es-MX"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20.2%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altLang="es-MX" sz="12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Personal no dependiente = </a:t>
            </a:r>
            <a:r>
              <a:rPr kumimoji="0" lang="es-MX" altLang="es-MX"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1.5%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altLang="es-MX" sz="12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Remuneración promedio anual =  </a:t>
            </a:r>
            <a:r>
              <a:rPr kumimoji="0" lang="es-MX" altLang="es-MX"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$44,089</a:t>
            </a:r>
            <a:endParaRPr kumimoji="0" lang="es-MX" altLang="es-MX" sz="12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sp>
        <p:nvSpPr>
          <p:cNvPr id="14" name="Rectángulo 13">
            <a:extLst>
              <a:ext uri="{FF2B5EF4-FFF2-40B4-BE49-F238E27FC236}">
                <a16:creationId xmlns:a16="http://schemas.microsoft.com/office/drawing/2014/main" id="{A1C2D097-EE75-4FDF-8C95-EF0F0C12AC3A}"/>
              </a:ext>
            </a:extLst>
          </p:cNvPr>
          <p:cNvSpPr/>
          <p:nvPr/>
        </p:nvSpPr>
        <p:spPr>
          <a:xfrm>
            <a:off x="5829173" y="3867949"/>
            <a:ext cx="34671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sng"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Formales: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Personal no remunerado = </a:t>
            </a:r>
            <a:r>
              <a:rPr kumimoji="0" lang="es-MX" sz="1200" b="0"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Personal remunerado = </a:t>
            </a:r>
            <a:r>
              <a:rPr kumimoji="0" lang="es-MX" sz="1200" b="0"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69.1%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Personal no dependiente = </a:t>
            </a:r>
            <a:r>
              <a:rPr kumimoji="0" lang="es-MX" sz="1200" b="0"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21.0%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Remuneración promedio anual =  </a:t>
            </a:r>
            <a:r>
              <a:rPr kumimoji="0" lang="es-MX" sz="1200" b="0"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$133,968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15" name="Abrir llave 14">
            <a:extLst>
              <a:ext uri="{FF2B5EF4-FFF2-40B4-BE49-F238E27FC236}">
                <a16:creationId xmlns:a16="http://schemas.microsoft.com/office/drawing/2014/main" id="{6C80C98E-AC43-4B68-ADC6-D69BC60A4793}"/>
              </a:ext>
            </a:extLst>
          </p:cNvPr>
          <p:cNvSpPr/>
          <p:nvPr/>
        </p:nvSpPr>
        <p:spPr>
          <a:xfrm>
            <a:off x="5788025" y="3894455"/>
            <a:ext cx="78454" cy="909256"/>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Placeholder 1">
            <a:extLst>
              <a:ext uri="{FF2B5EF4-FFF2-40B4-BE49-F238E27FC236}">
                <a16:creationId xmlns:a16="http://schemas.microsoft.com/office/drawing/2014/main" id="{16D8C3DD-853F-48C5-BDF5-E8F4DBF217BE}"/>
              </a:ext>
            </a:extLst>
          </p:cNvPr>
          <p:cNvSpPr txBox="1">
            <a:spLocks/>
          </p:cNvSpPr>
          <p:nvPr/>
        </p:nvSpPr>
        <p:spPr>
          <a:xfrm>
            <a:off x="308203" y="-43446"/>
            <a:ext cx="9343797" cy="143077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s-MX" altLang="ko-KR"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PERSONAL OCUPADO Y VALOR AGREGADO DE LOS ESTABLECIMIENTOS</a:t>
            </a:r>
          </a:p>
          <a:p>
            <a:pPr marL="0" indent="0">
              <a:spcBef>
                <a:spcPts val="0"/>
              </a:spcBef>
              <a:buNone/>
              <a:defRPr/>
            </a:pPr>
            <a:r>
              <a:rPr lang="es-MX" altLang="ko-KR" sz="32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FORMALES E INFORMALES</a:t>
            </a:r>
            <a:r>
              <a:rPr lang="es-MX" altLang="ko-KR" sz="32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a:t>
            </a:r>
            <a:r>
              <a:rPr lang="es-MX" altLang="ko-KR" sz="32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2018</a:t>
            </a:r>
          </a:p>
        </p:txBody>
      </p:sp>
      <p:sp>
        <p:nvSpPr>
          <p:cNvPr id="18" name="CuadroTexto 17">
            <a:extLst>
              <a:ext uri="{FF2B5EF4-FFF2-40B4-BE49-F238E27FC236}">
                <a16:creationId xmlns:a16="http://schemas.microsoft.com/office/drawing/2014/main" id="{DAA64DA0-E949-4069-A544-EFF358C811B1}"/>
              </a:ext>
            </a:extLst>
          </p:cNvPr>
          <p:cNvSpPr txBox="1"/>
          <p:nvPr/>
        </p:nvSpPr>
        <p:spPr>
          <a:xfrm>
            <a:off x="754514" y="2043113"/>
            <a:ext cx="208262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Establecimientos</a:t>
            </a:r>
          </a:p>
        </p:txBody>
      </p:sp>
      <p:sp>
        <p:nvSpPr>
          <p:cNvPr id="19" name="CuadroTexto 18">
            <a:extLst>
              <a:ext uri="{FF2B5EF4-FFF2-40B4-BE49-F238E27FC236}">
                <a16:creationId xmlns:a16="http://schemas.microsoft.com/office/drawing/2014/main" id="{14B04F0F-B8F1-40F7-84C2-1A6AB508E579}"/>
              </a:ext>
            </a:extLst>
          </p:cNvPr>
          <p:cNvSpPr txBox="1"/>
          <p:nvPr/>
        </p:nvSpPr>
        <p:spPr>
          <a:xfrm>
            <a:off x="3469620" y="2046704"/>
            <a:ext cx="218521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Personal ocupado</a:t>
            </a:r>
          </a:p>
        </p:txBody>
      </p:sp>
      <p:sp>
        <p:nvSpPr>
          <p:cNvPr id="20" name="CuadroTexto 19">
            <a:extLst>
              <a:ext uri="{FF2B5EF4-FFF2-40B4-BE49-F238E27FC236}">
                <a16:creationId xmlns:a16="http://schemas.microsoft.com/office/drawing/2014/main" id="{C1BE1573-8D49-4D38-A114-5D328BA456B0}"/>
              </a:ext>
            </a:extLst>
          </p:cNvPr>
          <p:cNvSpPr txBox="1"/>
          <p:nvPr/>
        </p:nvSpPr>
        <p:spPr>
          <a:xfrm>
            <a:off x="9416858" y="2039814"/>
            <a:ext cx="185185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rPr>
              <a:t>Valor agregado</a:t>
            </a:r>
          </a:p>
        </p:txBody>
      </p:sp>
      <p:grpSp>
        <p:nvGrpSpPr>
          <p:cNvPr id="22" name="Grupo 21">
            <a:extLst>
              <a:ext uri="{FF2B5EF4-FFF2-40B4-BE49-F238E27FC236}">
                <a16:creationId xmlns:a16="http://schemas.microsoft.com/office/drawing/2014/main" id="{C93DE57B-81C6-4B93-B46E-D2ACBDEAD8E9}"/>
              </a:ext>
            </a:extLst>
          </p:cNvPr>
          <p:cNvGrpSpPr/>
          <p:nvPr/>
        </p:nvGrpSpPr>
        <p:grpSpPr>
          <a:xfrm>
            <a:off x="10399254" y="966166"/>
            <a:ext cx="1792746" cy="485073"/>
            <a:chOff x="10382233" y="1366503"/>
            <a:chExt cx="1792746" cy="485073"/>
          </a:xfrm>
        </p:grpSpPr>
        <p:sp>
          <p:nvSpPr>
            <p:cNvPr id="23" name="Rectángulo 22">
              <a:extLst>
                <a:ext uri="{FF2B5EF4-FFF2-40B4-BE49-F238E27FC236}">
                  <a16:creationId xmlns:a16="http://schemas.microsoft.com/office/drawing/2014/main" id="{ED596938-F158-4FEE-AE03-D4007B7CAD4C}"/>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7588240F-CB83-4974-827F-27891F974309}"/>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9F7122E2-4A17-44FE-A293-168A8EE3F553}"/>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lumMod val="75000"/>
                      <a:lumOff val="25000"/>
                    </a:schemeClr>
                  </a:solidFill>
                  <a:latin typeface="Arial" panose="020B0604020202020204" pitchFamily="34" charset="0"/>
                  <a:cs typeface="Arial" panose="020B0604020202020204" pitchFamily="34" charset="0"/>
                </a:rPr>
                <a:t>Porcentajes</a:t>
              </a:r>
            </a:p>
          </p:txBody>
        </p:sp>
      </p:grpSp>
      <p:pic>
        <p:nvPicPr>
          <p:cNvPr id="26" name="Graphic 22">
            <a:extLst>
              <a:ext uri="{FF2B5EF4-FFF2-40B4-BE49-F238E27FC236}">
                <a16:creationId xmlns:a16="http://schemas.microsoft.com/office/drawing/2014/main" id="{6EB6AAD4-B3CE-4D4E-BB73-7BEB67EA4D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873" y="1037907"/>
            <a:ext cx="4118855" cy="133257"/>
          </a:xfrm>
          <a:prstGeom prst="rect">
            <a:avLst/>
          </a:prstGeom>
        </p:spPr>
      </p:pic>
      <p:sp>
        <p:nvSpPr>
          <p:cNvPr id="27" name="Abrir llave 26">
            <a:extLst>
              <a:ext uri="{FF2B5EF4-FFF2-40B4-BE49-F238E27FC236}">
                <a16:creationId xmlns:a16="http://schemas.microsoft.com/office/drawing/2014/main" id="{8F3F62E7-A310-4D53-81DF-8920F5E64A44}"/>
              </a:ext>
            </a:extLst>
          </p:cNvPr>
          <p:cNvSpPr/>
          <p:nvPr/>
        </p:nvSpPr>
        <p:spPr>
          <a:xfrm>
            <a:off x="5788025" y="2686641"/>
            <a:ext cx="78454" cy="909256"/>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77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61C973AB-8F94-5308-A419-20669ACF3AD3}"/>
              </a:ext>
            </a:extLst>
          </p:cNvPr>
          <p:cNvCxnSpPr>
            <a:cxnSpLocks/>
          </p:cNvCxnSpPr>
          <p:nvPr/>
        </p:nvCxnSpPr>
        <p:spPr>
          <a:xfrm>
            <a:off x="5327650" y="4598988"/>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sp>
        <p:nvSpPr>
          <p:cNvPr id="4" name="Rectángulo 3">
            <a:extLst>
              <a:ext uri="{FF2B5EF4-FFF2-40B4-BE49-F238E27FC236}">
                <a16:creationId xmlns:a16="http://schemas.microsoft.com/office/drawing/2014/main" id="{441BB0A3-4A1B-E11E-1D96-970DEAF51A58}"/>
              </a:ext>
            </a:extLst>
          </p:cNvPr>
          <p:cNvSpPr/>
          <p:nvPr/>
        </p:nvSpPr>
        <p:spPr>
          <a:xfrm>
            <a:off x="0" y="5707063"/>
            <a:ext cx="4208463" cy="1147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 name="CuadroTexto 15">
            <a:extLst>
              <a:ext uri="{FF2B5EF4-FFF2-40B4-BE49-F238E27FC236}">
                <a16:creationId xmlns:a16="http://schemas.microsoft.com/office/drawing/2014/main" id="{C59086DC-14E2-BD5A-2BA0-B9127603BBAE}"/>
              </a:ext>
            </a:extLst>
          </p:cNvPr>
          <p:cNvSpPr txBox="1">
            <a:spLocks noChangeArrowheads="1"/>
          </p:cNvSpPr>
          <p:nvPr/>
        </p:nvSpPr>
        <p:spPr bwMode="auto">
          <a:xfrm>
            <a:off x="496888" y="61914"/>
            <a:ext cx="6831340"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3163"/>
              </a:lnSpc>
              <a:spcBef>
                <a:spcPct val="0"/>
              </a:spcBef>
              <a:buFontTx/>
              <a:buNone/>
            </a:pPr>
            <a:r>
              <a:rPr lang="es-MX" altLang="es-MX" sz="20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ESTABLECIMIENTOS  FORMALES E INFORMALES* </a:t>
            </a:r>
          </a:p>
          <a:p>
            <a:pPr>
              <a:lnSpc>
                <a:spcPts val="3163"/>
              </a:lnSpc>
              <a:spcBef>
                <a:spcPct val="0"/>
              </a:spcBef>
              <a:buFontTx/>
              <a:buNone/>
            </a:pPr>
            <a:r>
              <a:rPr lang="es-MX" altLang="es-MX" sz="3000" b="1"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SEGÚN ENTIDAD FEDERATIVA</a:t>
            </a:r>
          </a:p>
        </p:txBody>
      </p:sp>
      <p:graphicFrame>
        <p:nvGraphicFramePr>
          <p:cNvPr id="42" name="Gráfico 9">
            <a:extLst>
              <a:ext uri="{FF2B5EF4-FFF2-40B4-BE49-F238E27FC236}">
                <a16:creationId xmlns:a16="http://schemas.microsoft.com/office/drawing/2014/main" id="{E9AAEA5E-E74B-F342-089C-FEE7B2D80B32}"/>
              </a:ext>
            </a:extLst>
          </p:cNvPr>
          <p:cNvGraphicFramePr>
            <a:graphicFrameLocks/>
          </p:cNvGraphicFramePr>
          <p:nvPr>
            <p:extLst>
              <p:ext uri="{D42A27DB-BD31-4B8C-83A1-F6EECF244321}">
                <p14:modId xmlns:p14="http://schemas.microsoft.com/office/powerpoint/2010/main" val="1151599064"/>
              </p:ext>
            </p:extLst>
          </p:nvPr>
        </p:nvGraphicFramePr>
        <p:xfrm>
          <a:off x="504825" y="1290638"/>
          <a:ext cx="4829175" cy="466725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a:extLst>
              <a:ext uri="{FF2B5EF4-FFF2-40B4-BE49-F238E27FC236}">
                <a16:creationId xmlns:a16="http://schemas.microsoft.com/office/drawing/2014/main" id="{D1F18398-D71C-D040-D859-1CC9420CAB4B}"/>
              </a:ext>
            </a:extLst>
          </p:cNvPr>
          <p:cNvSpPr/>
          <p:nvPr/>
        </p:nvSpPr>
        <p:spPr>
          <a:xfrm>
            <a:off x="5334000" y="3552825"/>
            <a:ext cx="1349375" cy="190500"/>
          </a:xfrm>
          <a:prstGeom prst="rect">
            <a:avLst/>
          </a:prstGeom>
          <a:solidFill>
            <a:srgbClr val="FF7C1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solidFill>
                <a:prstClr val="white"/>
              </a:solidFill>
            </a:endParaRPr>
          </a:p>
        </p:txBody>
      </p:sp>
      <p:sp>
        <p:nvSpPr>
          <p:cNvPr id="9" name="CuadroTexto 8">
            <a:extLst>
              <a:ext uri="{FF2B5EF4-FFF2-40B4-BE49-F238E27FC236}">
                <a16:creationId xmlns:a16="http://schemas.microsoft.com/office/drawing/2014/main" id="{872A2259-47BB-7FD7-65E6-FE625BE586DB}"/>
              </a:ext>
            </a:extLst>
          </p:cNvPr>
          <p:cNvSpPr txBox="1"/>
          <p:nvPr/>
        </p:nvSpPr>
        <p:spPr>
          <a:xfrm>
            <a:off x="569913" y="5984875"/>
            <a:ext cx="9496425" cy="738188"/>
          </a:xfrm>
          <a:prstGeom prst="rect">
            <a:avLst/>
          </a:prstGeom>
          <a:noFill/>
        </p:spPr>
        <p:txBody>
          <a:bodyPr>
            <a:spAutoFit/>
          </a:bodyPr>
          <a:lstStyle/>
          <a:p>
            <a:pPr eaLnBrk="1" fontAlgn="auto" hangingPunct="1">
              <a:spcBef>
                <a:spcPts val="0"/>
              </a:spcBef>
              <a:spcAft>
                <a:spcPts val="0"/>
              </a:spcAft>
              <a:defRPr/>
            </a:pPr>
            <a:r>
              <a:rPr lang="es-MX" sz="1400" dirty="0">
                <a:solidFill>
                  <a:schemeClr val="tx1">
                    <a:lumMod val="50000"/>
                    <a:lumOff val="50000"/>
                  </a:schemeClr>
                </a:solidFill>
                <a:latin typeface="Arial" panose="020B0604020202020204" pitchFamily="34" charset="0"/>
                <a:cs typeface="Arial" panose="020B0604020202020204" pitchFamily="34" charset="0"/>
              </a:rPr>
              <a:t>*Según la definición censal sobre informalidad basada en las variables de los Censos Económicos.</a:t>
            </a:r>
          </a:p>
          <a:p>
            <a:pPr eaLnBrk="1" fontAlgn="auto" hangingPunct="1">
              <a:spcBef>
                <a:spcPts val="0"/>
              </a:spcBef>
              <a:spcAft>
                <a:spcPts val="0"/>
              </a:spcAft>
              <a:defRPr/>
            </a:pPr>
            <a:r>
              <a:rPr lang="es-MX" sz="1400" dirty="0">
                <a:solidFill>
                  <a:schemeClr val="tx1">
                    <a:lumMod val="50000"/>
                    <a:lumOff val="50000"/>
                  </a:schemeClr>
                </a:solidFill>
                <a:latin typeface="Arial" panose="020B0604020202020204" pitchFamily="34" charset="0"/>
                <a:cs typeface="Arial" panose="020B0604020202020204" pitchFamily="34" charset="0"/>
              </a:rPr>
              <a:t>Se consideraron las 10 entidades federativas con menor porcentaje de Valor Agregado generado por los establecimientos informales y las 10 con mayor porcentaje.</a:t>
            </a:r>
          </a:p>
        </p:txBody>
      </p:sp>
      <p:graphicFrame>
        <p:nvGraphicFramePr>
          <p:cNvPr id="41" name="Gráfico 11">
            <a:extLst>
              <a:ext uri="{FF2B5EF4-FFF2-40B4-BE49-F238E27FC236}">
                <a16:creationId xmlns:a16="http://schemas.microsoft.com/office/drawing/2014/main" id="{616814FB-694B-E1F5-9529-94B374800D3B}"/>
              </a:ext>
            </a:extLst>
          </p:cNvPr>
          <p:cNvGraphicFramePr>
            <a:graphicFrameLocks/>
          </p:cNvGraphicFramePr>
          <p:nvPr>
            <p:extLst>
              <p:ext uri="{D42A27DB-BD31-4B8C-83A1-F6EECF244321}">
                <p14:modId xmlns:p14="http://schemas.microsoft.com/office/powerpoint/2010/main" val="545088964"/>
              </p:ext>
            </p:extLst>
          </p:nvPr>
        </p:nvGraphicFramePr>
        <p:xfrm>
          <a:off x="5378450" y="1325563"/>
          <a:ext cx="6308725" cy="463708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10">
            <a:extLst>
              <a:ext uri="{FF2B5EF4-FFF2-40B4-BE49-F238E27FC236}">
                <a16:creationId xmlns:a16="http://schemas.microsoft.com/office/drawing/2014/main" id="{14134196-CAF9-E762-D46A-5C71B3B5634E}"/>
              </a:ext>
            </a:extLst>
          </p:cNvPr>
          <p:cNvSpPr/>
          <p:nvPr/>
        </p:nvSpPr>
        <p:spPr>
          <a:xfrm>
            <a:off x="2165350" y="1055688"/>
            <a:ext cx="1762125" cy="338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1600" b="1" dirty="0">
                <a:solidFill>
                  <a:schemeClr val="tx1">
                    <a:lumMod val="65000"/>
                    <a:lumOff val="35000"/>
                  </a:schemeClr>
                </a:solidFill>
                <a:latin typeface="Arial" panose="020B0604020202020204" pitchFamily="34" charset="0"/>
                <a:cs typeface="Arial" panose="020B0604020202020204" pitchFamily="34" charset="0"/>
              </a:rPr>
              <a:t>Valor agregado</a:t>
            </a:r>
          </a:p>
        </p:txBody>
      </p:sp>
      <p:sp>
        <p:nvSpPr>
          <p:cNvPr id="12" name="Rectángulo 11">
            <a:extLst>
              <a:ext uri="{FF2B5EF4-FFF2-40B4-BE49-F238E27FC236}">
                <a16:creationId xmlns:a16="http://schemas.microsoft.com/office/drawing/2014/main" id="{8ED9D1AE-8071-48CC-AF51-F5766D9F1784}"/>
              </a:ext>
            </a:extLst>
          </p:cNvPr>
          <p:cNvSpPr/>
          <p:nvPr/>
        </p:nvSpPr>
        <p:spPr>
          <a:xfrm>
            <a:off x="8151813" y="1036638"/>
            <a:ext cx="2084387" cy="339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s-MX" sz="1600" b="1" dirty="0">
                <a:solidFill>
                  <a:schemeClr val="tx1">
                    <a:lumMod val="65000"/>
                    <a:lumOff val="35000"/>
                  </a:schemeClr>
                </a:solidFill>
                <a:latin typeface="Arial" panose="020B0604020202020204" pitchFamily="34" charset="0"/>
                <a:cs typeface="Arial" panose="020B0604020202020204" pitchFamily="34" charset="0"/>
              </a:rPr>
              <a:t>Personal ocupado</a:t>
            </a:r>
          </a:p>
        </p:txBody>
      </p:sp>
      <p:sp>
        <p:nvSpPr>
          <p:cNvPr id="13" name="Rectángulo 15">
            <a:extLst>
              <a:ext uri="{FF2B5EF4-FFF2-40B4-BE49-F238E27FC236}">
                <a16:creationId xmlns:a16="http://schemas.microsoft.com/office/drawing/2014/main" id="{06157A5C-BCC3-762A-15ED-E4DF516BDAD3}"/>
              </a:ext>
            </a:extLst>
          </p:cNvPr>
          <p:cNvSpPr>
            <a:spLocks noChangeArrowheads="1"/>
          </p:cNvSpPr>
          <p:nvPr/>
        </p:nvSpPr>
        <p:spPr bwMode="auto">
          <a:xfrm rot="16200000">
            <a:off x="-345281" y="3515519"/>
            <a:ext cx="1346200" cy="338138"/>
          </a:xfrm>
          <a:prstGeom prst="rect">
            <a:avLst/>
          </a:prstGeom>
          <a:noFill/>
          <a:ln>
            <a:noFill/>
          </a:ln>
        </p:spPr>
        <p:txBody>
          <a:bodyPr wrap="none">
            <a:spAutoFit/>
          </a:bodyP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MX" altLang="es-MX" sz="1600" b="1"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Porcentajes</a:t>
            </a:r>
          </a:p>
        </p:txBody>
      </p:sp>
      <p:cxnSp>
        <p:nvCxnSpPr>
          <p:cNvPr id="14" name="Conector recto 13">
            <a:extLst>
              <a:ext uri="{FF2B5EF4-FFF2-40B4-BE49-F238E27FC236}">
                <a16:creationId xmlns:a16="http://schemas.microsoft.com/office/drawing/2014/main" id="{BE2D5C5F-0533-DD6A-D036-82FB417E06A6}"/>
              </a:ext>
            </a:extLst>
          </p:cNvPr>
          <p:cNvCxnSpPr>
            <a:cxnSpLocks/>
          </p:cNvCxnSpPr>
          <p:nvPr/>
        </p:nvCxnSpPr>
        <p:spPr>
          <a:xfrm>
            <a:off x="5321300" y="1466850"/>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15" name="Conector recto 14">
            <a:extLst>
              <a:ext uri="{FF2B5EF4-FFF2-40B4-BE49-F238E27FC236}">
                <a16:creationId xmlns:a16="http://schemas.microsoft.com/office/drawing/2014/main" id="{56839E4B-ED92-3189-E236-C2725DC6A435}"/>
              </a:ext>
            </a:extLst>
          </p:cNvPr>
          <p:cNvCxnSpPr>
            <a:cxnSpLocks/>
          </p:cNvCxnSpPr>
          <p:nvPr/>
        </p:nvCxnSpPr>
        <p:spPr>
          <a:xfrm>
            <a:off x="5337175" y="1666875"/>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16" name="Conector recto 15">
            <a:extLst>
              <a:ext uri="{FF2B5EF4-FFF2-40B4-BE49-F238E27FC236}">
                <a16:creationId xmlns:a16="http://schemas.microsoft.com/office/drawing/2014/main" id="{4ABF04EE-E4DC-E92B-4E8D-23256097A2C8}"/>
              </a:ext>
            </a:extLst>
          </p:cNvPr>
          <p:cNvCxnSpPr>
            <a:cxnSpLocks/>
          </p:cNvCxnSpPr>
          <p:nvPr/>
        </p:nvCxnSpPr>
        <p:spPr>
          <a:xfrm>
            <a:off x="5334000" y="1879600"/>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17" name="Conector recto 16">
            <a:extLst>
              <a:ext uri="{FF2B5EF4-FFF2-40B4-BE49-F238E27FC236}">
                <a16:creationId xmlns:a16="http://schemas.microsoft.com/office/drawing/2014/main" id="{9C6D1B2D-7A65-A521-426C-4B179378F857}"/>
              </a:ext>
            </a:extLst>
          </p:cNvPr>
          <p:cNvCxnSpPr>
            <a:cxnSpLocks/>
          </p:cNvCxnSpPr>
          <p:nvPr/>
        </p:nvCxnSpPr>
        <p:spPr>
          <a:xfrm>
            <a:off x="5321300" y="2089150"/>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18" name="Conector recto 17">
            <a:extLst>
              <a:ext uri="{FF2B5EF4-FFF2-40B4-BE49-F238E27FC236}">
                <a16:creationId xmlns:a16="http://schemas.microsoft.com/office/drawing/2014/main" id="{3C2202F3-1F69-3317-A2CD-086CA8593DC5}"/>
              </a:ext>
            </a:extLst>
          </p:cNvPr>
          <p:cNvCxnSpPr>
            <a:cxnSpLocks/>
          </p:cNvCxnSpPr>
          <p:nvPr/>
        </p:nvCxnSpPr>
        <p:spPr>
          <a:xfrm>
            <a:off x="5322888" y="2295525"/>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19" name="Conector recto 18">
            <a:extLst>
              <a:ext uri="{FF2B5EF4-FFF2-40B4-BE49-F238E27FC236}">
                <a16:creationId xmlns:a16="http://schemas.microsoft.com/office/drawing/2014/main" id="{D1B645CA-1278-AA5C-73EF-9E58E5788943}"/>
              </a:ext>
            </a:extLst>
          </p:cNvPr>
          <p:cNvCxnSpPr>
            <a:cxnSpLocks/>
          </p:cNvCxnSpPr>
          <p:nvPr/>
        </p:nvCxnSpPr>
        <p:spPr>
          <a:xfrm>
            <a:off x="5322888" y="2506663"/>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20" name="Conector recto 19">
            <a:extLst>
              <a:ext uri="{FF2B5EF4-FFF2-40B4-BE49-F238E27FC236}">
                <a16:creationId xmlns:a16="http://schemas.microsoft.com/office/drawing/2014/main" id="{585F4B65-69EB-363C-8FC8-94C243635C04}"/>
              </a:ext>
            </a:extLst>
          </p:cNvPr>
          <p:cNvCxnSpPr>
            <a:cxnSpLocks/>
          </p:cNvCxnSpPr>
          <p:nvPr/>
        </p:nvCxnSpPr>
        <p:spPr>
          <a:xfrm>
            <a:off x="5327650" y="2722563"/>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21" name="Conector recto 20">
            <a:extLst>
              <a:ext uri="{FF2B5EF4-FFF2-40B4-BE49-F238E27FC236}">
                <a16:creationId xmlns:a16="http://schemas.microsoft.com/office/drawing/2014/main" id="{5681159C-FE2F-8F40-2DAB-DC31A54F6025}"/>
              </a:ext>
            </a:extLst>
          </p:cNvPr>
          <p:cNvCxnSpPr>
            <a:cxnSpLocks/>
          </p:cNvCxnSpPr>
          <p:nvPr/>
        </p:nvCxnSpPr>
        <p:spPr>
          <a:xfrm>
            <a:off x="5322888" y="2936875"/>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22" name="Conector recto 21">
            <a:extLst>
              <a:ext uri="{FF2B5EF4-FFF2-40B4-BE49-F238E27FC236}">
                <a16:creationId xmlns:a16="http://schemas.microsoft.com/office/drawing/2014/main" id="{F3E9143F-BD90-5076-37ED-098ECE27CBC8}"/>
              </a:ext>
            </a:extLst>
          </p:cNvPr>
          <p:cNvCxnSpPr>
            <a:cxnSpLocks/>
          </p:cNvCxnSpPr>
          <p:nvPr/>
        </p:nvCxnSpPr>
        <p:spPr>
          <a:xfrm>
            <a:off x="5321300" y="3143250"/>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23" name="Conector recto 22">
            <a:extLst>
              <a:ext uri="{FF2B5EF4-FFF2-40B4-BE49-F238E27FC236}">
                <a16:creationId xmlns:a16="http://schemas.microsoft.com/office/drawing/2014/main" id="{391C555D-CCAB-1E7F-E049-44B2D64C32DF}"/>
              </a:ext>
            </a:extLst>
          </p:cNvPr>
          <p:cNvCxnSpPr>
            <a:cxnSpLocks/>
          </p:cNvCxnSpPr>
          <p:nvPr/>
        </p:nvCxnSpPr>
        <p:spPr>
          <a:xfrm>
            <a:off x="5319713" y="3346450"/>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24" name="Conector recto 23">
            <a:extLst>
              <a:ext uri="{FF2B5EF4-FFF2-40B4-BE49-F238E27FC236}">
                <a16:creationId xmlns:a16="http://schemas.microsoft.com/office/drawing/2014/main" id="{A71A50E2-5ECB-9BBC-BD11-AE2DF1B8126D}"/>
              </a:ext>
            </a:extLst>
          </p:cNvPr>
          <p:cNvCxnSpPr>
            <a:cxnSpLocks/>
          </p:cNvCxnSpPr>
          <p:nvPr/>
        </p:nvCxnSpPr>
        <p:spPr>
          <a:xfrm>
            <a:off x="5318125" y="3552825"/>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25" name="Conector recto 24">
            <a:extLst>
              <a:ext uri="{FF2B5EF4-FFF2-40B4-BE49-F238E27FC236}">
                <a16:creationId xmlns:a16="http://schemas.microsoft.com/office/drawing/2014/main" id="{35B60E87-3E6B-BD85-33B3-D63713101F59}"/>
              </a:ext>
            </a:extLst>
          </p:cNvPr>
          <p:cNvCxnSpPr>
            <a:cxnSpLocks/>
          </p:cNvCxnSpPr>
          <p:nvPr/>
        </p:nvCxnSpPr>
        <p:spPr>
          <a:xfrm>
            <a:off x="5319713" y="3756025"/>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26" name="Conector recto 25">
            <a:extLst>
              <a:ext uri="{FF2B5EF4-FFF2-40B4-BE49-F238E27FC236}">
                <a16:creationId xmlns:a16="http://schemas.microsoft.com/office/drawing/2014/main" id="{22E143E5-E0AC-9BCA-4E32-25F7A5D5D949}"/>
              </a:ext>
            </a:extLst>
          </p:cNvPr>
          <p:cNvCxnSpPr>
            <a:cxnSpLocks/>
          </p:cNvCxnSpPr>
          <p:nvPr/>
        </p:nvCxnSpPr>
        <p:spPr>
          <a:xfrm>
            <a:off x="5321300" y="3967163"/>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27" name="Conector recto 26">
            <a:extLst>
              <a:ext uri="{FF2B5EF4-FFF2-40B4-BE49-F238E27FC236}">
                <a16:creationId xmlns:a16="http://schemas.microsoft.com/office/drawing/2014/main" id="{DDD4293F-68B9-E545-8389-75A81BE20787}"/>
              </a:ext>
            </a:extLst>
          </p:cNvPr>
          <p:cNvCxnSpPr>
            <a:cxnSpLocks/>
          </p:cNvCxnSpPr>
          <p:nvPr/>
        </p:nvCxnSpPr>
        <p:spPr>
          <a:xfrm>
            <a:off x="5321300" y="4187825"/>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28" name="Conector recto 27">
            <a:extLst>
              <a:ext uri="{FF2B5EF4-FFF2-40B4-BE49-F238E27FC236}">
                <a16:creationId xmlns:a16="http://schemas.microsoft.com/office/drawing/2014/main" id="{B10AEFAE-8EF3-5471-2ECA-967B063FAE02}"/>
              </a:ext>
            </a:extLst>
          </p:cNvPr>
          <p:cNvCxnSpPr>
            <a:cxnSpLocks/>
          </p:cNvCxnSpPr>
          <p:nvPr/>
        </p:nvCxnSpPr>
        <p:spPr>
          <a:xfrm>
            <a:off x="5318125" y="4386263"/>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29" name="Conector recto 28">
            <a:extLst>
              <a:ext uri="{FF2B5EF4-FFF2-40B4-BE49-F238E27FC236}">
                <a16:creationId xmlns:a16="http://schemas.microsoft.com/office/drawing/2014/main" id="{422198B8-A630-7908-01FC-5F2E4EC7D597}"/>
              </a:ext>
            </a:extLst>
          </p:cNvPr>
          <p:cNvCxnSpPr>
            <a:cxnSpLocks/>
          </p:cNvCxnSpPr>
          <p:nvPr/>
        </p:nvCxnSpPr>
        <p:spPr>
          <a:xfrm>
            <a:off x="5326063" y="4816475"/>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30" name="Conector recto 29">
            <a:extLst>
              <a:ext uri="{FF2B5EF4-FFF2-40B4-BE49-F238E27FC236}">
                <a16:creationId xmlns:a16="http://schemas.microsoft.com/office/drawing/2014/main" id="{6CB2C3B7-8C2D-460E-471E-7A7616395E28}"/>
              </a:ext>
            </a:extLst>
          </p:cNvPr>
          <p:cNvCxnSpPr>
            <a:cxnSpLocks/>
          </p:cNvCxnSpPr>
          <p:nvPr/>
        </p:nvCxnSpPr>
        <p:spPr>
          <a:xfrm>
            <a:off x="5327650" y="5027613"/>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31" name="Conector recto 30">
            <a:extLst>
              <a:ext uri="{FF2B5EF4-FFF2-40B4-BE49-F238E27FC236}">
                <a16:creationId xmlns:a16="http://schemas.microsoft.com/office/drawing/2014/main" id="{1CD90DF3-F0E1-0DA1-E86E-2AE3B55C3B36}"/>
              </a:ext>
            </a:extLst>
          </p:cNvPr>
          <p:cNvCxnSpPr>
            <a:cxnSpLocks/>
          </p:cNvCxnSpPr>
          <p:nvPr/>
        </p:nvCxnSpPr>
        <p:spPr>
          <a:xfrm>
            <a:off x="5324475" y="5229225"/>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32" name="Conector recto 31">
            <a:extLst>
              <a:ext uri="{FF2B5EF4-FFF2-40B4-BE49-F238E27FC236}">
                <a16:creationId xmlns:a16="http://schemas.microsoft.com/office/drawing/2014/main" id="{F622524F-A67F-334E-7C7E-3A6EB1AAD13C}"/>
              </a:ext>
            </a:extLst>
          </p:cNvPr>
          <p:cNvCxnSpPr>
            <a:cxnSpLocks/>
          </p:cNvCxnSpPr>
          <p:nvPr/>
        </p:nvCxnSpPr>
        <p:spPr>
          <a:xfrm>
            <a:off x="5329238" y="5441950"/>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33" name="Conector recto 32">
            <a:extLst>
              <a:ext uri="{FF2B5EF4-FFF2-40B4-BE49-F238E27FC236}">
                <a16:creationId xmlns:a16="http://schemas.microsoft.com/office/drawing/2014/main" id="{DE806D16-2176-943B-3D14-C69C5540EEEE}"/>
              </a:ext>
            </a:extLst>
          </p:cNvPr>
          <p:cNvCxnSpPr>
            <a:cxnSpLocks/>
          </p:cNvCxnSpPr>
          <p:nvPr/>
        </p:nvCxnSpPr>
        <p:spPr>
          <a:xfrm>
            <a:off x="5322888" y="5657850"/>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cxnSp>
        <p:nvCxnSpPr>
          <p:cNvPr id="34" name="Conector recto 33">
            <a:extLst>
              <a:ext uri="{FF2B5EF4-FFF2-40B4-BE49-F238E27FC236}">
                <a16:creationId xmlns:a16="http://schemas.microsoft.com/office/drawing/2014/main" id="{045F8E4B-12F7-65DC-15AB-18C5798B9301}"/>
              </a:ext>
            </a:extLst>
          </p:cNvPr>
          <p:cNvCxnSpPr>
            <a:cxnSpLocks/>
          </p:cNvCxnSpPr>
          <p:nvPr/>
        </p:nvCxnSpPr>
        <p:spPr>
          <a:xfrm>
            <a:off x="5319713" y="5856288"/>
            <a:ext cx="1355725" cy="0"/>
          </a:xfrm>
          <a:prstGeom prst="line">
            <a:avLst/>
          </a:prstGeom>
          <a:ln>
            <a:solidFill>
              <a:schemeClr val="bg1">
                <a:lumMod val="75000"/>
              </a:schemeClr>
            </a:solidFill>
          </a:ln>
        </p:spPr>
        <p:style>
          <a:lnRef idx="2">
            <a:schemeClr val="accent3"/>
          </a:lnRef>
          <a:fillRef idx="0">
            <a:schemeClr val="accent3"/>
          </a:fillRef>
          <a:effectRef idx="1">
            <a:schemeClr val="accent3"/>
          </a:effectRef>
          <a:fontRef idx="minor">
            <a:schemeClr val="tx1"/>
          </a:fontRef>
        </p:style>
      </p:cxnSp>
      <p:grpSp>
        <p:nvGrpSpPr>
          <p:cNvPr id="35" name="Grupo 62">
            <a:extLst>
              <a:ext uri="{FF2B5EF4-FFF2-40B4-BE49-F238E27FC236}">
                <a16:creationId xmlns:a16="http://schemas.microsoft.com/office/drawing/2014/main" id="{D5D7D06D-9721-BDD9-EDCF-973362032D1F}"/>
              </a:ext>
            </a:extLst>
          </p:cNvPr>
          <p:cNvGrpSpPr>
            <a:grpSpLocks/>
          </p:cNvGrpSpPr>
          <p:nvPr/>
        </p:nvGrpSpPr>
        <p:grpSpPr bwMode="auto">
          <a:xfrm>
            <a:off x="10066338" y="6000750"/>
            <a:ext cx="1268412" cy="668338"/>
            <a:chOff x="9233859" y="281465"/>
            <a:chExt cx="1268666" cy="667634"/>
          </a:xfrm>
        </p:grpSpPr>
        <p:sp>
          <p:nvSpPr>
            <p:cNvPr id="36" name="Rectángulo 35">
              <a:extLst>
                <a:ext uri="{FF2B5EF4-FFF2-40B4-BE49-F238E27FC236}">
                  <a16:creationId xmlns:a16="http://schemas.microsoft.com/office/drawing/2014/main" id="{790E0D44-A5D2-C9CF-C546-CF0D55C40669}"/>
                </a:ext>
              </a:extLst>
            </p:cNvPr>
            <p:cNvSpPr/>
            <p:nvPr/>
          </p:nvSpPr>
          <p:spPr>
            <a:xfrm>
              <a:off x="9389465" y="281465"/>
              <a:ext cx="1113060" cy="667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s-MX" sz="1400" dirty="0">
                  <a:solidFill>
                    <a:schemeClr val="tx1">
                      <a:lumMod val="65000"/>
                      <a:lumOff val="35000"/>
                    </a:schemeClr>
                  </a:solidFill>
                  <a:latin typeface="Arial" panose="020B0604020202020204" pitchFamily="34" charset="0"/>
                  <a:cs typeface="Arial" panose="020B0604020202020204" pitchFamily="34" charset="0"/>
                </a:rPr>
                <a:t>Formales</a:t>
              </a:r>
            </a:p>
            <a:p>
              <a:pPr eaLnBrk="1" fontAlgn="auto" hangingPunct="1">
                <a:spcBef>
                  <a:spcPts val="0"/>
                </a:spcBef>
                <a:spcAft>
                  <a:spcPts val="0"/>
                </a:spcAft>
                <a:defRPr/>
              </a:pPr>
              <a:r>
                <a:rPr lang="es-MX" sz="1400" dirty="0">
                  <a:solidFill>
                    <a:schemeClr val="tx1">
                      <a:lumMod val="65000"/>
                      <a:lumOff val="35000"/>
                    </a:schemeClr>
                  </a:solidFill>
                  <a:latin typeface="Arial" panose="020B0604020202020204" pitchFamily="34" charset="0"/>
                  <a:cs typeface="Arial" panose="020B0604020202020204" pitchFamily="34" charset="0"/>
                </a:rPr>
                <a:t>Informales</a:t>
              </a:r>
            </a:p>
          </p:txBody>
        </p:sp>
        <p:sp>
          <p:nvSpPr>
            <p:cNvPr id="37" name="Rectángulo 36">
              <a:extLst>
                <a:ext uri="{FF2B5EF4-FFF2-40B4-BE49-F238E27FC236}">
                  <a16:creationId xmlns:a16="http://schemas.microsoft.com/office/drawing/2014/main" id="{73E27D57-9A7D-B388-9BF2-F30F420BEA0A}"/>
                </a:ext>
              </a:extLst>
            </p:cNvPr>
            <p:cNvSpPr/>
            <p:nvPr/>
          </p:nvSpPr>
          <p:spPr>
            <a:xfrm>
              <a:off x="9233859" y="646205"/>
              <a:ext cx="144491" cy="160169"/>
            </a:xfrm>
            <a:prstGeom prst="rect">
              <a:avLst/>
            </a:prstGeom>
            <a:solidFill>
              <a:srgbClr val="FFAF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sz="1500">
                <a:latin typeface="Arial" panose="020B0604020202020204" pitchFamily="34" charset="0"/>
                <a:cs typeface="Arial" panose="020B0604020202020204" pitchFamily="34" charset="0"/>
              </a:endParaRPr>
            </a:p>
          </p:txBody>
        </p:sp>
        <p:sp>
          <p:nvSpPr>
            <p:cNvPr id="38" name="Rectángulo 37">
              <a:extLst>
                <a:ext uri="{FF2B5EF4-FFF2-40B4-BE49-F238E27FC236}">
                  <a16:creationId xmlns:a16="http://schemas.microsoft.com/office/drawing/2014/main" id="{8A75C185-82AC-FE64-8307-D1371A66B312}"/>
                </a:ext>
              </a:extLst>
            </p:cNvPr>
            <p:cNvSpPr/>
            <p:nvPr/>
          </p:nvSpPr>
          <p:spPr>
            <a:xfrm>
              <a:off x="9233859" y="421018"/>
              <a:ext cx="144491" cy="16175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sz="1500">
                <a:latin typeface="Arial" panose="020B0604020202020204" pitchFamily="34" charset="0"/>
                <a:cs typeface="Arial" panose="020B0604020202020204" pitchFamily="34" charset="0"/>
              </a:endParaRPr>
            </a:p>
          </p:txBody>
        </p:sp>
      </p:grpSp>
      <p:sp>
        <p:nvSpPr>
          <p:cNvPr id="39" name="Rectángulo 38">
            <a:extLst>
              <a:ext uri="{FF2B5EF4-FFF2-40B4-BE49-F238E27FC236}">
                <a16:creationId xmlns:a16="http://schemas.microsoft.com/office/drawing/2014/main" id="{50036C7C-5AD5-319D-2E26-450038CC9604}"/>
              </a:ext>
            </a:extLst>
          </p:cNvPr>
          <p:cNvSpPr/>
          <p:nvPr/>
        </p:nvSpPr>
        <p:spPr>
          <a:xfrm flipV="1">
            <a:off x="10077450" y="6140450"/>
            <a:ext cx="133350"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pic>
        <p:nvPicPr>
          <p:cNvPr id="40" name="Graphic 22">
            <a:extLst>
              <a:ext uri="{FF2B5EF4-FFF2-40B4-BE49-F238E27FC236}">
                <a16:creationId xmlns:a16="http://schemas.microsoft.com/office/drawing/2014/main" id="{66FC89BE-612F-317B-5098-62C0E17CCF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024" y="974819"/>
            <a:ext cx="4118855" cy="133257"/>
          </a:xfrm>
          <a:prstGeom prst="rect">
            <a:avLst/>
          </a:prstGeom>
        </p:spPr>
      </p:pic>
    </p:spTree>
    <p:extLst>
      <p:ext uri="{BB962C8B-B14F-4D97-AF65-F5344CB8AC3E}">
        <p14:creationId xmlns:p14="http://schemas.microsoft.com/office/powerpoint/2010/main" val="24898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0EBD288-40EA-4515-B344-156CFC923961}"/>
              </a:ext>
            </a:extLst>
          </p:cNvPr>
          <p:cNvPicPr>
            <a:picLocks noChangeAspect="1"/>
          </p:cNvPicPr>
          <p:nvPr/>
        </p:nvPicPr>
        <p:blipFill>
          <a:blip r:embed="rId2"/>
          <a:stretch>
            <a:fillRect/>
          </a:stretch>
        </p:blipFill>
        <p:spPr>
          <a:xfrm>
            <a:off x="1" y="0"/>
            <a:ext cx="5977632" cy="6858000"/>
          </a:xfrm>
          <a:prstGeom prst="rect">
            <a:avLst/>
          </a:prstGeom>
        </p:spPr>
      </p:pic>
      <p:sp>
        <p:nvSpPr>
          <p:cNvPr id="2" name="Text Placeholder 1">
            <a:extLst>
              <a:ext uri="{FF2B5EF4-FFF2-40B4-BE49-F238E27FC236}">
                <a16:creationId xmlns:a16="http://schemas.microsoft.com/office/drawing/2014/main" id="{29EF927E-D01F-4FC9-9075-94D4231FD37B}"/>
              </a:ext>
            </a:extLst>
          </p:cNvPr>
          <p:cNvSpPr txBox="1">
            <a:spLocks/>
          </p:cNvSpPr>
          <p:nvPr/>
        </p:nvSpPr>
        <p:spPr>
          <a:xfrm>
            <a:off x="6420931" y="149122"/>
            <a:ext cx="5868140" cy="1117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r>
              <a:rPr lang="es-MX" altLang="ko-KR"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PROPORCIÓN DE </a:t>
            </a:r>
          </a:p>
          <a:p>
            <a:pPr marL="0" marR="0" lvl="0" indent="0" fontAlgn="auto">
              <a:spcBef>
                <a:spcPts val="0"/>
              </a:spcBef>
              <a:spcAft>
                <a:spcPts val="0"/>
              </a:spcAft>
              <a:buClrTx/>
              <a:buSzTx/>
              <a:buNone/>
              <a:tabLst/>
              <a:defRPr/>
            </a:pPr>
            <a:r>
              <a:rPr lang="es-MX" altLang="ko-KR"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ESTABLECIMIENTOS INFORMALES</a:t>
            </a:r>
            <a:r>
              <a:rPr lang="es-MX" altLang="ko-KR"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2008-2018</a:t>
            </a:r>
          </a:p>
        </p:txBody>
      </p:sp>
      <p:graphicFrame>
        <p:nvGraphicFramePr>
          <p:cNvPr id="4" name="Marcador de contenido 3">
            <a:extLst>
              <a:ext uri="{FF2B5EF4-FFF2-40B4-BE49-F238E27FC236}">
                <a16:creationId xmlns:a16="http://schemas.microsoft.com/office/drawing/2014/main" id="{B125300A-9DB0-4E88-A752-917DD58B7A8D}"/>
              </a:ext>
            </a:extLst>
          </p:cNvPr>
          <p:cNvGraphicFramePr>
            <a:graphicFrameLocks/>
          </p:cNvGraphicFramePr>
          <p:nvPr>
            <p:extLst>
              <p:ext uri="{D42A27DB-BD31-4B8C-83A1-F6EECF244321}">
                <p14:modId xmlns:p14="http://schemas.microsoft.com/office/powerpoint/2010/main" val="3638603001"/>
              </p:ext>
            </p:extLst>
          </p:nvPr>
        </p:nvGraphicFramePr>
        <p:xfrm>
          <a:off x="6985000" y="2161142"/>
          <a:ext cx="4325406" cy="26521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a 5">
            <a:extLst>
              <a:ext uri="{FF2B5EF4-FFF2-40B4-BE49-F238E27FC236}">
                <a16:creationId xmlns:a16="http://schemas.microsoft.com/office/drawing/2014/main" id="{40FC97BF-40E7-4965-B81A-CD018DFCF600}"/>
              </a:ext>
            </a:extLst>
          </p:cNvPr>
          <p:cNvGraphicFramePr>
            <a:graphicFrameLocks noGrp="1"/>
          </p:cNvGraphicFramePr>
          <p:nvPr>
            <p:extLst>
              <p:ext uri="{D42A27DB-BD31-4B8C-83A1-F6EECF244321}">
                <p14:modId xmlns:p14="http://schemas.microsoft.com/office/powerpoint/2010/main" val="3789262531"/>
              </p:ext>
            </p:extLst>
          </p:nvPr>
        </p:nvGraphicFramePr>
        <p:xfrm>
          <a:off x="7336658" y="5069150"/>
          <a:ext cx="3622089" cy="1447060"/>
        </p:xfrm>
        <a:graphic>
          <a:graphicData uri="http://schemas.openxmlformats.org/drawingml/2006/table">
            <a:tbl>
              <a:tblPr>
                <a:tableStyleId>{5940675A-B579-460E-94D1-54222C63F5DA}</a:tableStyleId>
              </a:tblPr>
              <a:tblGrid>
                <a:gridCol w="1225119">
                  <a:extLst>
                    <a:ext uri="{9D8B030D-6E8A-4147-A177-3AD203B41FA5}">
                      <a16:colId xmlns:a16="http://schemas.microsoft.com/office/drawing/2014/main" val="1922404878"/>
                    </a:ext>
                  </a:extLst>
                </a:gridCol>
                <a:gridCol w="1272780">
                  <a:extLst>
                    <a:ext uri="{9D8B030D-6E8A-4147-A177-3AD203B41FA5}">
                      <a16:colId xmlns:a16="http://schemas.microsoft.com/office/drawing/2014/main" val="694274675"/>
                    </a:ext>
                  </a:extLst>
                </a:gridCol>
                <a:gridCol w="1124190">
                  <a:extLst>
                    <a:ext uri="{9D8B030D-6E8A-4147-A177-3AD203B41FA5}">
                      <a16:colId xmlns:a16="http://schemas.microsoft.com/office/drawing/2014/main" val="3456613995"/>
                    </a:ext>
                  </a:extLst>
                </a:gridCol>
              </a:tblGrid>
              <a:tr h="289412">
                <a:tc rowSpan="2">
                  <a:txBody>
                    <a:bodyPr/>
                    <a:lstStyle/>
                    <a:p>
                      <a:pPr algn="ctr" fontAlgn="ctr"/>
                      <a:r>
                        <a:rPr lang="es-MX" sz="1400" b="1" u="none" strike="noStrike" dirty="0">
                          <a:solidFill>
                            <a:schemeClr val="bg1"/>
                          </a:solidFill>
                          <a:effectLst/>
                          <a:latin typeface="Arial" panose="020B0604020202020204" pitchFamily="34" charset="0"/>
                          <a:cs typeface="Arial" panose="020B0604020202020204" pitchFamily="34" charset="0"/>
                        </a:rPr>
                        <a:t>Año Censal</a:t>
                      </a:r>
                      <a:endParaRPr lang="es-MX"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F42"/>
                    </a:solidFill>
                  </a:tcPr>
                </a:tc>
                <a:tc gridSpan="2">
                  <a:txBody>
                    <a:bodyPr/>
                    <a:lstStyle/>
                    <a:p>
                      <a:pPr algn="ctr" fontAlgn="ctr"/>
                      <a:r>
                        <a:rPr lang="es-MX" sz="1200" b="1" u="none" strike="noStrike" dirty="0">
                          <a:solidFill>
                            <a:schemeClr val="bg1"/>
                          </a:solidFill>
                          <a:effectLst/>
                          <a:latin typeface="Arial" panose="020B0604020202020204" pitchFamily="34" charset="0"/>
                          <a:cs typeface="Arial" panose="020B0604020202020204" pitchFamily="34" charset="0"/>
                        </a:rPr>
                        <a:t>Unidades Económicas</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a:p>
                  </a:txBody>
                  <a:tcPr/>
                </a:tc>
                <a:extLst>
                  <a:ext uri="{0D108BD9-81ED-4DB2-BD59-A6C34878D82A}">
                    <a16:rowId xmlns:a16="http://schemas.microsoft.com/office/drawing/2014/main" val="1732402558"/>
                  </a:ext>
                </a:extLst>
              </a:tr>
              <a:tr h="289412">
                <a:tc vMerge="1">
                  <a:txBody>
                    <a:bodyPr/>
                    <a:lstStyle/>
                    <a:p>
                      <a:endParaRPr lang="es-MX"/>
                    </a:p>
                  </a:txBody>
                  <a:tcPr/>
                </a:tc>
                <a:tc>
                  <a:txBody>
                    <a:bodyPr/>
                    <a:lstStyle/>
                    <a:p>
                      <a:pPr algn="ctr" fontAlgn="ctr"/>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Total</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Informales</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8725291"/>
                  </a:ext>
                </a:extLst>
              </a:tr>
              <a:tr h="289412">
                <a:tc>
                  <a:txBody>
                    <a:bodyPr/>
                    <a:lstStyle/>
                    <a:p>
                      <a:pPr algn="ctr" fontAlgn="b"/>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2008</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3,724,019</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2,652,914</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7849770"/>
                  </a:ext>
                </a:extLst>
              </a:tr>
              <a:tr h="289412">
                <a:tc>
                  <a:txBody>
                    <a:bodyPr/>
                    <a:lstStyle/>
                    <a:p>
                      <a:pPr algn="ctr" fontAlgn="b"/>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2013</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4,230,745</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2,935,360</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008521"/>
                  </a:ext>
                </a:extLst>
              </a:tr>
              <a:tr h="289412">
                <a:tc>
                  <a:txBody>
                    <a:bodyPr/>
                    <a:lstStyle/>
                    <a:p>
                      <a:pPr algn="ctr" fontAlgn="b"/>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2018</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4,800,157</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3,004,404</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5144271"/>
                  </a:ext>
                </a:extLst>
              </a:tr>
            </a:tbl>
          </a:graphicData>
        </a:graphic>
      </p:graphicFrame>
      <p:pic>
        <p:nvPicPr>
          <p:cNvPr id="8" name="Graphic 22">
            <a:extLst>
              <a:ext uri="{FF2B5EF4-FFF2-40B4-BE49-F238E27FC236}">
                <a16:creationId xmlns:a16="http://schemas.microsoft.com/office/drawing/2014/main" id="{67EC77F2-564F-4E6E-B819-EBBE3BC22D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7611" y="1266722"/>
            <a:ext cx="3162946" cy="102331"/>
          </a:xfrm>
          <a:prstGeom prst="rect">
            <a:avLst/>
          </a:prstGeom>
        </p:spPr>
      </p:pic>
      <p:grpSp>
        <p:nvGrpSpPr>
          <p:cNvPr id="9" name="Grupo 8">
            <a:extLst>
              <a:ext uri="{FF2B5EF4-FFF2-40B4-BE49-F238E27FC236}">
                <a16:creationId xmlns:a16="http://schemas.microsoft.com/office/drawing/2014/main" id="{5F6AEA11-17CB-4C46-BA3B-BF34FC749450}"/>
              </a:ext>
            </a:extLst>
          </p:cNvPr>
          <p:cNvGrpSpPr/>
          <p:nvPr/>
        </p:nvGrpSpPr>
        <p:grpSpPr>
          <a:xfrm>
            <a:off x="10399253" y="1573738"/>
            <a:ext cx="1792746" cy="485073"/>
            <a:chOff x="10382233" y="1366503"/>
            <a:chExt cx="1792746" cy="485073"/>
          </a:xfrm>
        </p:grpSpPr>
        <p:sp>
          <p:nvSpPr>
            <p:cNvPr id="10" name="Rectángulo 9">
              <a:extLst>
                <a:ext uri="{FF2B5EF4-FFF2-40B4-BE49-F238E27FC236}">
                  <a16:creationId xmlns:a16="http://schemas.microsoft.com/office/drawing/2014/main" id="{A99809DE-10E0-46EF-9D6A-0F519CF0EEA7}"/>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FF6FBA2D-9603-45D3-B8E5-89ABB0671427}"/>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CC7199B0-7106-443D-9827-1857C0325AB6}"/>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lumMod val="75000"/>
                      <a:lumOff val="25000"/>
                    </a:schemeClr>
                  </a:solidFill>
                  <a:latin typeface="Arial" panose="020B0604020202020204" pitchFamily="34" charset="0"/>
                  <a:cs typeface="Arial" panose="020B0604020202020204" pitchFamily="34" charset="0"/>
                </a:rPr>
                <a:t>Porcentajes</a:t>
              </a:r>
            </a:p>
          </p:txBody>
        </p:sp>
      </p:grpSp>
      <p:sp>
        <p:nvSpPr>
          <p:cNvPr id="18" name="Text Placeholder 1">
            <a:extLst>
              <a:ext uri="{FF2B5EF4-FFF2-40B4-BE49-F238E27FC236}">
                <a16:creationId xmlns:a16="http://schemas.microsoft.com/office/drawing/2014/main" id="{9A5BA245-3F13-4893-BB76-2BB8B88EF6A0}"/>
              </a:ext>
            </a:extLst>
          </p:cNvPr>
          <p:cNvSpPr txBox="1">
            <a:spLocks/>
          </p:cNvSpPr>
          <p:nvPr/>
        </p:nvSpPr>
        <p:spPr>
          <a:xfrm>
            <a:off x="881594" y="2372516"/>
            <a:ext cx="4325406" cy="211296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3600" b="0" i="0" u="none" strike="noStrike" kern="1200" cap="none" spc="0" normalizeH="0" baseline="0" noProof="0" dirty="0">
                <a:ln>
                  <a:noFill/>
                </a:ln>
                <a:solidFill>
                  <a:srgbClr val="FFFFFF"/>
                </a:solidFill>
                <a:effectLst/>
                <a:uLnTx/>
                <a:uFillTx/>
                <a:latin typeface="Arial" panose="020B0604020202020204" pitchFamily="34" charset="0"/>
                <a:ea typeface="맑은 고딕" panose="020B0503020000020004" pitchFamily="34" charset="-127"/>
                <a:cs typeface="Arial" panose="020B0604020202020204" pitchFamily="34" charset="0"/>
              </a:rPr>
              <a:t>Estamos hablando de establecimientos informales</a:t>
            </a:r>
          </a:p>
        </p:txBody>
      </p:sp>
    </p:spTree>
    <p:extLst>
      <p:ext uri="{BB962C8B-B14F-4D97-AF65-F5344CB8AC3E}">
        <p14:creationId xmlns:p14="http://schemas.microsoft.com/office/powerpoint/2010/main" val="2583639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0EBD288-40EA-4515-B344-156CFC923961}"/>
              </a:ext>
            </a:extLst>
          </p:cNvPr>
          <p:cNvPicPr>
            <a:picLocks noChangeAspect="1"/>
          </p:cNvPicPr>
          <p:nvPr/>
        </p:nvPicPr>
        <p:blipFill>
          <a:blip r:embed="rId2"/>
          <a:stretch>
            <a:fillRect/>
          </a:stretch>
        </p:blipFill>
        <p:spPr>
          <a:xfrm>
            <a:off x="1" y="0"/>
            <a:ext cx="5977632" cy="6858000"/>
          </a:xfrm>
          <a:prstGeom prst="rect">
            <a:avLst/>
          </a:prstGeom>
        </p:spPr>
      </p:pic>
      <p:sp>
        <p:nvSpPr>
          <p:cNvPr id="2" name="Text Placeholder 1">
            <a:extLst>
              <a:ext uri="{FF2B5EF4-FFF2-40B4-BE49-F238E27FC236}">
                <a16:creationId xmlns:a16="http://schemas.microsoft.com/office/drawing/2014/main" id="{29EF927E-D01F-4FC9-9075-94D4231FD37B}"/>
              </a:ext>
            </a:extLst>
          </p:cNvPr>
          <p:cNvSpPr txBox="1">
            <a:spLocks/>
          </p:cNvSpPr>
          <p:nvPr/>
        </p:nvSpPr>
        <p:spPr>
          <a:xfrm>
            <a:off x="6393516" y="72620"/>
            <a:ext cx="5868140" cy="1117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r>
              <a:rPr lang="es-MX" altLang="ko-KR"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APORTACIÓN AL </a:t>
            </a:r>
          </a:p>
          <a:p>
            <a:pPr marL="0" marR="0" lvl="0" indent="0" fontAlgn="auto">
              <a:spcBef>
                <a:spcPts val="0"/>
              </a:spcBef>
              <a:spcAft>
                <a:spcPts val="0"/>
              </a:spcAft>
              <a:buClrTx/>
              <a:buSzTx/>
              <a:buNone/>
              <a:tabLst/>
              <a:defRPr/>
            </a:pPr>
            <a:r>
              <a:rPr lang="es-MX" altLang="ko-KR"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EMPLEO</a:t>
            </a:r>
            <a:r>
              <a:rPr lang="es-MX" altLang="ko-KR"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2008-2018</a:t>
            </a:r>
          </a:p>
        </p:txBody>
      </p:sp>
      <p:pic>
        <p:nvPicPr>
          <p:cNvPr id="8" name="Graphic 22">
            <a:extLst>
              <a:ext uri="{FF2B5EF4-FFF2-40B4-BE49-F238E27FC236}">
                <a16:creationId xmlns:a16="http://schemas.microsoft.com/office/drawing/2014/main" id="{67EC77F2-564F-4E6E-B819-EBBE3BC22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7912" y="1087889"/>
            <a:ext cx="3162946" cy="102331"/>
          </a:xfrm>
          <a:prstGeom prst="rect">
            <a:avLst/>
          </a:prstGeom>
        </p:spPr>
      </p:pic>
      <p:grpSp>
        <p:nvGrpSpPr>
          <p:cNvPr id="9" name="Grupo 8">
            <a:extLst>
              <a:ext uri="{FF2B5EF4-FFF2-40B4-BE49-F238E27FC236}">
                <a16:creationId xmlns:a16="http://schemas.microsoft.com/office/drawing/2014/main" id="{5F6AEA11-17CB-4C46-BA3B-BF34FC749450}"/>
              </a:ext>
            </a:extLst>
          </p:cNvPr>
          <p:cNvGrpSpPr/>
          <p:nvPr/>
        </p:nvGrpSpPr>
        <p:grpSpPr>
          <a:xfrm>
            <a:off x="10399253" y="1573738"/>
            <a:ext cx="1792746" cy="485073"/>
            <a:chOff x="10382233" y="1366503"/>
            <a:chExt cx="1792746" cy="485073"/>
          </a:xfrm>
        </p:grpSpPr>
        <p:sp>
          <p:nvSpPr>
            <p:cNvPr id="10" name="Rectángulo 9">
              <a:extLst>
                <a:ext uri="{FF2B5EF4-FFF2-40B4-BE49-F238E27FC236}">
                  <a16:creationId xmlns:a16="http://schemas.microsoft.com/office/drawing/2014/main" id="{A99809DE-10E0-46EF-9D6A-0F519CF0EEA7}"/>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FF6FBA2D-9603-45D3-B8E5-89ABB0671427}"/>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CC7199B0-7106-443D-9827-1857C0325AB6}"/>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lumMod val="75000"/>
                      <a:lumOff val="25000"/>
                    </a:schemeClr>
                  </a:solidFill>
                  <a:latin typeface="Arial" panose="020B0604020202020204" pitchFamily="34" charset="0"/>
                  <a:cs typeface="Arial" panose="020B0604020202020204" pitchFamily="34" charset="0"/>
                </a:rPr>
                <a:t>Porcentajes</a:t>
              </a:r>
            </a:p>
          </p:txBody>
        </p:sp>
      </p:grpSp>
      <p:sp>
        <p:nvSpPr>
          <p:cNvPr id="18" name="Text Placeholder 1">
            <a:extLst>
              <a:ext uri="{FF2B5EF4-FFF2-40B4-BE49-F238E27FC236}">
                <a16:creationId xmlns:a16="http://schemas.microsoft.com/office/drawing/2014/main" id="{9A5BA245-3F13-4893-BB76-2BB8B88EF6A0}"/>
              </a:ext>
            </a:extLst>
          </p:cNvPr>
          <p:cNvSpPr txBox="1">
            <a:spLocks/>
          </p:cNvSpPr>
          <p:nvPr/>
        </p:nvSpPr>
        <p:spPr>
          <a:xfrm>
            <a:off x="881594" y="2372516"/>
            <a:ext cx="4325406" cy="211296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3600" b="0" i="0" u="none" strike="noStrike" kern="1200" cap="none" spc="0" normalizeH="0" baseline="0" noProof="0" dirty="0">
                <a:ln>
                  <a:noFill/>
                </a:ln>
                <a:solidFill>
                  <a:srgbClr val="FFFFFF"/>
                </a:solidFill>
                <a:effectLst/>
                <a:uLnTx/>
                <a:uFillTx/>
                <a:latin typeface="Arial" panose="020B0604020202020204" pitchFamily="34" charset="0"/>
                <a:ea typeface="맑은 고딕" panose="020B0503020000020004" pitchFamily="34" charset="-127"/>
                <a:cs typeface="Arial" panose="020B0604020202020204" pitchFamily="34" charset="0"/>
              </a:rPr>
              <a:t>Estamos hablando de establecimientos informales</a:t>
            </a:r>
          </a:p>
        </p:txBody>
      </p:sp>
      <p:graphicFrame>
        <p:nvGraphicFramePr>
          <p:cNvPr id="13" name="Marcador de contenido 3">
            <a:extLst>
              <a:ext uri="{FF2B5EF4-FFF2-40B4-BE49-F238E27FC236}">
                <a16:creationId xmlns:a16="http://schemas.microsoft.com/office/drawing/2014/main" id="{ABA12B2E-EDE4-46D9-B228-C8C92DC47F86}"/>
              </a:ext>
            </a:extLst>
          </p:cNvPr>
          <p:cNvGraphicFramePr>
            <a:graphicFrameLocks/>
          </p:cNvGraphicFramePr>
          <p:nvPr>
            <p:extLst>
              <p:ext uri="{D42A27DB-BD31-4B8C-83A1-F6EECF244321}">
                <p14:modId xmlns:p14="http://schemas.microsoft.com/office/powerpoint/2010/main" val="129441452"/>
              </p:ext>
            </p:extLst>
          </p:nvPr>
        </p:nvGraphicFramePr>
        <p:xfrm>
          <a:off x="6796825" y="2126483"/>
          <a:ext cx="4694347" cy="3041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Tabla 13">
            <a:extLst>
              <a:ext uri="{FF2B5EF4-FFF2-40B4-BE49-F238E27FC236}">
                <a16:creationId xmlns:a16="http://schemas.microsoft.com/office/drawing/2014/main" id="{79B00F2F-005C-4B1C-A569-39C9290F8D39}"/>
              </a:ext>
            </a:extLst>
          </p:cNvPr>
          <p:cNvGraphicFramePr>
            <a:graphicFrameLocks noGrp="1"/>
          </p:cNvGraphicFramePr>
          <p:nvPr>
            <p:extLst>
              <p:ext uri="{D42A27DB-BD31-4B8C-83A1-F6EECF244321}">
                <p14:modId xmlns:p14="http://schemas.microsoft.com/office/powerpoint/2010/main" val="3547263971"/>
              </p:ext>
            </p:extLst>
          </p:nvPr>
        </p:nvGraphicFramePr>
        <p:xfrm>
          <a:off x="7524748" y="5392790"/>
          <a:ext cx="3495349" cy="1187450"/>
        </p:xfrm>
        <a:graphic>
          <a:graphicData uri="http://schemas.openxmlformats.org/drawingml/2006/table">
            <a:tbl>
              <a:tblPr>
                <a:tableStyleId>{5940675A-B579-460E-94D1-54222C63F5DA}</a:tableStyleId>
              </a:tblPr>
              <a:tblGrid>
                <a:gridCol w="963557">
                  <a:extLst>
                    <a:ext uri="{9D8B030D-6E8A-4147-A177-3AD203B41FA5}">
                      <a16:colId xmlns:a16="http://schemas.microsoft.com/office/drawing/2014/main" val="1922404878"/>
                    </a:ext>
                  </a:extLst>
                </a:gridCol>
                <a:gridCol w="1023995">
                  <a:extLst>
                    <a:ext uri="{9D8B030D-6E8A-4147-A177-3AD203B41FA5}">
                      <a16:colId xmlns:a16="http://schemas.microsoft.com/office/drawing/2014/main" val="694274675"/>
                    </a:ext>
                  </a:extLst>
                </a:gridCol>
                <a:gridCol w="870411">
                  <a:extLst>
                    <a:ext uri="{9D8B030D-6E8A-4147-A177-3AD203B41FA5}">
                      <a16:colId xmlns:a16="http://schemas.microsoft.com/office/drawing/2014/main" val="3456613995"/>
                    </a:ext>
                  </a:extLst>
                </a:gridCol>
                <a:gridCol w="637386">
                  <a:extLst>
                    <a:ext uri="{9D8B030D-6E8A-4147-A177-3AD203B41FA5}">
                      <a16:colId xmlns:a16="http://schemas.microsoft.com/office/drawing/2014/main" val="2422530306"/>
                    </a:ext>
                  </a:extLst>
                </a:gridCol>
              </a:tblGrid>
              <a:tr h="237490">
                <a:tc rowSpan="2">
                  <a:txBody>
                    <a:bodyPr/>
                    <a:lstStyle/>
                    <a:p>
                      <a:pPr algn="ctr" fontAlgn="ctr"/>
                      <a:r>
                        <a:rPr lang="es-MX" sz="1400" b="1" u="none" strike="noStrike" dirty="0">
                          <a:solidFill>
                            <a:schemeClr val="bg1"/>
                          </a:solidFill>
                          <a:effectLst/>
                          <a:latin typeface="Arial" panose="020B0604020202020204" pitchFamily="34" charset="0"/>
                          <a:cs typeface="Arial" panose="020B0604020202020204" pitchFamily="34" charset="0"/>
                        </a:rPr>
                        <a:t>Año Censal</a:t>
                      </a:r>
                      <a:endParaRPr lang="es-MX"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F42"/>
                    </a:solidFill>
                  </a:tcPr>
                </a:tc>
                <a:tc gridSpan="3">
                  <a:txBody>
                    <a:bodyPr/>
                    <a:lstStyle/>
                    <a:p>
                      <a:pPr algn="ctr" fontAlgn="ctr"/>
                      <a:r>
                        <a:rPr lang="es-MX" sz="1100" b="1" u="none" strike="noStrike" dirty="0">
                          <a:solidFill>
                            <a:schemeClr val="bg1"/>
                          </a:solidFill>
                          <a:effectLst/>
                          <a:latin typeface="Arial" panose="020B0604020202020204" pitchFamily="34" charset="0"/>
                          <a:cs typeface="Arial" panose="020B0604020202020204" pitchFamily="34" charset="0"/>
                        </a:rPr>
                        <a:t>Personal ocupado total</a:t>
                      </a:r>
                      <a:endParaRPr lang="es-MX"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a:p>
                  </a:txBody>
                  <a:tcPr/>
                </a:tc>
                <a:tc hMerge="1">
                  <a:txBody>
                    <a:bodyPr/>
                    <a:lstStyle/>
                    <a:p>
                      <a:pPr algn="ctr" fontAlgn="ctr"/>
                      <a:endParaRPr lang="es-MX"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732402558"/>
                  </a:ext>
                </a:extLst>
              </a:tr>
              <a:tr h="237490">
                <a:tc vMerge="1">
                  <a:txBody>
                    <a:bodyPr/>
                    <a:lstStyle/>
                    <a:p>
                      <a:endParaRPr lang="es-MX"/>
                    </a:p>
                  </a:txBody>
                  <a:tcPr/>
                </a:tc>
                <a:tc>
                  <a:txBody>
                    <a:bodyPr/>
                    <a:lstStyle/>
                    <a:p>
                      <a:pPr algn="ctr" fontAlgn="ctr"/>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Total</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Informales</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8725291"/>
                  </a:ext>
                </a:extLst>
              </a:tr>
              <a:tr h="237490">
                <a:tc>
                  <a:txBody>
                    <a:bodyPr/>
                    <a:lstStyle/>
                    <a:p>
                      <a:pPr algn="ctr" fontAlgn="b"/>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2008</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s-MX" sz="1400" b="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16,239,536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s-MX" sz="1400" b="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4,361,974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s-MX"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26.9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7849770"/>
                  </a:ext>
                </a:extLst>
              </a:tr>
              <a:tr h="237490">
                <a:tc>
                  <a:txBody>
                    <a:bodyPr/>
                    <a:lstStyle/>
                    <a:p>
                      <a:pPr algn="ctr" fontAlgn="b"/>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2013</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s-MX"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20,116,834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s-MX" sz="1400" b="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5,076,369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s-MX" sz="1400" b="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25.2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008521"/>
                  </a:ext>
                </a:extLst>
              </a:tr>
              <a:tr h="237490">
                <a:tc>
                  <a:txBody>
                    <a:bodyPr/>
                    <a:lstStyle/>
                    <a:p>
                      <a:pPr algn="ctr" fontAlgn="b"/>
                      <a:r>
                        <a:rPr lang="es-MX" sz="1400" b="0" u="none" strike="noStrike" dirty="0">
                          <a:solidFill>
                            <a:schemeClr val="tx1">
                              <a:lumMod val="75000"/>
                              <a:lumOff val="25000"/>
                            </a:schemeClr>
                          </a:solidFill>
                          <a:effectLst/>
                          <a:latin typeface="Arial" panose="020B0604020202020204" pitchFamily="34" charset="0"/>
                          <a:cs typeface="Arial" panose="020B0604020202020204" pitchFamily="34" charset="0"/>
                        </a:rPr>
                        <a:t>2018</a:t>
                      </a:r>
                      <a:endParaRPr lang="es-MX"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s-MX"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27,132,927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es-MX" sz="1400" b="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5,117,322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s-MX" sz="1400" b="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18.9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5144271"/>
                  </a:ext>
                </a:extLst>
              </a:tr>
            </a:tbl>
          </a:graphicData>
        </a:graphic>
      </p:graphicFrame>
    </p:spTree>
    <p:extLst>
      <p:ext uri="{BB962C8B-B14F-4D97-AF65-F5344CB8AC3E}">
        <p14:creationId xmlns:p14="http://schemas.microsoft.com/office/powerpoint/2010/main" val="422681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B85E4F-D0D3-81C8-48A2-BE26A8CB255E}"/>
              </a:ext>
            </a:extLst>
          </p:cNvPr>
          <p:cNvSpPr txBox="1">
            <a:spLocks/>
          </p:cNvSpPr>
          <p:nvPr/>
        </p:nvSpPr>
        <p:spPr>
          <a:xfrm>
            <a:off x="1085220" y="4187093"/>
            <a:ext cx="10145651" cy="1846659"/>
          </a:xfrm>
          <a:prstGeom prst="rect">
            <a:avLst/>
          </a:prstGeom>
        </p:spPr>
        <p:txBody>
          <a:bodyPr wrap="square" lIns="0" tIns="0" rIns="0" bIns="0" anchor="ctr" anchorCtr="0">
            <a:spAutoFit/>
          </a:bodyPr>
          <a:lstStyle>
            <a:lvl1pPr algn="l" defTabSz="1828800" rtl="0" eaLnBrk="1" latinLnBrk="0" hangingPunct="1">
              <a:lnSpc>
                <a:spcPct val="90000"/>
              </a:lnSpc>
              <a:spcBef>
                <a:spcPct val="0"/>
              </a:spcBef>
              <a:buNone/>
              <a:defRPr sz="72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gn="r">
              <a:lnSpc>
                <a:spcPct val="100000"/>
              </a:lnSpc>
            </a:pPr>
            <a:r>
              <a:rPr lang="en-US" sz="3500" b="0" dirty="0">
                <a:solidFill>
                  <a:schemeClr val="bg1"/>
                </a:solidFill>
                <a:latin typeface="Arial" panose="020B0604020202020204" pitchFamily="34" charset="0"/>
                <a:cs typeface="Arial" panose="020B0604020202020204" pitchFamily="34" charset="0"/>
              </a:rPr>
              <a:t>QUÉ SON, OBJETIVO, ANTECEDENTES, </a:t>
            </a:r>
          </a:p>
          <a:p>
            <a:pPr algn="r">
              <a:lnSpc>
                <a:spcPct val="100000"/>
              </a:lnSpc>
            </a:pPr>
            <a:r>
              <a:rPr lang="en-US" sz="3500" b="0" dirty="0">
                <a:solidFill>
                  <a:schemeClr val="bg1"/>
                </a:solidFill>
                <a:latin typeface="Arial" panose="020B0604020202020204" pitchFamily="34" charset="0"/>
                <a:cs typeface="Arial" panose="020B0604020202020204" pitchFamily="34" charset="0"/>
              </a:rPr>
              <a:t>E IMPORTANCIA DE LOS </a:t>
            </a:r>
          </a:p>
          <a:p>
            <a:pPr algn="r">
              <a:lnSpc>
                <a:spcPct val="100000"/>
              </a:lnSpc>
            </a:pPr>
            <a:r>
              <a:rPr lang="en-US" sz="5000" dirty="0">
                <a:solidFill>
                  <a:schemeClr val="bg1"/>
                </a:solidFill>
                <a:latin typeface="Arial" panose="020B0604020202020204" pitchFamily="34" charset="0"/>
                <a:cs typeface="Arial" panose="020B0604020202020204" pitchFamily="34" charset="0"/>
              </a:rPr>
              <a:t>CENSOS ECONÓMICOS</a:t>
            </a:r>
          </a:p>
        </p:txBody>
      </p:sp>
      <p:pic>
        <p:nvPicPr>
          <p:cNvPr id="8" name="Graphic 7">
            <a:extLst>
              <a:ext uri="{FF2B5EF4-FFF2-40B4-BE49-F238E27FC236}">
                <a16:creationId xmlns:a16="http://schemas.microsoft.com/office/drawing/2014/main" id="{F4836AC9-243A-4F85-18E7-0E738C148C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320606" y="3478991"/>
            <a:ext cx="2910265" cy="143187"/>
          </a:xfrm>
          <a:prstGeom prst="rect">
            <a:avLst/>
          </a:prstGeom>
        </p:spPr>
      </p:pic>
      <p:pic>
        <p:nvPicPr>
          <p:cNvPr id="14" name="Gráfico 13">
            <a:extLst>
              <a:ext uri="{FF2B5EF4-FFF2-40B4-BE49-F238E27FC236}">
                <a16:creationId xmlns:a16="http://schemas.microsoft.com/office/drawing/2014/main" id="{83DD11EC-BEF4-3A4D-91BE-97C6B717304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3" t="16132" r="7105" b="16298"/>
          <a:stretch/>
        </p:blipFill>
        <p:spPr>
          <a:xfrm>
            <a:off x="875763" y="824248"/>
            <a:ext cx="4288665" cy="888642"/>
          </a:xfrm>
          <a:prstGeom prst="rect">
            <a:avLst/>
          </a:prstGeom>
        </p:spPr>
      </p:pic>
    </p:spTree>
    <p:extLst>
      <p:ext uri="{BB962C8B-B14F-4D97-AF65-F5344CB8AC3E}">
        <p14:creationId xmlns:p14="http://schemas.microsoft.com/office/powerpoint/2010/main" val="952072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0EBD288-40EA-4515-B344-156CFC923961}"/>
              </a:ext>
            </a:extLst>
          </p:cNvPr>
          <p:cNvPicPr>
            <a:picLocks noChangeAspect="1"/>
          </p:cNvPicPr>
          <p:nvPr/>
        </p:nvPicPr>
        <p:blipFill>
          <a:blip r:embed="rId2"/>
          <a:stretch>
            <a:fillRect/>
          </a:stretch>
        </p:blipFill>
        <p:spPr>
          <a:xfrm>
            <a:off x="1" y="0"/>
            <a:ext cx="5977632" cy="6858000"/>
          </a:xfrm>
          <a:prstGeom prst="rect">
            <a:avLst/>
          </a:prstGeom>
        </p:spPr>
      </p:pic>
      <p:sp>
        <p:nvSpPr>
          <p:cNvPr id="2" name="Text Placeholder 1">
            <a:extLst>
              <a:ext uri="{FF2B5EF4-FFF2-40B4-BE49-F238E27FC236}">
                <a16:creationId xmlns:a16="http://schemas.microsoft.com/office/drawing/2014/main" id="{29EF927E-D01F-4FC9-9075-94D4231FD37B}"/>
              </a:ext>
            </a:extLst>
          </p:cNvPr>
          <p:cNvSpPr txBox="1">
            <a:spLocks/>
          </p:cNvSpPr>
          <p:nvPr/>
        </p:nvSpPr>
        <p:spPr>
          <a:xfrm>
            <a:off x="6214369" y="214817"/>
            <a:ext cx="6034458" cy="1117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r>
              <a:rPr lang="es-MX" altLang="ko-KR"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INFORMALIDAD A </a:t>
            </a:r>
          </a:p>
          <a:p>
            <a:pPr marL="0" marR="0" lvl="0" indent="0" fontAlgn="auto">
              <a:spcBef>
                <a:spcPts val="0"/>
              </a:spcBef>
              <a:spcAft>
                <a:spcPts val="0"/>
              </a:spcAft>
              <a:buClrTx/>
              <a:buSzTx/>
              <a:buNone/>
              <a:tabLst/>
              <a:defRPr/>
            </a:pPr>
            <a:r>
              <a:rPr lang="es-MX" altLang="ko-KR"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NIVEL DE SECTOR</a:t>
            </a:r>
            <a:r>
              <a:rPr lang="es-MX" altLang="ko-KR"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2008-2018</a:t>
            </a:r>
          </a:p>
        </p:txBody>
      </p:sp>
      <p:pic>
        <p:nvPicPr>
          <p:cNvPr id="8" name="Graphic 22">
            <a:extLst>
              <a:ext uri="{FF2B5EF4-FFF2-40B4-BE49-F238E27FC236}">
                <a16:creationId xmlns:a16="http://schemas.microsoft.com/office/drawing/2014/main" id="{67EC77F2-564F-4E6E-B819-EBBE3BC22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3716" y="1121712"/>
            <a:ext cx="3162946" cy="102331"/>
          </a:xfrm>
          <a:prstGeom prst="rect">
            <a:avLst/>
          </a:prstGeom>
        </p:spPr>
      </p:pic>
      <p:grpSp>
        <p:nvGrpSpPr>
          <p:cNvPr id="9" name="Grupo 8">
            <a:extLst>
              <a:ext uri="{FF2B5EF4-FFF2-40B4-BE49-F238E27FC236}">
                <a16:creationId xmlns:a16="http://schemas.microsoft.com/office/drawing/2014/main" id="{5F6AEA11-17CB-4C46-BA3B-BF34FC749450}"/>
              </a:ext>
            </a:extLst>
          </p:cNvPr>
          <p:cNvGrpSpPr/>
          <p:nvPr/>
        </p:nvGrpSpPr>
        <p:grpSpPr>
          <a:xfrm>
            <a:off x="10399253" y="1439402"/>
            <a:ext cx="1792746" cy="485073"/>
            <a:chOff x="10382233" y="1366503"/>
            <a:chExt cx="1792746" cy="485073"/>
          </a:xfrm>
        </p:grpSpPr>
        <p:sp>
          <p:nvSpPr>
            <p:cNvPr id="10" name="Rectángulo 9">
              <a:extLst>
                <a:ext uri="{FF2B5EF4-FFF2-40B4-BE49-F238E27FC236}">
                  <a16:creationId xmlns:a16="http://schemas.microsoft.com/office/drawing/2014/main" id="{A99809DE-10E0-46EF-9D6A-0F519CF0EEA7}"/>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FF6FBA2D-9603-45D3-B8E5-89ABB0671427}"/>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CC7199B0-7106-443D-9827-1857C0325AB6}"/>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lumMod val="75000"/>
                      <a:lumOff val="25000"/>
                    </a:schemeClr>
                  </a:solidFill>
                  <a:latin typeface="Arial" panose="020B0604020202020204" pitchFamily="34" charset="0"/>
                  <a:cs typeface="Arial" panose="020B0604020202020204" pitchFamily="34" charset="0"/>
                </a:rPr>
                <a:t>Porcentajes</a:t>
              </a:r>
            </a:p>
          </p:txBody>
        </p:sp>
      </p:grpSp>
      <p:sp>
        <p:nvSpPr>
          <p:cNvPr id="18" name="Text Placeholder 1">
            <a:extLst>
              <a:ext uri="{FF2B5EF4-FFF2-40B4-BE49-F238E27FC236}">
                <a16:creationId xmlns:a16="http://schemas.microsoft.com/office/drawing/2014/main" id="{9A5BA245-3F13-4893-BB76-2BB8B88EF6A0}"/>
              </a:ext>
            </a:extLst>
          </p:cNvPr>
          <p:cNvSpPr txBox="1">
            <a:spLocks/>
          </p:cNvSpPr>
          <p:nvPr/>
        </p:nvSpPr>
        <p:spPr>
          <a:xfrm>
            <a:off x="881594" y="2372516"/>
            <a:ext cx="4325406" cy="211296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3600" b="0" i="0" u="none" strike="noStrike" kern="1200" cap="none" spc="0" normalizeH="0" baseline="0" noProof="0" dirty="0">
                <a:ln>
                  <a:noFill/>
                </a:ln>
                <a:solidFill>
                  <a:srgbClr val="FFFFFF"/>
                </a:solidFill>
                <a:effectLst/>
                <a:uLnTx/>
                <a:uFillTx/>
                <a:latin typeface="Arial" panose="020B0604020202020204" pitchFamily="34" charset="0"/>
                <a:ea typeface="맑은 고딕" panose="020B0503020000020004" pitchFamily="34" charset="-127"/>
                <a:cs typeface="Arial" panose="020B0604020202020204" pitchFamily="34" charset="0"/>
              </a:rPr>
              <a:t>Estamos hablando de establecimientos informales</a:t>
            </a:r>
          </a:p>
        </p:txBody>
      </p:sp>
      <p:graphicFrame>
        <p:nvGraphicFramePr>
          <p:cNvPr id="15" name="Gráfico 14">
            <a:extLst>
              <a:ext uri="{FF2B5EF4-FFF2-40B4-BE49-F238E27FC236}">
                <a16:creationId xmlns:a16="http://schemas.microsoft.com/office/drawing/2014/main" id="{678088E0-E422-4F4B-A68F-1B57BA8AF6C2}"/>
              </a:ext>
            </a:extLst>
          </p:cNvPr>
          <p:cNvGraphicFramePr/>
          <p:nvPr>
            <p:extLst>
              <p:ext uri="{D42A27DB-BD31-4B8C-83A1-F6EECF244321}">
                <p14:modId xmlns:p14="http://schemas.microsoft.com/office/powerpoint/2010/main" val="715567595"/>
              </p:ext>
            </p:extLst>
          </p:nvPr>
        </p:nvGraphicFramePr>
        <p:xfrm>
          <a:off x="6096000" y="1924473"/>
          <a:ext cx="6096000" cy="4584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90151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0EBD288-40EA-4515-B344-156CFC923961}"/>
              </a:ext>
            </a:extLst>
          </p:cNvPr>
          <p:cNvPicPr>
            <a:picLocks noChangeAspect="1"/>
          </p:cNvPicPr>
          <p:nvPr/>
        </p:nvPicPr>
        <p:blipFill>
          <a:blip r:embed="rId2"/>
          <a:stretch>
            <a:fillRect/>
          </a:stretch>
        </p:blipFill>
        <p:spPr>
          <a:xfrm>
            <a:off x="1" y="0"/>
            <a:ext cx="5977632" cy="6858000"/>
          </a:xfrm>
          <a:prstGeom prst="rect">
            <a:avLst/>
          </a:prstGeom>
        </p:spPr>
      </p:pic>
      <p:sp>
        <p:nvSpPr>
          <p:cNvPr id="2" name="Text Placeholder 1">
            <a:extLst>
              <a:ext uri="{FF2B5EF4-FFF2-40B4-BE49-F238E27FC236}">
                <a16:creationId xmlns:a16="http://schemas.microsoft.com/office/drawing/2014/main" id="{29EF927E-D01F-4FC9-9075-94D4231FD37B}"/>
              </a:ext>
            </a:extLst>
          </p:cNvPr>
          <p:cNvSpPr txBox="1">
            <a:spLocks/>
          </p:cNvSpPr>
          <p:nvPr/>
        </p:nvSpPr>
        <p:spPr>
          <a:xfrm>
            <a:off x="6214369" y="129168"/>
            <a:ext cx="5868140" cy="1117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r>
              <a:rPr lang="es-MX" altLang="ko-KR"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FINANCIAMIENTO Y USO DE TECNOLOGÍAS</a:t>
            </a:r>
            <a:r>
              <a:rPr lang="es-MX" altLang="ko-KR"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2018</a:t>
            </a:r>
          </a:p>
        </p:txBody>
      </p:sp>
      <p:pic>
        <p:nvPicPr>
          <p:cNvPr id="8" name="Graphic 22">
            <a:extLst>
              <a:ext uri="{FF2B5EF4-FFF2-40B4-BE49-F238E27FC236}">
                <a16:creationId xmlns:a16="http://schemas.microsoft.com/office/drawing/2014/main" id="{67EC77F2-564F-4E6E-B819-EBBE3BC22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7729" y="1166195"/>
            <a:ext cx="3162946" cy="102331"/>
          </a:xfrm>
          <a:prstGeom prst="rect">
            <a:avLst/>
          </a:prstGeom>
        </p:spPr>
      </p:pic>
      <p:grpSp>
        <p:nvGrpSpPr>
          <p:cNvPr id="9" name="Grupo 8">
            <a:extLst>
              <a:ext uri="{FF2B5EF4-FFF2-40B4-BE49-F238E27FC236}">
                <a16:creationId xmlns:a16="http://schemas.microsoft.com/office/drawing/2014/main" id="{5F6AEA11-17CB-4C46-BA3B-BF34FC749450}"/>
              </a:ext>
            </a:extLst>
          </p:cNvPr>
          <p:cNvGrpSpPr/>
          <p:nvPr/>
        </p:nvGrpSpPr>
        <p:grpSpPr>
          <a:xfrm>
            <a:off x="10399253" y="1439402"/>
            <a:ext cx="1792746" cy="485073"/>
            <a:chOff x="10382233" y="1366503"/>
            <a:chExt cx="1792746" cy="485073"/>
          </a:xfrm>
        </p:grpSpPr>
        <p:sp>
          <p:nvSpPr>
            <p:cNvPr id="10" name="Rectángulo 9">
              <a:extLst>
                <a:ext uri="{FF2B5EF4-FFF2-40B4-BE49-F238E27FC236}">
                  <a16:creationId xmlns:a16="http://schemas.microsoft.com/office/drawing/2014/main" id="{A99809DE-10E0-46EF-9D6A-0F519CF0EEA7}"/>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FF6FBA2D-9603-45D3-B8E5-89ABB0671427}"/>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CC7199B0-7106-443D-9827-1857C0325AB6}"/>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lumMod val="75000"/>
                      <a:lumOff val="25000"/>
                    </a:schemeClr>
                  </a:solidFill>
                  <a:latin typeface="Arial" panose="020B0604020202020204" pitchFamily="34" charset="0"/>
                  <a:cs typeface="Arial" panose="020B0604020202020204" pitchFamily="34" charset="0"/>
                </a:rPr>
                <a:t>Porcentajes</a:t>
              </a:r>
            </a:p>
          </p:txBody>
        </p:sp>
      </p:grpSp>
      <p:sp>
        <p:nvSpPr>
          <p:cNvPr id="18" name="Text Placeholder 1">
            <a:extLst>
              <a:ext uri="{FF2B5EF4-FFF2-40B4-BE49-F238E27FC236}">
                <a16:creationId xmlns:a16="http://schemas.microsoft.com/office/drawing/2014/main" id="{9A5BA245-3F13-4893-BB76-2BB8B88EF6A0}"/>
              </a:ext>
            </a:extLst>
          </p:cNvPr>
          <p:cNvSpPr txBox="1">
            <a:spLocks/>
          </p:cNvSpPr>
          <p:nvPr/>
        </p:nvSpPr>
        <p:spPr>
          <a:xfrm>
            <a:off x="881594" y="2372516"/>
            <a:ext cx="4325406" cy="211296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3600" b="0" i="0" u="none" strike="noStrike" kern="1200" cap="none" spc="0" normalizeH="0" baseline="0" noProof="0" dirty="0">
                <a:ln>
                  <a:noFill/>
                </a:ln>
                <a:solidFill>
                  <a:srgbClr val="FFFFFF"/>
                </a:solidFill>
                <a:effectLst/>
                <a:uLnTx/>
                <a:uFillTx/>
                <a:latin typeface="Arial" panose="020B0604020202020204" pitchFamily="34" charset="0"/>
                <a:ea typeface="맑은 고딕" panose="020B0503020000020004" pitchFamily="34" charset="-127"/>
                <a:cs typeface="Arial" panose="020B0604020202020204" pitchFamily="34" charset="0"/>
              </a:rPr>
              <a:t>Estamos hablando de establecimientos informales</a:t>
            </a:r>
          </a:p>
        </p:txBody>
      </p:sp>
      <p:grpSp>
        <p:nvGrpSpPr>
          <p:cNvPr id="13" name="Grupo 12">
            <a:extLst>
              <a:ext uri="{FF2B5EF4-FFF2-40B4-BE49-F238E27FC236}">
                <a16:creationId xmlns:a16="http://schemas.microsoft.com/office/drawing/2014/main" id="{364AD556-B1F8-4508-9BA0-322C855CA861}"/>
              </a:ext>
            </a:extLst>
          </p:cNvPr>
          <p:cNvGrpSpPr/>
          <p:nvPr/>
        </p:nvGrpSpPr>
        <p:grpSpPr>
          <a:xfrm>
            <a:off x="6317729" y="2089953"/>
            <a:ext cx="5599739" cy="4232508"/>
            <a:chOff x="1995381" y="2688288"/>
            <a:chExt cx="5599739" cy="4232508"/>
          </a:xfrm>
        </p:grpSpPr>
        <p:sp>
          <p:nvSpPr>
            <p:cNvPr id="14" name="Rectángulo 13">
              <a:extLst>
                <a:ext uri="{FF2B5EF4-FFF2-40B4-BE49-F238E27FC236}">
                  <a16:creationId xmlns:a16="http://schemas.microsoft.com/office/drawing/2014/main" id="{194A304A-97C5-4F19-BEDE-0DE4E75426EA}"/>
                </a:ext>
              </a:extLst>
            </p:cNvPr>
            <p:cNvSpPr/>
            <p:nvPr/>
          </p:nvSpPr>
          <p:spPr>
            <a:xfrm>
              <a:off x="3351948" y="2962736"/>
              <a:ext cx="2019600" cy="3301879"/>
            </a:xfrm>
            <a:prstGeom prst="rect">
              <a:avLst/>
            </a:prstGeom>
            <a:solidFill>
              <a:schemeClr val="bg1">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CFD5EA"/>
                </a:solidFill>
                <a:effectLst/>
                <a:uLnTx/>
                <a:uFillTx/>
                <a:latin typeface="Calibri" panose="020F0502020204030204"/>
                <a:ea typeface="+mn-ea"/>
                <a:cs typeface="+mn-cs"/>
              </a:endParaRPr>
            </a:p>
          </p:txBody>
        </p:sp>
        <p:graphicFrame>
          <p:nvGraphicFramePr>
            <p:cNvPr id="16" name="Gráfico 15">
              <a:extLst>
                <a:ext uri="{FF2B5EF4-FFF2-40B4-BE49-F238E27FC236}">
                  <a16:creationId xmlns:a16="http://schemas.microsoft.com/office/drawing/2014/main" id="{FD92D6FF-7B42-4B00-A323-72EAF4C50751}"/>
                </a:ext>
              </a:extLst>
            </p:cNvPr>
            <p:cNvGraphicFramePr>
              <a:graphicFrameLocks/>
            </p:cNvGraphicFramePr>
            <p:nvPr>
              <p:extLst>
                <p:ext uri="{D42A27DB-BD31-4B8C-83A1-F6EECF244321}">
                  <p14:modId xmlns:p14="http://schemas.microsoft.com/office/powerpoint/2010/main" val="1547347942"/>
                </p:ext>
              </p:extLst>
            </p:nvPr>
          </p:nvGraphicFramePr>
          <p:xfrm>
            <a:off x="3351948" y="2688288"/>
            <a:ext cx="4243172" cy="4232508"/>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ángulo 18">
              <a:extLst>
                <a:ext uri="{FF2B5EF4-FFF2-40B4-BE49-F238E27FC236}">
                  <a16:creationId xmlns:a16="http://schemas.microsoft.com/office/drawing/2014/main" id="{044BA7B2-BACC-49F9-807A-E725DE09375F}"/>
                </a:ext>
              </a:extLst>
            </p:cNvPr>
            <p:cNvSpPr/>
            <p:nvPr/>
          </p:nvSpPr>
          <p:spPr>
            <a:xfrm>
              <a:off x="1997724" y="2962736"/>
              <a:ext cx="2019982" cy="8162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Recibieron financiamiento</a:t>
              </a:r>
            </a:p>
          </p:txBody>
        </p:sp>
        <p:sp>
          <p:nvSpPr>
            <p:cNvPr id="20" name="Rectángulo 19">
              <a:extLst>
                <a:ext uri="{FF2B5EF4-FFF2-40B4-BE49-F238E27FC236}">
                  <a16:creationId xmlns:a16="http://schemas.microsoft.com/office/drawing/2014/main" id="{8199912F-648D-49DA-A107-E31374B33648}"/>
                </a:ext>
              </a:extLst>
            </p:cNvPr>
            <p:cNvSpPr/>
            <p:nvPr/>
          </p:nvSpPr>
          <p:spPr>
            <a:xfrm>
              <a:off x="1997462" y="3777191"/>
              <a:ext cx="2019982" cy="816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Manejaron una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cuenta bancaria</a:t>
              </a:r>
            </a:p>
          </p:txBody>
        </p:sp>
        <p:sp>
          <p:nvSpPr>
            <p:cNvPr id="21" name="Rectángulo 20">
              <a:extLst>
                <a:ext uri="{FF2B5EF4-FFF2-40B4-BE49-F238E27FC236}">
                  <a16:creationId xmlns:a16="http://schemas.microsoft.com/office/drawing/2014/main" id="{4572AD27-6378-45F9-BCC0-272F02AC2D38}"/>
                </a:ext>
              </a:extLst>
            </p:cNvPr>
            <p:cNvSpPr/>
            <p:nvPr/>
          </p:nvSpPr>
          <p:spPr>
            <a:xfrm>
              <a:off x="1995381" y="5414874"/>
              <a:ext cx="2019982" cy="849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Contaron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servicio de Internet</a:t>
              </a:r>
            </a:p>
          </p:txBody>
        </p:sp>
        <p:sp>
          <p:nvSpPr>
            <p:cNvPr id="22" name="Rectángulo 21">
              <a:extLst>
                <a:ext uri="{FF2B5EF4-FFF2-40B4-BE49-F238E27FC236}">
                  <a16:creationId xmlns:a16="http://schemas.microsoft.com/office/drawing/2014/main" id="{922F6B71-CE1E-4035-AF2A-E3A7E660B193}"/>
                </a:ext>
              </a:extLst>
            </p:cNvPr>
            <p:cNvSpPr/>
            <p:nvPr/>
          </p:nvSpPr>
          <p:spPr>
            <a:xfrm>
              <a:off x="1995643" y="4596032"/>
              <a:ext cx="2019982" cy="8162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Usaron equipo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 cómputo</a:t>
              </a:r>
            </a:p>
          </p:txBody>
        </p:sp>
      </p:grpSp>
    </p:spTree>
    <p:extLst>
      <p:ext uri="{BB962C8B-B14F-4D97-AF65-F5344CB8AC3E}">
        <p14:creationId xmlns:p14="http://schemas.microsoft.com/office/powerpoint/2010/main" val="703695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0EBD288-40EA-4515-B344-156CFC923961}"/>
              </a:ext>
            </a:extLst>
          </p:cNvPr>
          <p:cNvPicPr>
            <a:picLocks noChangeAspect="1"/>
          </p:cNvPicPr>
          <p:nvPr/>
        </p:nvPicPr>
        <p:blipFill>
          <a:blip r:embed="rId2"/>
          <a:stretch>
            <a:fillRect/>
          </a:stretch>
        </p:blipFill>
        <p:spPr>
          <a:xfrm>
            <a:off x="1" y="0"/>
            <a:ext cx="5977632" cy="6858000"/>
          </a:xfrm>
          <a:prstGeom prst="rect">
            <a:avLst/>
          </a:prstGeom>
        </p:spPr>
      </p:pic>
      <p:sp>
        <p:nvSpPr>
          <p:cNvPr id="2" name="Text Placeholder 1">
            <a:extLst>
              <a:ext uri="{FF2B5EF4-FFF2-40B4-BE49-F238E27FC236}">
                <a16:creationId xmlns:a16="http://schemas.microsoft.com/office/drawing/2014/main" id="{29EF927E-D01F-4FC9-9075-94D4231FD37B}"/>
              </a:ext>
            </a:extLst>
          </p:cNvPr>
          <p:cNvSpPr txBox="1">
            <a:spLocks/>
          </p:cNvSpPr>
          <p:nvPr/>
        </p:nvSpPr>
        <p:spPr>
          <a:xfrm>
            <a:off x="6214369" y="317702"/>
            <a:ext cx="6675428" cy="1117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r>
              <a:rPr lang="es-MX" altLang="ko-KR"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PERSONAL OCUPADO EN ESTABLECIMIENTOS FORMALES E INFORMALES </a:t>
            </a:r>
          </a:p>
          <a:p>
            <a:pPr marL="0" marR="0" lvl="0" indent="0" fontAlgn="auto">
              <a:spcBef>
                <a:spcPts val="0"/>
              </a:spcBef>
              <a:spcAft>
                <a:spcPts val="0"/>
              </a:spcAft>
              <a:buClrTx/>
              <a:buSzTx/>
              <a:buNone/>
              <a:tabLst/>
              <a:defRPr/>
            </a:pPr>
            <a:r>
              <a:rPr lang="es-MX" altLang="ko-KR"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SEGÚN ESCOLARIDAD</a:t>
            </a:r>
            <a:r>
              <a:rPr lang="es-MX" altLang="ko-KR"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2018</a:t>
            </a:r>
          </a:p>
        </p:txBody>
      </p:sp>
      <p:pic>
        <p:nvPicPr>
          <p:cNvPr id="8" name="Graphic 22">
            <a:extLst>
              <a:ext uri="{FF2B5EF4-FFF2-40B4-BE49-F238E27FC236}">
                <a16:creationId xmlns:a16="http://schemas.microsoft.com/office/drawing/2014/main" id="{67EC77F2-564F-4E6E-B819-EBBE3BC22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8256" y="1384137"/>
            <a:ext cx="3162946" cy="102331"/>
          </a:xfrm>
          <a:prstGeom prst="rect">
            <a:avLst/>
          </a:prstGeom>
        </p:spPr>
      </p:pic>
      <p:grpSp>
        <p:nvGrpSpPr>
          <p:cNvPr id="9" name="Grupo 8">
            <a:extLst>
              <a:ext uri="{FF2B5EF4-FFF2-40B4-BE49-F238E27FC236}">
                <a16:creationId xmlns:a16="http://schemas.microsoft.com/office/drawing/2014/main" id="{5F6AEA11-17CB-4C46-BA3B-BF34FC749450}"/>
              </a:ext>
            </a:extLst>
          </p:cNvPr>
          <p:cNvGrpSpPr/>
          <p:nvPr/>
        </p:nvGrpSpPr>
        <p:grpSpPr>
          <a:xfrm>
            <a:off x="10399253" y="1677475"/>
            <a:ext cx="1792746" cy="485073"/>
            <a:chOff x="10382233" y="1366503"/>
            <a:chExt cx="1792746" cy="485073"/>
          </a:xfrm>
        </p:grpSpPr>
        <p:sp>
          <p:nvSpPr>
            <p:cNvPr id="10" name="Rectángulo 9">
              <a:extLst>
                <a:ext uri="{FF2B5EF4-FFF2-40B4-BE49-F238E27FC236}">
                  <a16:creationId xmlns:a16="http://schemas.microsoft.com/office/drawing/2014/main" id="{A99809DE-10E0-46EF-9D6A-0F519CF0EEA7}"/>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FF6FBA2D-9603-45D3-B8E5-89ABB0671427}"/>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CC7199B0-7106-443D-9827-1857C0325AB6}"/>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lumMod val="75000"/>
                      <a:lumOff val="25000"/>
                    </a:schemeClr>
                  </a:solidFill>
                  <a:latin typeface="Arial" panose="020B0604020202020204" pitchFamily="34" charset="0"/>
                  <a:cs typeface="Arial" panose="020B0604020202020204" pitchFamily="34" charset="0"/>
                </a:rPr>
                <a:t>Porcentajes</a:t>
              </a:r>
            </a:p>
          </p:txBody>
        </p:sp>
      </p:grpSp>
      <p:sp>
        <p:nvSpPr>
          <p:cNvPr id="18" name="Text Placeholder 1">
            <a:extLst>
              <a:ext uri="{FF2B5EF4-FFF2-40B4-BE49-F238E27FC236}">
                <a16:creationId xmlns:a16="http://schemas.microsoft.com/office/drawing/2014/main" id="{9A5BA245-3F13-4893-BB76-2BB8B88EF6A0}"/>
              </a:ext>
            </a:extLst>
          </p:cNvPr>
          <p:cNvSpPr txBox="1">
            <a:spLocks/>
          </p:cNvSpPr>
          <p:nvPr/>
        </p:nvSpPr>
        <p:spPr>
          <a:xfrm>
            <a:off x="881594" y="2372516"/>
            <a:ext cx="4325406" cy="211296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3600" b="0" i="0" u="none" strike="noStrike" kern="1200" cap="none" spc="0" normalizeH="0" baseline="0" noProof="0" dirty="0">
                <a:ln>
                  <a:noFill/>
                </a:ln>
                <a:solidFill>
                  <a:srgbClr val="FFFFFF"/>
                </a:solidFill>
                <a:effectLst/>
                <a:uLnTx/>
                <a:uFillTx/>
                <a:latin typeface="Arial" panose="020B0604020202020204" pitchFamily="34" charset="0"/>
                <a:ea typeface="맑은 고딕" panose="020B0503020000020004" pitchFamily="34" charset="-127"/>
                <a:cs typeface="Arial" panose="020B0604020202020204" pitchFamily="34" charset="0"/>
              </a:rPr>
              <a:t>Estamos hablando de establecimientos informales</a:t>
            </a:r>
          </a:p>
        </p:txBody>
      </p:sp>
      <p:graphicFrame>
        <p:nvGraphicFramePr>
          <p:cNvPr id="24" name="Gráfico 23">
            <a:extLst>
              <a:ext uri="{FF2B5EF4-FFF2-40B4-BE49-F238E27FC236}">
                <a16:creationId xmlns:a16="http://schemas.microsoft.com/office/drawing/2014/main" id="{006E60DD-AD55-4B94-8326-91E9A92CE92C}"/>
              </a:ext>
            </a:extLst>
          </p:cNvPr>
          <p:cNvGraphicFramePr/>
          <p:nvPr>
            <p:extLst>
              <p:ext uri="{D42A27DB-BD31-4B8C-83A1-F6EECF244321}">
                <p14:modId xmlns:p14="http://schemas.microsoft.com/office/powerpoint/2010/main" val="898895325"/>
              </p:ext>
            </p:extLst>
          </p:nvPr>
        </p:nvGraphicFramePr>
        <p:xfrm>
          <a:off x="6096000" y="2159871"/>
          <a:ext cx="6096000" cy="44901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81273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0EBD288-40EA-4515-B344-156CFC923961}"/>
              </a:ext>
            </a:extLst>
          </p:cNvPr>
          <p:cNvPicPr>
            <a:picLocks noChangeAspect="1"/>
          </p:cNvPicPr>
          <p:nvPr/>
        </p:nvPicPr>
        <p:blipFill>
          <a:blip r:embed="rId2"/>
          <a:stretch>
            <a:fillRect/>
          </a:stretch>
        </p:blipFill>
        <p:spPr>
          <a:xfrm>
            <a:off x="1" y="0"/>
            <a:ext cx="5977632" cy="6858000"/>
          </a:xfrm>
          <a:prstGeom prst="rect">
            <a:avLst/>
          </a:prstGeom>
        </p:spPr>
      </p:pic>
      <p:sp>
        <p:nvSpPr>
          <p:cNvPr id="2" name="Text Placeholder 1">
            <a:extLst>
              <a:ext uri="{FF2B5EF4-FFF2-40B4-BE49-F238E27FC236}">
                <a16:creationId xmlns:a16="http://schemas.microsoft.com/office/drawing/2014/main" id="{29EF927E-D01F-4FC9-9075-94D4231FD37B}"/>
              </a:ext>
            </a:extLst>
          </p:cNvPr>
          <p:cNvSpPr txBox="1">
            <a:spLocks/>
          </p:cNvSpPr>
          <p:nvPr/>
        </p:nvSpPr>
        <p:spPr>
          <a:xfrm>
            <a:off x="6096000" y="248002"/>
            <a:ext cx="6675428" cy="1117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r>
              <a:rPr lang="es-MX" altLang="ko-KR"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ESTABLECIMIENTOS FORMALES E INFORMALES </a:t>
            </a:r>
            <a:r>
              <a:rPr lang="es-MX" altLang="ko-KR"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SEGÚN EDAD DEL PERSONAL OCUPADO</a:t>
            </a:r>
            <a:r>
              <a:rPr lang="es-MX" altLang="ko-KR"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2018</a:t>
            </a:r>
            <a:endParaRPr lang="es-MX" altLang="ko-KR"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endParaRPr>
          </a:p>
        </p:txBody>
      </p:sp>
      <p:pic>
        <p:nvPicPr>
          <p:cNvPr id="8" name="Graphic 22">
            <a:extLst>
              <a:ext uri="{FF2B5EF4-FFF2-40B4-BE49-F238E27FC236}">
                <a16:creationId xmlns:a16="http://schemas.microsoft.com/office/drawing/2014/main" id="{67EC77F2-564F-4E6E-B819-EBBE3BC22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4369" y="1368042"/>
            <a:ext cx="3162946" cy="102331"/>
          </a:xfrm>
          <a:prstGeom prst="rect">
            <a:avLst/>
          </a:prstGeom>
        </p:spPr>
      </p:pic>
      <p:grpSp>
        <p:nvGrpSpPr>
          <p:cNvPr id="9" name="Grupo 8">
            <a:extLst>
              <a:ext uri="{FF2B5EF4-FFF2-40B4-BE49-F238E27FC236}">
                <a16:creationId xmlns:a16="http://schemas.microsoft.com/office/drawing/2014/main" id="{5F6AEA11-17CB-4C46-BA3B-BF34FC749450}"/>
              </a:ext>
            </a:extLst>
          </p:cNvPr>
          <p:cNvGrpSpPr/>
          <p:nvPr/>
        </p:nvGrpSpPr>
        <p:grpSpPr>
          <a:xfrm>
            <a:off x="10399253" y="1677475"/>
            <a:ext cx="1792746" cy="485073"/>
            <a:chOff x="10382233" y="1366503"/>
            <a:chExt cx="1792746" cy="485073"/>
          </a:xfrm>
        </p:grpSpPr>
        <p:sp>
          <p:nvSpPr>
            <p:cNvPr id="10" name="Rectángulo 9">
              <a:extLst>
                <a:ext uri="{FF2B5EF4-FFF2-40B4-BE49-F238E27FC236}">
                  <a16:creationId xmlns:a16="http://schemas.microsoft.com/office/drawing/2014/main" id="{A99809DE-10E0-46EF-9D6A-0F519CF0EEA7}"/>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FF6FBA2D-9603-45D3-B8E5-89ABB0671427}"/>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CC7199B0-7106-443D-9827-1857C0325AB6}"/>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lumMod val="75000"/>
                      <a:lumOff val="25000"/>
                    </a:schemeClr>
                  </a:solidFill>
                  <a:latin typeface="Arial" panose="020B0604020202020204" pitchFamily="34" charset="0"/>
                  <a:cs typeface="Arial" panose="020B0604020202020204" pitchFamily="34" charset="0"/>
                </a:rPr>
                <a:t>Porcentajes</a:t>
              </a:r>
            </a:p>
          </p:txBody>
        </p:sp>
      </p:grpSp>
      <p:sp>
        <p:nvSpPr>
          <p:cNvPr id="18" name="Text Placeholder 1">
            <a:extLst>
              <a:ext uri="{FF2B5EF4-FFF2-40B4-BE49-F238E27FC236}">
                <a16:creationId xmlns:a16="http://schemas.microsoft.com/office/drawing/2014/main" id="{9A5BA245-3F13-4893-BB76-2BB8B88EF6A0}"/>
              </a:ext>
            </a:extLst>
          </p:cNvPr>
          <p:cNvSpPr txBox="1">
            <a:spLocks/>
          </p:cNvSpPr>
          <p:nvPr/>
        </p:nvSpPr>
        <p:spPr>
          <a:xfrm>
            <a:off x="881594" y="2372516"/>
            <a:ext cx="4325406" cy="211296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3600" b="0" i="0" u="none" strike="noStrike" kern="1200" cap="none" spc="0" normalizeH="0" baseline="0" noProof="0" dirty="0">
                <a:ln>
                  <a:noFill/>
                </a:ln>
                <a:solidFill>
                  <a:srgbClr val="FFFFFF"/>
                </a:solidFill>
                <a:effectLst/>
                <a:uLnTx/>
                <a:uFillTx/>
                <a:latin typeface="Arial" panose="020B0604020202020204" pitchFamily="34" charset="0"/>
                <a:ea typeface="맑은 고딕" panose="020B0503020000020004" pitchFamily="34" charset="-127"/>
                <a:cs typeface="Arial" panose="020B0604020202020204" pitchFamily="34" charset="0"/>
              </a:rPr>
              <a:t>Estamos hablando de establecimientos informales</a:t>
            </a:r>
          </a:p>
        </p:txBody>
      </p:sp>
      <p:graphicFrame>
        <p:nvGraphicFramePr>
          <p:cNvPr id="14" name="Gráfico 13">
            <a:extLst>
              <a:ext uri="{FF2B5EF4-FFF2-40B4-BE49-F238E27FC236}">
                <a16:creationId xmlns:a16="http://schemas.microsoft.com/office/drawing/2014/main" id="{8C04456B-DA15-49BA-A962-182B19AE2719}"/>
              </a:ext>
            </a:extLst>
          </p:cNvPr>
          <p:cNvGraphicFramePr/>
          <p:nvPr>
            <p:extLst>
              <p:ext uri="{D42A27DB-BD31-4B8C-83A1-F6EECF244321}">
                <p14:modId xmlns:p14="http://schemas.microsoft.com/office/powerpoint/2010/main" val="1647888288"/>
              </p:ext>
            </p:extLst>
          </p:nvPr>
        </p:nvGraphicFramePr>
        <p:xfrm>
          <a:off x="6223000" y="2343151"/>
          <a:ext cx="5899052" cy="4413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5665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0EBD288-40EA-4515-B344-156CFC923961}"/>
              </a:ext>
            </a:extLst>
          </p:cNvPr>
          <p:cNvPicPr>
            <a:picLocks noChangeAspect="1"/>
          </p:cNvPicPr>
          <p:nvPr/>
        </p:nvPicPr>
        <p:blipFill>
          <a:blip r:embed="rId2"/>
          <a:stretch>
            <a:fillRect/>
          </a:stretch>
        </p:blipFill>
        <p:spPr>
          <a:xfrm>
            <a:off x="1" y="0"/>
            <a:ext cx="5977632" cy="6858000"/>
          </a:xfrm>
          <a:prstGeom prst="rect">
            <a:avLst/>
          </a:prstGeom>
        </p:spPr>
      </p:pic>
      <p:sp>
        <p:nvSpPr>
          <p:cNvPr id="2" name="Text Placeholder 1">
            <a:extLst>
              <a:ext uri="{FF2B5EF4-FFF2-40B4-BE49-F238E27FC236}">
                <a16:creationId xmlns:a16="http://schemas.microsoft.com/office/drawing/2014/main" id="{29EF927E-D01F-4FC9-9075-94D4231FD37B}"/>
              </a:ext>
            </a:extLst>
          </p:cNvPr>
          <p:cNvSpPr txBox="1">
            <a:spLocks/>
          </p:cNvSpPr>
          <p:nvPr/>
        </p:nvSpPr>
        <p:spPr>
          <a:xfrm>
            <a:off x="5977633" y="397575"/>
            <a:ext cx="6675428" cy="1117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r>
              <a:rPr lang="es-MX" altLang="ko-KR"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MEDIOS DE PAGO UTILIZADOS </a:t>
            </a:r>
          </a:p>
          <a:p>
            <a:pPr marL="0" marR="0" lvl="0" indent="0" fontAlgn="auto">
              <a:spcBef>
                <a:spcPts val="0"/>
              </a:spcBef>
              <a:spcAft>
                <a:spcPts val="0"/>
              </a:spcAft>
              <a:buClrTx/>
              <a:buSzTx/>
              <a:buNone/>
              <a:tabLst/>
              <a:defRPr/>
            </a:pPr>
            <a:r>
              <a:rPr lang="es-MX" altLang="ko-KR"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EN LOS ESTABLECIMIENTOS FORMALES E INFORMALES, 2018</a:t>
            </a:r>
          </a:p>
        </p:txBody>
      </p:sp>
      <p:pic>
        <p:nvPicPr>
          <p:cNvPr id="8" name="Graphic 22">
            <a:extLst>
              <a:ext uri="{FF2B5EF4-FFF2-40B4-BE49-F238E27FC236}">
                <a16:creationId xmlns:a16="http://schemas.microsoft.com/office/drawing/2014/main" id="{67EC77F2-564F-4E6E-B819-EBBE3BC22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494015"/>
            <a:ext cx="3162946" cy="102331"/>
          </a:xfrm>
          <a:prstGeom prst="rect">
            <a:avLst/>
          </a:prstGeom>
        </p:spPr>
      </p:pic>
      <p:sp>
        <p:nvSpPr>
          <p:cNvPr id="18" name="Text Placeholder 1">
            <a:extLst>
              <a:ext uri="{FF2B5EF4-FFF2-40B4-BE49-F238E27FC236}">
                <a16:creationId xmlns:a16="http://schemas.microsoft.com/office/drawing/2014/main" id="{9A5BA245-3F13-4893-BB76-2BB8B88EF6A0}"/>
              </a:ext>
            </a:extLst>
          </p:cNvPr>
          <p:cNvSpPr txBox="1">
            <a:spLocks/>
          </p:cNvSpPr>
          <p:nvPr/>
        </p:nvSpPr>
        <p:spPr>
          <a:xfrm>
            <a:off x="881594" y="2372516"/>
            <a:ext cx="4325406" cy="211296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3600" b="0" i="0" u="none" strike="noStrike" kern="1200" cap="none" spc="0" normalizeH="0" baseline="0" noProof="0" dirty="0">
                <a:ln>
                  <a:noFill/>
                </a:ln>
                <a:solidFill>
                  <a:srgbClr val="FFFFFF"/>
                </a:solidFill>
                <a:effectLst/>
                <a:uLnTx/>
                <a:uFillTx/>
                <a:latin typeface="Arial" panose="020B0604020202020204" pitchFamily="34" charset="0"/>
                <a:ea typeface="맑은 고딕" panose="020B0503020000020004" pitchFamily="34" charset="-127"/>
                <a:cs typeface="Arial" panose="020B0604020202020204" pitchFamily="34" charset="0"/>
              </a:rPr>
              <a:t>Estamos hablando de establecimientos informales</a:t>
            </a:r>
          </a:p>
        </p:txBody>
      </p:sp>
      <p:graphicFrame>
        <p:nvGraphicFramePr>
          <p:cNvPr id="13" name="Tabla 12">
            <a:extLst>
              <a:ext uri="{FF2B5EF4-FFF2-40B4-BE49-F238E27FC236}">
                <a16:creationId xmlns:a16="http://schemas.microsoft.com/office/drawing/2014/main" id="{77B606B3-FE86-434E-9778-D2BAEA2CE1EA}"/>
              </a:ext>
            </a:extLst>
          </p:cNvPr>
          <p:cNvGraphicFramePr>
            <a:graphicFrameLocks noGrp="1"/>
          </p:cNvGraphicFramePr>
          <p:nvPr>
            <p:extLst>
              <p:ext uri="{D42A27DB-BD31-4B8C-83A1-F6EECF244321}">
                <p14:modId xmlns:p14="http://schemas.microsoft.com/office/powerpoint/2010/main" val="3097887618"/>
              </p:ext>
            </p:extLst>
          </p:nvPr>
        </p:nvGraphicFramePr>
        <p:xfrm>
          <a:off x="6000750" y="2486504"/>
          <a:ext cx="6082244" cy="2520838"/>
        </p:xfrm>
        <a:graphic>
          <a:graphicData uri="http://schemas.openxmlformats.org/drawingml/2006/table">
            <a:tbl>
              <a:tblPr>
                <a:tableStyleId>{5940675A-B579-460E-94D1-54222C63F5DA}</a:tableStyleId>
              </a:tblPr>
              <a:tblGrid>
                <a:gridCol w="1745194">
                  <a:extLst>
                    <a:ext uri="{9D8B030D-6E8A-4147-A177-3AD203B41FA5}">
                      <a16:colId xmlns:a16="http://schemas.microsoft.com/office/drawing/2014/main" val="2329299772"/>
                    </a:ext>
                  </a:extLst>
                </a:gridCol>
                <a:gridCol w="723900">
                  <a:extLst>
                    <a:ext uri="{9D8B030D-6E8A-4147-A177-3AD203B41FA5}">
                      <a16:colId xmlns:a16="http://schemas.microsoft.com/office/drawing/2014/main" val="1968324558"/>
                    </a:ext>
                  </a:extLst>
                </a:gridCol>
                <a:gridCol w="857250">
                  <a:extLst>
                    <a:ext uri="{9D8B030D-6E8A-4147-A177-3AD203B41FA5}">
                      <a16:colId xmlns:a16="http://schemas.microsoft.com/office/drawing/2014/main" val="565609285"/>
                    </a:ext>
                  </a:extLst>
                </a:gridCol>
                <a:gridCol w="136946">
                  <a:extLst>
                    <a:ext uri="{9D8B030D-6E8A-4147-A177-3AD203B41FA5}">
                      <a16:colId xmlns:a16="http://schemas.microsoft.com/office/drawing/2014/main" val="2931185576"/>
                    </a:ext>
                  </a:extLst>
                </a:gridCol>
                <a:gridCol w="606004">
                  <a:extLst>
                    <a:ext uri="{9D8B030D-6E8A-4147-A177-3AD203B41FA5}">
                      <a16:colId xmlns:a16="http://schemas.microsoft.com/office/drawing/2014/main" val="103065779"/>
                    </a:ext>
                  </a:extLst>
                </a:gridCol>
                <a:gridCol w="682764">
                  <a:extLst>
                    <a:ext uri="{9D8B030D-6E8A-4147-A177-3AD203B41FA5}">
                      <a16:colId xmlns:a16="http://schemas.microsoft.com/office/drawing/2014/main" val="585603554"/>
                    </a:ext>
                  </a:extLst>
                </a:gridCol>
                <a:gridCol w="765000">
                  <a:extLst>
                    <a:ext uri="{9D8B030D-6E8A-4147-A177-3AD203B41FA5}">
                      <a16:colId xmlns:a16="http://schemas.microsoft.com/office/drawing/2014/main" val="521008646"/>
                    </a:ext>
                  </a:extLst>
                </a:gridCol>
                <a:gridCol w="565186">
                  <a:extLst>
                    <a:ext uri="{9D8B030D-6E8A-4147-A177-3AD203B41FA5}">
                      <a16:colId xmlns:a16="http://schemas.microsoft.com/office/drawing/2014/main" val="3974497975"/>
                    </a:ext>
                  </a:extLst>
                </a:gridCol>
              </a:tblGrid>
              <a:tr h="698626">
                <a:tc rowSpan="3">
                  <a:txBody>
                    <a:bodyPr/>
                    <a:lstStyle/>
                    <a:p>
                      <a:pPr algn="ctr" fontAlgn="ctr"/>
                      <a:r>
                        <a:rPr lang="es-MX" sz="1800" b="1" u="none" strike="noStrike" dirty="0">
                          <a:solidFill>
                            <a:schemeClr val="bg1"/>
                          </a:solidFill>
                          <a:effectLst/>
                          <a:latin typeface="Arial" panose="020B0604020202020204" pitchFamily="34" charset="0"/>
                          <a:cs typeface="Arial" panose="020B0604020202020204" pitchFamily="34" charset="0"/>
                        </a:rPr>
                        <a:t>Tipo de</a:t>
                      </a:r>
                    </a:p>
                    <a:p>
                      <a:pPr algn="ctr" fontAlgn="ctr"/>
                      <a:r>
                        <a:rPr lang="es-MX" sz="1800" b="1" u="none" strike="noStrike" dirty="0">
                          <a:solidFill>
                            <a:schemeClr val="bg1"/>
                          </a:solidFill>
                          <a:effectLst/>
                          <a:latin typeface="Arial" panose="020B0604020202020204" pitchFamily="34" charset="0"/>
                          <a:cs typeface="Arial" panose="020B0604020202020204" pitchFamily="34" charset="0"/>
                        </a:rPr>
                        <a:t>establecimiento</a:t>
                      </a:r>
                      <a:endParaRPr lang="es-MX"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AF42"/>
                    </a:solidFill>
                  </a:tcPr>
                </a:tc>
                <a:tc gridSpan="7">
                  <a:txBody>
                    <a:bodyPr/>
                    <a:lstStyle/>
                    <a:p>
                      <a:pPr algn="ctr" fontAlgn="ctr"/>
                      <a:r>
                        <a:rPr lang="es-MX" sz="1800" b="1" u="none" strike="noStrike" dirty="0">
                          <a:solidFill>
                            <a:schemeClr val="bg1"/>
                          </a:solidFill>
                          <a:effectLst/>
                          <a:latin typeface="Arial" panose="020B0604020202020204" pitchFamily="34" charset="0"/>
                          <a:cs typeface="Arial" panose="020B0604020202020204" pitchFamily="34" charset="0"/>
                        </a:rPr>
                        <a:t>Medios de pago </a:t>
                      </a:r>
                      <a:endParaRPr lang="es-MX"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endParaRPr lang="es-MX"/>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s-MX"/>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s-MX"/>
                    </a:p>
                  </a:txBody>
                  <a:tcPr/>
                </a:tc>
                <a:tc hMerge="1">
                  <a:txBody>
                    <a:bodyPr/>
                    <a:lstStyle/>
                    <a:p>
                      <a:endParaRPr lang="es-MX"/>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s-MX"/>
                    </a:p>
                  </a:txBody>
                  <a:tcPr>
                    <a:lnL w="12700" cap="flat" cmpd="sng" algn="ctr">
                      <a:solidFill>
                        <a:schemeClr val="bg1">
                          <a:lumMod val="85000"/>
                        </a:schemeClr>
                      </a:solidFill>
                      <a:prstDash val="solid"/>
                      <a:round/>
                      <a:headEnd type="none" w="med" len="med"/>
                      <a:tailEnd type="none" w="med" len="med"/>
                    </a:lnL>
                  </a:tcPr>
                </a:tc>
                <a:tc hMerge="1">
                  <a:txBody>
                    <a:bodyPr/>
                    <a:lstStyle/>
                    <a:p>
                      <a:pPr algn="ctr" fontAlgn="ct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277C6"/>
                    </a:solidFill>
                  </a:tcPr>
                </a:tc>
                <a:extLst>
                  <a:ext uri="{0D108BD9-81ED-4DB2-BD59-A6C34878D82A}">
                    <a16:rowId xmlns:a16="http://schemas.microsoft.com/office/drawing/2014/main" val="3939551701"/>
                  </a:ext>
                </a:extLst>
              </a:tr>
              <a:tr h="536340">
                <a:tc vMerge="1">
                  <a:txBody>
                    <a:bodyPr/>
                    <a:lstStyle/>
                    <a:p>
                      <a:endParaRPr lang="es-MX"/>
                    </a:p>
                  </a:txBody>
                  <a:tcPr/>
                </a:tc>
                <a:tc>
                  <a:txBody>
                    <a:bodyPr/>
                    <a:lstStyle/>
                    <a:p>
                      <a:pPr algn="ctr" fontAlgn="b"/>
                      <a:r>
                        <a:rPr lang="es-MX" sz="1200" b="0" u="none" strike="noStrike" dirty="0">
                          <a:solidFill>
                            <a:schemeClr val="tx1">
                              <a:lumMod val="75000"/>
                              <a:lumOff val="25000"/>
                            </a:schemeClr>
                          </a:solidFill>
                          <a:effectLst/>
                          <a:latin typeface="Arial" panose="020B0604020202020204" pitchFamily="34" charset="0"/>
                          <a:cs typeface="Arial" panose="020B0604020202020204" pitchFamily="34" charset="0"/>
                        </a:rPr>
                        <a:t>Efectivo</a:t>
                      </a:r>
                      <a:endParaRPr lang="es-MX"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gridSpan="2">
                  <a:txBody>
                    <a:bodyPr/>
                    <a:lstStyle/>
                    <a:p>
                      <a:pPr algn="ctr" fontAlgn="b"/>
                      <a:r>
                        <a:rPr lang="es-MX" sz="1200" b="0" u="none" strike="noStrike" dirty="0">
                          <a:solidFill>
                            <a:schemeClr val="tx1">
                              <a:lumMod val="75000"/>
                              <a:lumOff val="25000"/>
                            </a:schemeClr>
                          </a:solidFill>
                          <a:effectLst/>
                          <a:latin typeface="Arial" panose="020B0604020202020204" pitchFamily="34" charset="0"/>
                          <a:cs typeface="Arial" panose="020B0604020202020204" pitchFamily="34" charset="0"/>
                        </a:rPr>
                        <a:t>Transferencia</a:t>
                      </a:r>
                      <a:endParaRPr lang="es-MX"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fontAlgn="b"/>
                      <a:r>
                        <a:rPr lang="es-MX" sz="1200" b="0" u="none" strike="noStrike" dirty="0">
                          <a:solidFill>
                            <a:schemeClr val="tx1">
                              <a:lumMod val="75000"/>
                              <a:lumOff val="25000"/>
                            </a:schemeClr>
                          </a:solidFill>
                          <a:effectLst/>
                          <a:latin typeface="Arial" panose="020B0604020202020204" pitchFamily="34" charset="0"/>
                          <a:cs typeface="Arial" panose="020B0604020202020204" pitchFamily="34" charset="0"/>
                        </a:rPr>
                        <a:t>Tarjeta bancaria</a:t>
                      </a:r>
                      <a:endParaRPr lang="es-MX"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b"/>
                      <a:r>
                        <a:rPr lang="es-MX" sz="1200" b="0" u="none" strike="noStrike" dirty="0">
                          <a:solidFill>
                            <a:schemeClr val="tx1">
                              <a:lumMod val="75000"/>
                              <a:lumOff val="25000"/>
                            </a:schemeClr>
                          </a:solidFill>
                          <a:effectLst/>
                          <a:latin typeface="Arial" panose="020B0604020202020204" pitchFamily="34" charset="0"/>
                          <a:cs typeface="Arial" panose="020B0604020202020204" pitchFamily="34" charset="0"/>
                        </a:rPr>
                        <a:t>Tarjeta bancaria</a:t>
                      </a:r>
                      <a:endParaRPr lang="es-MX"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b"/>
                      <a:r>
                        <a:rPr lang="es-MX" sz="1200" b="0" u="none" strike="noStrike" dirty="0">
                          <a:solidFill>
                            <a:schemeClr val="tx1">
                              <a:lumMod val="75000"/>
                              <a:lumOff val="25000"/>
                            </a:schemeClr>
                          </a:solidFill>
                          <a:effectLst/>
                          <a:latin typeface="Arial" panose="020B0604020202020204" pitchFamily="34" charset="0"/>
                          <a:cs typeface="Arial" panose="020B0604020202020204" pitchFamily="34" charset="0"/>
                        </a:rPr>
                        <a:t>Cheques</a:t>
                      </a:r>
                      <a:endParaRPr lang="es-MX"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b"/>
                      <a:r>
                        <a:rPr lang="es-MX" sz="1200" b="0" u="none" strike="noStrike" dirty="0">
                          <a:solidFill>
                            <a:schemeClr val="tx1">
                              <a:lumMod val="75000"/>
                              <a:lumOff val="25000"/>
                            </a:schemeClr>
                          </a:solidFill>
                          <a:effectLst/>
                          <a:latin typeface="Arial" panose="020B0604020202020204" pitchFamily="34" charset="0"/>
                          <a:cs typeface="Arial" panose="020B0604020202020204" pitchFamily="34" charset="0"/>
                        </a:rPr>
                        <a:t>Depósito bancario</a:t>
                      </a:r>
                      <a:endParaRPr lang="es-MX"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b"/>
                      <a:r>
                        <a:rPr lang="es-MX" sz="1200" b="0" u="none" strike="noStrike" dirty="0">
                          <a:solidFill>
                            <a:schemeClr val="tx1">
                              <a:lumMod val="75000"/>
                              <a:lumOff val="25000"/>
                            </a:schemeClr>
                          </a:solidFill>
                          <a:effectLst/>
                          <a:latin typeface="Arial" panose="020B0604020202020204" pitchFamily="34" charset="0"/>
                          <a:cs typeface="Arial" panose="020B0604020202020204" pitchFamily="34" charset="0"/>
                        </a:rPr>
                        <a:t>Otros</a:t>
                      </a:r>
                      <a:endParaRPr lang="es-MX"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19501760"/>
                  </a:ext>
                </a:extLst>
              </a:tr>
              <a:tr h="255726">
                <a:tc vMerge="1">
                  <a:txBody>
                    <a:bodyPr/>
                    <a:lstStyle/>
                    <a:p>
                      <a:pPr algn="ctr" fontAlgn="ctr"/>
                      <a:endParaRPr lang="es-MX" sz="11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33A6A"/>
                    </a:solidFill>
                  </a:tcPr>
                </a:tc>
                <a:tc gridSpan="7">
                  <a:txBody>
                    <a:bodyPr/>
                    <a:lstStyle/>
                    <a:p>
                      <a:pPr algn="ctr" fontAlgn="b"/>
                      <a:r>
                        <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Porcentajes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s-MX"/>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endParaRPr lang="es-MX"/>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endParaRPr lang="es-MX"/>
                    </a:p>
                  </a:txBody>
                  <a:tcPr/>
                </a:tc>
                <a:tc hMerge="1">
                  <a:txBody>
                    <a:bodyPr/>
                    <a:lstStyle/>
                    <a:p>
                      <a:endParaRPr lang="es-MX"/>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endParaRPr lang="es-MX"/>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pPr algn="ctr" fontAlgn="b"/>
                      <a:endParaRPr lang="es-MX" sz="11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val="2509064415"/>
                  </a:ext>
                </a:extLst>
              </a:tr>
              <a:tr h="337184">
                <a:tc>
                  <a:txBody>
                    <a:bodyPr/>
                    <a:lstStyle/>
                    <a:p>
                      <a:pPr algn="l" fontAlgn="b"/>
                      <a:r>
                        <a:rPr lang="es-MX" sz="1800" b="1" u="none" strike="noStrike" dirty="0">
                          <a:solidFill>
                            <a:schemeClr val="tx1">
                              <a:lumMod val="75000"/>
                              <a:lumOff val="25000"/>
                            </a:schemeClr>
                          </a:solidFill>
                          <a:effectLst/>
                          <a:latin typeface="Arial" panose="020B0604020202020204" pitchFamily="34" charset="0"/>
                          <a:cs typeface="Arial" panose="020B0604020202020204" pitchFamily="34" charset="0"/>
                        </a:rPr>
                        <a:t>  Total</a:t>
                      </a:r>
                      <a:endParaRPr lang="es-MX" sz="18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ctr"/>
                      <a:r>
                        <a:rPr lang="es-MX" sz="1800" b="1" u="none" strike="noStrike" dirty="0">
                          <a:solidFill>
                            <a:schemeClr val="tx1">
                              <a:lumMod val="75000"/>
                              <a:lumOff val="25000"/>
                            </a:schemeClr>
                          </a:solidFill>
                          <a:effectLst/>
                          <a:latin typeface="Arial" panose="020B0604020202020204" pitchFamily="34" charset="0"/>
                          <a:cs typeface="Arial" panose="020B0604020202020204" pitchFamily="34" charset="0"/>
                        </a:rPr>
                        <a:t>77.4</a:t>
                      </a:r>
                      <a:endParaRPr lang="es-MX" sz="18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ctr"/>
                      <a:r>
                        <a:rPr lang="es-MX" sz="1800" b="1" u="none" strike="noStrike" dirty="0">
                          <a:solidFill>
                            <a:schemeClr val="tx1">
                              <a:lumMod val="75000"/>
                              <a:lumOff val="25000"/>
                            </a:schemeClr>
                          </a:solidFill>
                          <a:effectLst/>
                          <a:latin typeface="Arial" panose="020B0604020202020204" pitchFamily="34" charset="0"/>
                          <a:cs typeface="Arial" panose="020B0604020202020204" pitchFamily="34" charset="0"/>
                        </a:rPr>
                        <a:t>8.6</a:t>
                      </a:r>
                      <a:endParaRPr lang="es-MX" sz="18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fontAlgn="ctr"/>
                      <a:r>
                        <a:rPr lang="es-MX" sz="1800" b="1" u="none" strike="noStrike">
                          <a:solidFill>
                            <a:schemeClr val="tx1">
                              <a:lumMod val="75000"/>
                              <a:lumOff val="25000"/>
                            </a:schemeClr>
                          </a:solidFill>
                          <a:effectLst/>
                          <a:latin typeface="Arial" panose="020B0604020202020204" pitchFamily="34" charset="0"/>
                          <a:cs typeface="Arial" panose="020B0604020202020204" pitchFamily="34" charset="0"/>
                        </a:rPr>
                        <a:t>6.1</a:t>
                      </a:r>
                      <a:endParaRPr lang="es-MX" sz="18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fontAlgn="ctr"/>
                      <a:endParaRPr lang="es-MX" sz="18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ctr"/>
                      <a:r>
                        <a:rPr lang="es-MX" sz="1800" b="1" u="none" strike="noStrike">
                          <a:solidFill>
                            <a:schemeClr val="tx1">
                              <a:lumMod val="75000"/>
                              <a:lumOff val="25000"/>
                            </a:schemeClr>
                          </a:solidFill>
                          <a:effectLst/>
                          <a:latin typeface="Arial" panose="020B0604020202020204" pitchFamily="34" charset="0"/>
                          <a:cs typeface="Arial" panose="020B0604020202020204" pitchFamily="34" charset="0"/>
                        </a:rPr>
                        <a:t>5.0</a:t>
                      </a:r>
                      <a:endParaRPr lang="es-MX" sz="18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ctr"/>
                      <a:r>
                        <a:rPr lang="es-MX" sz="1800" b="1" u="none" strike="noStrike">
                          <a:solidFill>
                            <a:schemeClr val="tx1">
                              <a:lumMod val="75000"/>
                              <a:lumOff val="25000"/>
                            </a:schemeClr>
                          </a:solidFill>
                          <a:effectLst/>
                          <a:latin typeface="Arial" panose="020B0604020202020204" pitchFamily="34" charset="0"/>
                          <a:cs typeface="Arial" panose="020B0604020202020204" pitchFamily="34" charset="0"/>
                        </a:rPr>
                        <a:t>2.7</a:t>
                      </a:r>
                      <a:endParaRPr lang="es-MX" sz="18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ctr"/>
                      <a:r>
                        <a:rPr lang="es-MX" sz="1800" b="1" u="none" strike="noStrike">
                          <a:solidFill>
                            <a:schemeClr val="tx1">
                              <a:lumMod val="75000"/>
                              <a:lumOff val="25000"/>
                            </a:schemeClr>
                          </a:solidFill>
                          <a:effectLst/>
                          <a:latin typeface="Arial" panose="020B0604020202020204" pitchFamily="34" charset="0"/>
                          <a:cs typeface="Arial" panose="020B0604020202020204" pitchFamily="34" charset="0"/>
                        </a:rPr>
                        <a:t>0.2</a:t>
                      </a:r>
                      <a:endParaRPr lang="es-MX" sz="18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01343707"/>
                  </a:ext>
                </a:extLst>
              </a:tr>
              <a:tr h="337184">
                <a:tc>
                  <a:txBody>
                    <a:bodyPr/>
                    <a:lstStyle/>
                    <a:p>
                      <a:pPr algn="l" fontAlgn="b"/>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  Formales</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56.3</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17.3</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gridSpan="2">
                  <a:txBody>
                    <a:bodyPr/>
                    <a:lstStyle/>
                    <a:p>
                      <a:pPr algn="ctr" fontAlgn="ctr"/>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10.9</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hMerge="1">
                  <a:txBody>
                    <a:bodyPr/>
                    <a:lstStyle/>
                    <a:p>
                      <a:pPr algn="ctr" fontAlgn="ct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10.2</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4.9</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MX" sz="1800" b="0" u="none" strike="noStrike">
                          <a:solidFill>
                            <a:schemeClr val="tx1">
                              <a:lumMod val="75000"/>
                              <a:lumOff val="25000"/>
                            </a:schemeClr>
                          </a:solidFill>
                          <a:effectLst/>
                          <a:latin typeface="Arial" panose="020B0604020202020204" pitchFamily="34" charset="0"/>
                          <a:cs typeface="Arial" panose="020B0604020202020204" pitchFamily="34" charset="0"/>
                        </a:rPr>
                        <a:t>0.3</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3034399937"/>
                  </a:ext>
                </a:extLst>
              </a:tr>
              <a:tr h="337184">
                <a:tc>
                  <a:txBody>
                    <a:bodyPr/>
                    <a:lstStyle/>
                    <a:p>
                      <a:pPr algn="l" fontAlgn="b"/>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  Informales</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95.2</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1.2</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fontAlgn="b"/>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2.0</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fontAlgn="b"/>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0.6</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0.8</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800" b="0" u="none" strike="noStrike" dirty="0">
                          <a:solidFill>
                            <a:schemeClr val="tx1">
                              <a:lumMod val="75000"/>
                              <a:lumOff val="25000"/>
                            </a:schemeClr>
                          </a:solidFill>
                          <a:effectLst/>
                          <a:latin typeface="Arial" panose="020B0604020202020204" pitchFamily="34" charset="0"/>
                          <a:cs typeface="Arial" panose="020B0604020202020204" pitchFamily="34" charset="0"/>
                        </a:rPr>
                        <a:t>0.1</a:t>
                      </a:r>
                      <a:endParaRPr lang="es-MX" sz="1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51783092"/>
                  </a:ext>
                </a:extLst>
              </a:tr>
            </a:tbl>
          </a:graphicData>
        </a:graphic>
      </p:graphicFrame>
    </p:spTree>
    <p:extLst>
      <p:ext uri="{BB962C8B-B14F-4D97-AF65-F5344CB8AC3E}">
        <p14:creationId xmlns:p14="http://schemas.microsoft.com/office/powerpoint/2010/main" val="2913758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0EBD288-40EA-4515-B344-156CFC923961}"/>
              </a:ext>
            </a:extLst>
          </p:cNvPr>
          <p:cNvPicPr>
            <a:picLocks noChangeAspect="1"/>
          </p:cNvPicPr>
          <p:nvPr/>
        </p:nvPicPr>
        <p:blipFill>
          <a:blip r:embed="rId2"/>
          <a:stretch>
            <a:fillRect/>
          </a:stretch>
        </p:blipFill>
        <p:spPr>
          <a:xfrm>
            <a:off x="1" y="0"/>
            <a:ext cx="5977632" cy="6858000"/>
          </a:xfrm>
          <a:prstGeom prst="rect">
            <a:avLst/>
          </a:prstGeom>
        </p:spPr>
      </p:pic>
      <p:sp>
        <p:nvSpPr>
          <p:cNvPr id="2" name="Text Placeholder 1">
            <a:extLst>
              <a:ext uri="{FF2B5EF4-FFF2-40B4-BE49-F238E27FC236}">
                <a16:creationId xmlns:a16="http://schemas.microsoft.com/office/drawing/2014/main" id="{29EF927E-D01F-4FC9-9075-94D4231FD37B}"/>
              </a:ext>
            </a:extLst>
          </p:cNvPr>
          <p:cNvSpPr txBox="1">
            <a:spLocks/>
          </p:cNvSpPr>
          <p:nvPr/>
        </p:nvSpPr>
        <p:spPr>
          <a:xfrm>
            <a:off x="6096000" y="340444"/>
            <a:ext cx="6675428" cy="1117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r>
              <a:rPr lang="es-MX" altLang="ko-KR"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DEMOGRAFÍA DE LOS NEGOCIOS: </a:t>
            </a:r>
            <a:r>
              <a:rPr lang="es-MX" altLang="ko-KR"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UNIDADES ECONÓMICAS INFORMALES EN 2019</a:t>
            </a:r>
            <a:endParaRPr lang="es-MX" altLang="ko-KR"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endParaRPr>
          </a:p>
        </p:txBody>
      </p:sp>
      <p:pic>
        <p:nvPicPr>
          <p:cNvPr id="8" name="Graphic 22">
            <a:extLst>
              <a:ext uri="{FF2B5EF4-FFF2-40B4-BE49-F238E27FC236}">
                <a16:creationId xmlns:a16="http://schemas.microsoft.com/office/drawing/2014/main" id="{67EC77F2-564F-4E6E-B819-EBBE3BC22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0387" y="1243777"/>
            <a:ext cx="3162946" cy="102331"/>
          </a:xfrm>
          <a:prstGeom prst="rect">
            <a:avLst/>
          </a:prstGeom>
        </p:spPr>
      </p:pic>
      <p:sp>
        <p:nvSpPr>
          <p:cNvPr id="18" name="Text Placeholder 1">
            <a:extLst>
              <a:ext uri="{FF2B5EF4-FFF2-40B4-BE49-F238E27FC236}">
                <a16:creationId xmlns:a16="http://schemas.microsoft.com/office/drawing/2014/main" id="{9A5BA245-3F13-4893-BB76-2BB8B88EF6A0}"/>
              </a:ext>
            </a:extLst>
          </p:cNvPr>
          <p:cNvSpPr txBox="1">
            <a:spLocks/>
          </p:cNvSpPr>
          <p:nvPr/>
        </p:nvSpPr>
        <p:spPr>
          <a:xfrm>
            <a:off x="881594" y="2372516"/>
            <a:ext cx="4325406" cy="211296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3600" b="0" i="0" u="none" strike="noStrike" kern="1200" cap="none" spc="0" normalizeH="0" baseline="0" noProof="0" dirty="0">
                <a:ln>
                  <a:noFill/>
                </a:ln>
                <a:solidFill>
                  <a:srgbClr val="FFFFFF"/>
                </a:solidFill>
                <a:effectLst/>
                <a:uLnTx/>
                <a:uFillTx/>
                <a:latin typeface="Arial" panose="020B0604020202020204" pitchFamily="34" charset="0"/>
                <a:ea typeface="맑은 고딕" panose="020B0503020000020004" pitchFamily="34" charset="-127"/>
                <a:cs typeface="Arial" panose="020B0604020202020204" pitchFamily="34" charset="0"/>
              </a:rPr>
              <a:t>Estamos hablando de establecimientos informales</a:t>
            </a:r>
          </a:p>
        </p:txBody>
      </p:sp>
      <p:graphicFrame>
        <p:nvGraphicFramePr>
          <p:cNvPr id="7" name="Gráfico 6">
            <a:extLst>
              <a:ext uri="{FF2B5EF4-FFF2-40B4-BE49-F238E27FC236}">
                <a16:creationId xmlns:a16="http://schemas.microsoft.com/office/drawing/2014/main" id="{839BC28A-6151-433E-84C3-2006E2FB52A1}"/>
              </a:ext>
            </a:extLst>
          </p:cNvPr>
          <p:cNvGraphicFramePr>
            <a:graphicFrameLocks/>
          </p:cNvGraphicFramePr>
          <p:nvPr>
            <p:extLst>
              <p:ext uri="{D42A27DB-BD31-4B8C-83A1-F6EECF244321}">
                <p14:modId xmlns:p14="http://schemas.microsoft.com/office/powerpoint/2010/main" val="156150783"/>
              </p:ext>
            </p:extLst>
          </p:nvPr>
        </p:nvGraphicFramePr>
        <p:xfrm>
          <a:off x="6096000" y="1569979"/>
          <a:ext cx="5873750" cy="4660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a 6">
            <a:extLst>
              <a:ext uri="{FF2B5EF4-FFF2-40B4-BE49-F238E27FC236}">
                <a16:creationId xmlns:a16="http://schemas.microsoft.com/office/drawing/2014/main" id="{A4F5E676-6C15-476C-ACD8-EB63122A65FE}"/>
              </a:ext>
            </a:extLst>
          </p:cNvPr>
          <p:cNvGraphicFramePr>
            <a:graphicFrameLocks noGrp="1"/>
          </p:cNvGraphicFramePr>
          <p:nvPr>
            <p:extLst>
              <p:ext uri="{D42A27DB-BD31-4B8C-83A1-F6EECF244321}">
                <p14:modId xmlns:p14="http://schemas.microsoft.com/office/powerpoint/2010/main" val="470735903"/>
              </p:ext>
            </p:extLst>
          </p:nvPr>
        </p:nvGraphicFramePr>
        <p:xfrm>
          <a:off x="6647254" y="5784190"/>
          <a:ext cx="3737751" cy="731520"/>
        </p:xfrm>
        <a:graphic>
          <a:graphicData uri="http://schemas.openxmlformats.org/drawingml/2006/table">
            <a:tbl>
              <a:tblPr firstRow="1" bandRow="1">
                <a:tableStyleId>{5940675A-B579-460E-94D1-54222C63F5DA}</a:tableStyleId>
              </a:tblPr>
              <a:tblGrid>
                <a:gridCol w="314965">
                  <a:extLst>
                    <a:ext uri="{9D8B030D-6E8A-4147-A177-3AD203B41FA5}">
                      <a16:colId xmlns:a16="http://schemas.microsoft.com/office/drawing/2014/main" val="1898973407"/>
                    </a:ext>
                  </a:extLst>
                </a:gridCol>
                <a:gridCol w="3422786">
                  <a:extLst>
                    <a:ext uri="{9D8B030D-6E8A-4147-A177-3AD203B41FA5}">
                      <a16:colId xmlns:a16="http://schemas.microsoft.com/office/drawing/2014/main" val="2721485933"/>
                    </a:ext>
                  </a:extLst>
                </a:gridCol>
              </a:tblGrid>
              <a:tr h="231986">
                <a:tc>
                  <a:txBody>
                    <a:bodyPr/>
                    <a:lstStyle/>
                    <a:p>
                      <a:endParaRPr lang="es-MX" sz="1800" dirty="0">
                        <a:solidFill>
                          <a:schemeClr val="tx1">
                            <a:lumMod val="75000"/>
                            <a:lumOff val="25000"/>
                          </a:schemeClr>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AF42"/>
                    </a:solidFill>
                  </a:tcPr>
                </a:tc>
                <a:tc>
                  <a:txBody>
                    <a:bodyPr/>
                    <a:lstStyle/>
                    <a:p>
                      <a:r>
                        <a:rPr lang="es-MX" sz="1800" dirty="0">
                          <a:solidFill>
                            <a:schemeClr val="tx1">
                              <a:lumMod val="75000"/>
                              <a:lumOff val="25000"/>
                            </a:schemeClr>
                          </a:solidFill>
                          <a:latin typeface="Arial" panose="020B0604020202020204" pitchFamily="34" charset="0"/>
                          <a:cs typeface="Arial" panose="020B0604020202020204" pitchFamily="34" charset="0"/>
                        </a:rPr>
                        <a:t>De nueva creación (49.1%)</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95873456"/>
                  </a:ext>
                </a:extLst>
              </a:tr>
              <a:tr h="231986">
                <a:tc>
                  <a:txBody>
                    <a:bodyPr/>
                    <a:lstStyle/>
                    <a:p>
                      <a:endParaRPr lang="es-MX" sz="1800" dirty="0">
                        <a:solidFill>
                          <a:schemeClr val="tx1">
                            <a:lumMod val="75000"/>
                            <a:lumOff val="25000"/>
                          </a:schemeClr>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r>
                        <a:rPr lang="es-MX" sz="1800" dirty="0">
                          <a:solidFill>
                            <a:schemeClr val="tx1">
                              <a:lumMod val="75000"/>
                              <a:lumOff val="25000"/>
                            </a:schemeClr>
                          </a:solidFill>
                          <a:latin typeface="Arial" panose="020B0604020202020204" pitchFamily="34" charset="0"/>
                          <a:cs typeface="Arial" panose="020B0604020202020204" pitchFamily="34" charset="0"/>
                        </a:rPr>
                        <a:t>Sobrevivientes (50.9%)</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92369267"/>
                  </a:ext>
                </a:extLst>
              </a:tr>
            </a:tbl>
          </a:graphicData>
        </a:graphic>
      </p:graphicFrame>
      <p:graphicFrame>
        <p:nvGraphicFramePr>
          <p:cNvPr id="10" name="Tabla 6">
            <a:extLst>
              <a:ext uri="{FF2B5EF4-FFF2-40B4-BE49-F238E27FC236}">
                <a16:creationId xmlns:a16="http://schemas.microsoft.com/office/drawing/2014/main" id="{25F5E0CE-D75B-4076-8A34-272E7584E9DC}"/>
              </a:ext>
            </a:extLst>
          </p:cNvPr>
          <p:cNvGraphicFramePr>
            <a:graphicFrameLocks noGrp="1"/>
          </p:cNvGraphicFramePr>
          <p:nvPr>
            <p:extLst>
              <p:ext uri="{D42A27DB-BD31-4B8C-83A1-F6EECF244321}">
                <p14:modId xmlns:p14="http://schemas.microsoft.com/office/powerpoint/2010/main" val="637855296"/>
              </p:ext>
            </p:extLst>
          </p:nvPr>
        </p:nvGraphicFramePr>
        <p:xfrm>
          <a:off x="10074167" y="5814670"/>
          <a:ext cx="2072412" cy="731520"/>
        </p:xfrm>
        <a:graphic>
          <a:graphicData uri="http://schemas.openxmlformats.org/drawingml/2006/table">
            <a:tbl>
              <a:tblPr firstRow="1" bandRow="1">
                <a:tableStyleId>{5940675A-B579-460E-94D1-54222C63F5DA}</a:tableStyleId>
              </a:tblPr>
              <a:tblGrid>
                <a:gridCol w="409043">
                  <a:extLst>
                    <a:ext uri="{9D8B030D-6E8A-4147-A177-3AD203B41FA5}">
                      <a16:colId xmlns:a16="http://schemas.microsoft.com/office/drawing/2014/main" val="1898973407"/>
                    </a:ext>
                  </a:extLst>
                </a:gridCol>
                <a:gridCol w="1663369">
                  <a:extLst>
                    <a:ext uri="{9D8B030D-6E8A-4147-A177-3AD203B41FA5}">
                      <a16:colId xmlns:a16="http://schemas.microsoft.com/office/drawing/2014/main" val="2721485933"/>
                    </a:ext>
                  </a:extLst>
                </a:gridCol>
              </a:tblGrid>
              <a:tr h="231986">
                <a:tc>
                  <a:txBody>
                    <a:bodyPr/>
                    <a:lstStyle/>
                    <a:p>
                      <a:endParaRPr lang="es-MX" sz="1400" dirty="0">
                        <a:solidFill>
                          <a:schemeClr val="tx1">
                            <a:lumMod val="75000"/>
                            <a:lumOff val="25000"/>
                          </a:schemeClr>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s-MX" sz="1800" dirty="0">
                          <a:solidFill>
                            <a:schemeClr val="tx1">
                              <a:lumMod val="75000"/>
                              <a:lumOff val="25000"/>
                            </a:schemeClr>
                          </a:solidFill>
                          <a:latin typeface="Arial" panose="020B0604020202020204" pitchFamily="34" charset="0"/>
                          <a:cs typeface="Arial" panose="020B0604020202020204" pitchFamily="34" charset="0"/>
                        </a:rPr>
                        <a:t>2014 (43.3%)</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95873456"/>
                  </a:ext>
                </a:extLst>
              </a:tr>
              <a:tr h="231986">
                <a:tc>
                  <a:txBody>
                    <a:bodyPr/>
                    <a:lstStyle/>
                    <a:p>
                      <a:endParaRPr lang="es-MX" sz="1400" dirty="0">
                        <a:solidFill>
                          <a:schemeClr val="tx1">
                            <a:lumMod val="75000"/>
                            <a:lumOff val="25000"/>
                          </a:schemeClr>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r>
                        <a:rPr lang="es-MX" sz="1800" dirty="0">
                          <a:solidFill>
                            <a:schemeClr val="tx1">
                              <a:lumMod val="75000"/>
                              <a:lumOff val="25000"/>
                            </a:schemeClr>
                          </a:solidFill>
                          <a:latin typeface="Arial" panose="020B0604020202020204" pitchFamily="34" charset="0"/>
                          <a:cs typeface="Arial" panose="020B0604020202020204" pitchFamily="34" charset="0"/>
                        </a:rPr>
                        <a:t>2009 (56.7%)</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92369267"/>
                  </a:ext>
                </a:extLst>
              </a:tr>
            </a:tbl>
          </a:graphicData>
        </a:graphic>
      </p:graphicFrame>
    </p:spTree>
    <p:extLst>
      <p:ext uri="{BB962C8B-B14F-4D97-AF65-F5344CB8AC3E}">
        <p14:creationId xmlns:p14="http://schemas.microsoft.com/office/powerpoint/2010/main" val="1364792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0EBD288-40EA-4515-B344-156CFC923961}"/>
              </a:ext>
            </a:extLst>
          </p:cNvPr>
          <p:cNvPicPr>
            <a:picLocks noChangeAspect="1"/>
          </p:cNvPicPr>
          <p:nvPr/>
        </p:nvPicPr>
        <p:blipFill>
          <a:blip r:embed="rId2"/>
          <a:stretch>
            <a:fillRect/>
          </a:stretch>
        </p:blipFill>
        <p:spPr>
          <a:xfrm>
            <a:off x="1" y="0"/>
            <a:ext cx="5666178" cy="6858000"/>
          </a:xfrm>
          <a:prstGeom prst="rect">
            <a:avLst/>
          </a:prstGeom>
        </p:spPr>
      </p:pic>
      <p:sp>
        <p:nvSpPr>
          <p:cNvPr id="2" name="Text Placeholder 1">
            <a:extLst>
              <a:ext uri="{FF2B5EF4-FFF2-40B4-BE49-F238E27FC236}">
                <a16:creationId xmlns:a16="http://schemas.microsoft.com/office/drawing/2014/main" id="{29EF927E-D01F-4FC9-9075-94D4231FD37B}"/>
              </a:ext>
            </a:extLst>
          </p:cNvPr>
          <p:cNvSpPr txBox="1">
            <a:spLocks/>
          </p:cNvSpPr>
          <p:nvPr/>
        </p:nvSpPr>
        <p:spPr>
          <a:xfrm>
            <a:off x="5921232" y="250441"/>
            <a:ext cx="6675428" cy="1117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r>
              <a:rPr lang="es-MX" altLang="ko-KR"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USO DE TECNOLOGÍAS </a:t>
            </a:r>
          </a:p>
          <a:p>
            <a:pPr marL="0" marR="0" lvl="0" indent="0" fontAlgn="auto">
              <a:spcBef>
                <a:spcPts val="0"/>
              </a:spcBef>
              <a:spcAft>
                <a:spcPts val="0"/>
              </a:spcAft>
              <a:buClrTx/>
              <a:buSzTx/>
              <a:buNone/>
              <a:tabLst/>
              <a:defRPr/>
            </a:pPr>
            <a:r>
              <a:rPr lang="es-MX" altLang="ko-KR"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PARA EL FUNCIONAMIENTO DE LOS NEGOCIOS SOBREVIVIENTES</a:t>
            </a:r>
          </a:p>
        </p:txBody>
      </p:sp>
      <p:pic>
        <p:nvPicPr>
          <p:cNvPr id="8" name="Graphic 22">
            <a:extLst>
              <a:ext uri="{FF2B5EF4-FFF2-40B4-BE49-F238E27FC236}">
                <a16:creationId xmlns:a16="http://schemas.microsoft.com/office/drawing/2014/main" id="{67EC77F2-564F-4E6E-B819-EBBE3BC22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368042"/>
            <a:ext cx="3162946" cy="102331"/>
          </a:xfrm>
          <a:prstGeom prst="rect">
            <a:avLst/>
          </a:prstGeom>
        </p:spPr>
      </p:pic>
      <p:sp>
        <p:nvSpPr>
          <p:cNvPr id="18" name="Text Placeholder 1">
            <a:extLst>
              <a:ext uri="{FF2B5EF4-FFF2-40B4-BE49-F238E27FC236}">
                <a16:creationId xmlns:a16="http://schemas.microsoft.com/office/drawing/2014/main" id="{9A5BA245-3F13-4893-BB76-2BB8B88EF6A0}"/>
              </a:ext>
            </a:extLst>
          </p:cNvPr>
          <p:cNvSpPr txBox="1">
            <a:spLocks/>
          </p:cNvSpPr>
          <p:nvPr/>
        </p:nvSpPr>
        <p:spPr>
          <a:xfrm>
            <a:off x="881594" y="2372516"/>
            <a:ext cx="4325406" cy="211296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3600" b="0" i="0" u="none" strike="noStrike" kern="1200" cap="none" spc="0" normalizeH="0" baseline="0" noProof="0" dirty="0">
                <a:ln>
                  <a:noFill/>
                </a:ln>
                <a:solidFill>
                  <a:srgbClr val="FFFFFF"/>
                </a:solidFill>
                <a:effectLst/>
                <a:uLnTx/>
                <a:uFillTx/>
                <a:latin typeface="Arial" panose="020B0604020202020204" pitchFamily="34" charset="0"/>
                <a:ea typeface="맑은 고딕" panose="020B0503020000020004" pitchFamily="34" charset="-127"/>
                <a:cs typeface="Arial" panose="020B0604020202020204" pitchFamily="34" charset="0"/>
              </a:rPr>
              <a:t>Estamos hablando de establecimientos informales</a:t>
            </a:r>
          </a:p>
        </p:txBody>
      </p:sp>
      <p:graphicFrame>
        <p:nvGraphicFramePr>
          <p:cNvPr id="11" name="Gráfico 10">
            <a:extLst>
              <a:ext uri="{FF2B5EF4-FFF2-40B4-BE49-F238E27FC236}">
                <a16:creationId xmlns:a16="http://schemas.microsoft.com/office/drawing/2014/main" id="{2C403D0D-8121-4444-B418-5EB87C18C6F8}"/>
              </a:ext>
            </a:extLst>
          </p:cNvPr>
          <p:cNvGraphicFramePr/>
          <p:nvPr>
            <p:extLst>
              <p:ext uri="{D42A27DB-BD31-4B8C-83A1-F6EECF244321}">
                <p14:modId xmlns:p14="http://schemas.microsoft.com/office/powerpoint/2010/main" val="1147907648"/>
              </p:ext>
            </p:extLst>
          </p:nvPr>
        </p:nvGraphicFramePr>
        <p:xfrm>
          <a:off x="5680841" y="1949352"/>
          <a:ext cx="6511159" cy="476312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upo 11">
            <a:extLst>
              <a:ext uri="{FF2B5EF4-FFF2-40B4-BE49-F238E27FC236}">
                <a16:creationId xmlns:a16="http://schemas.microsoft.com/office/drawing/2014/main" id="{BB3C4EB1-FB49-4156-A9AC-3CA230F2C32C}"/>
              </a:ext>
            </a:extLst>
          </p:cNvPr>
          <p:cNvGrpSpPr/>
          <p:nvPr/>
        </p:nvGrpSpPr>
        <p:grpSpPr>
          <a:xfrm>
            <a:off x="10399253" y="1677475"/>
            <a:ext cx="1792746" cy="485073"/>
            <a:chOff x="10382233" y="1366503"/>
            <a:chExt cx="1792746" cy="485073"/>
          </a:xfrm>
        </p:grpSpPr>
        <p:sp>
          <p:nvSpPr>
            <p:cNvPr id="13" name="Rectángulo 12">
              <a:extLst>
                <a:ext uri="{FF2B5EF4-FFF2-40B4-BE49-F238E27FC236}">
                  <a16:creationId xmlns:a16="http://schemas.microsoft.com/office/drawing/2014/main" id="{452FB516-43EE-4E12-991B-93CF6FC87690}"/>
                </a:ext>
              </a:extLst>
            </p:cNvPr>
            <p:cNvSpPr/>
            <p:nvPr/>
          </p:nvSpPr>
          <p:spPr>
            <a:xfrm>
              <a:off x="10382233" y="1366504"/>
              <a:ext cx="1792745" cy="4850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7873720D-1EB0-44B6-ADE7-AD516F67EF0C}"/>
                </a:ext>
              </a:extLst>
            </p:cNvPr>
            <p:cNvSpPr/>
            <p:nvPr/>
          </p:nvSpPr>
          <p:spPr>
            <a:xfrm>
              <a:off x="10540181" y="1366505"/>
              <a:ext cx="1620137" cy="485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3343FC6F-34CE-4341-BBE5-CAB52A412A0E}"/>
                </a:ext>
              </a:extLst>
            </p:cNvPr>
            <p:cNvSpPr/>
            <p:nvPr/>
          </p:nvSpPr>
          <p:spPr>
            <a:xfrm>
              <a:off x="10683636" y="1366503"/>
              <a:ext cx="1491343" cy="48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lumMod val="75000"/>
                      <a:lumOff val="25000"/>
                    </a:schemeClr>
                  </a:solidFill>
                  <a:latin typeface="Arial" panose="020B0604020202020204" pitchFamily="34" charset="0"/>
                  <a:cs typeface="Arial" panose="020B0604020202020204" pitchFamily="34" charset="0"/>
                </a:rPr>
                <a:t>Porcentajes</a:t>
              </a:r>
            </a:p>
          </p:txBody>
        </p:sp>
      </p:grpSp>
    </p:spTree>
    <p:extLst>
      <p:ext uri="{BB962C8B-B14F-4D97-AF65-F5344CB8AC3E}">
        <p14:creationId xmlns:p14="http://schemas.microsoft.com/office/powerpoint/2010/main" val="4188225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id="{E4D0C45A-8EF9-4BA1-9870-3C1D4AC7EE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174556" y="3789206"/>
            <a:ext cx="2910265" cy="143187"/>
          </a:xfrm>
          <a:prstGeom prst="rect">
            <a:avLst/>
          </a:prstGeom>
        </p:spPr>
      </p:pic>
      <p:sp>
        <p:nvSpPr>
          <p:cNvPr id="2" name="Title 1">
            <a:extLst>
              <a:ext uri="{FF2B5EF4-FFF2-40B4-BE49-F238E27FC236}">
                <a16:creationId xmlns:a16="http://schemas.microsoft.com/office/drawing/2014/main" id="{802B9AC4-C6E6-FA43-F8F6-0E162172600F}"/>
              </a:ext>
            </a:extLst>
          </p:cNvPr>
          <p:cNvSpPr txBox="1">
            <a:spLocks/>
          </p:cNvSpPr>
          <p:nvPr/>
        </p:nvSpPr>
        <p:spPr>
          <a:xfrm>
            <a:off x="447675" y="4188838"/>
            <a:ext cx="10764146" cy="1869743"/>
          </a:xfrm>
          <a:prstGeom prst="rect">
            <a:avLst/>
          </a:prstGeom>
        </p:spPr>
        <p:txBody>
          <a:bodyPr wrap="square" lIns="0" tIns="0" rIns="0" bIns="0" anchor="ctr" anchorCtr="0">
            <a:spAutoFit/>
          </a:bodyPr>
          <a:lstStyle>
            <a:lvl1pPr algn="l" defTabSz="1828800" rtl="0" eaLnBrk="1" latinLnBrk="0" hangingPunct="1">
              <a:lnSpc>
                <a:spcPct val="90000"/>
              </a:lnSpc>
              <a:spcBef>
                <a:spcPct val="0"/>
              </a:spcBef>
              <a:buNone/>
              <a:defRPr sz="72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lgn="r" defTabSz="914400">
              <a:spcBef>
                <a:spcPts val="0"/>
              </a:spcBef>
              <a:defRPr/>
            </a:pPr>
            <a:r>
              <a:rPr lang="es-MX" altLang="ko-KR" sz="3500" b="0" dirty="0">
                <a:solidFill>
                  <a:schemeClr val="bg1"/>
                </a:solidFill>
                <a:latin typeface="Arial" panose="020B0604020202020204" pitchFamily="34" charset="0"/>
                <a:ea typeface="맑은 고딕" panose="020B0503020000020004" pitchFamily="34" charset="-127"/>
                <a:cs typeface="Arial" panose="020B0604020202020204" pitchFamily="34" charset="0"/>
              </a:rPr>
              <a:t>OTRO EJEMPLO:</a:t>
            </a:r>
          </a:p>
          <a:p>
            <a:pPr lvl="0" algn="r" defTabSz="914400">
              <a:spcBef>
                <a:spcPts val="0"/>
              </a:spcBef>
              <a:defRPr/>
            </a:pPr>
            <a:r>
              <a:rPr lang="es-MX" altLang="ko-KR" sz="5000" dirty="0">
                <a:solidFill>
                  <a:schemeClr val="bg1"/>
                </a:solidFill>
                <a:latin typeface="Arial" panose="020B0604020202020204" pitchFamily="34" charset="0"/>
                <a:ea typeface="맑은 고딕" panose="020B0503020000020004" pitchFamily="34" charset="-127"/>
                <a:cs typeface="Arial" panose="020B0604020202020204" pitchFamily="34" charset="0"/>
              </a:rPr>
              <a:t>EL VALOR AGREGADO</a:t>
            </a:r>
          </a:p>
          <a:p>
            <a:pPr lvl="0" algn="r" defTabSz="914400">
              <a:spcBef>
                <a:spcPts val="0"/>
              </a:spcBef>
              <a:defRPr/>
            </a:pPr>
            <a:r>
              <a:rPr lang="es-MX" altLang="ko-KR" sz="5000" dirty="0">
                <a:solidFill>
                  <a:schemeClr val="bg1"/>
                </a:solidFill>
                <a:latin typeface="Arial" panose="020B0604020202020204" pitchFamily="34" charset="0"/>
                <a:ea typeface="맑은 고딕" panose="020B0503020000020004" pitchFamily="34" charset="-127"/>
                <a:cs typeface="Arial" panose="020B0604020202020204" pitchFamily="34" charset="0"/>
              </a:rPr>
              <a:t> POR PERSONA OCUPADA</a:t>
            </a:r>
            <a:endParaRPr lang="es-MX" altLang="ko-KR" sz="5000" b="0" dirty="0">
              <a:solidFill>
                <a:schemeClr val="bg1"/>
              </a:solidFill>
              <a:latin typeface="Arial" panose="020B0604020202020204" pitchFamily="34" charset="0"/>
              <a:ea typeface="맑은 고딕" panose="020B0503020000020004" pitchFamily="34" charset="-127"/>
              <a:cs typeface="Arial" panose="020B0604020202020204" pitchFamily="34" charset="0"/>
            </a:endParaRPr>
          </a:p>
        </p:txBody>
      </p:sp>
    </p:spTree>
    <p:extLst>
      <p:ext uri="{BB962C8B-B14F-4D97-AF65-F5344CB8AC3E}">
        <p14:creationId xmlns:p14="http://schemas.microsoft.com/office/powerpoint/2010/main" val="1524207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C67DDA4-017C-4ED9-992E-2DFA2DE7F95F}"/>
              </a:ext>
            </a:extLst>
          </p:cNvPr>
          <p:cNvSpPr/>
          <p:nvPr/>
        </p:nvSpPr>
        <p:spPr>
          <a:xfrm>
            <a:off x="733530" y="1253797"/>
            <a:ext cx="1345089" cy="1320041"/>
          </a:xfrm>
          <a:prstGeom prst="ellipse">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33A6A"/>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E204DF51-D957-720F-E3A7-425E41D38109}"/>
              </a:ext>
            </a:extLst>
          </p:cNvPr>
          <p:cNvPicPr>
            <a:picLocks noChangeAspect="1"/>
          </p:cNvPicPr>
          <p:nvPr/>
        </p:nvPicPr>
        <p:blipFill rotWithShape="1">
          <a:blip r:embed="rId3"/>
          <a:srcRect l="26497" t="1763" r="25326" b="40716"/>
          <a:stretch/>
        </p:blipFill>
        <p:spPr>
          <a:xfrm>
            <a:off x="1012316" y="1530929"/>
            <a:ext cx="727099" cy="781791"/>
          </a:xfrm>
          <a:prstGeom prst="rect">
            <a:avLst/>
          </a:prstGeom>
        </p:spPr>
      </p:pic>
      <p:sp>
        <p:nvSpPr>
          <p:cNvPr id="3" name="TextBox 18">
            <a:extLst>
              <a:ext uri="{FF2B5EF4-FFF2-40B4-BE49-F238E27FC236}">
                <a16:creationId xmlns:a16="http://schemas.microsoft.com/office/drawing/2014/main" id="{317D5A17-CD76-54E8-09CD-499ACDC0D482}"/>
              </a:ext>
            </a:extLst>
          </p:cNvPr>
          <p:cNvSpPr txBox="1"/>
          <p:nvPr/>
        </p:nvSpPr>
        <p:spPr>
          <a:xfrm>
            <a:off x="5956530" y="453711"/>
            <a:ext cx="5738780" cy="1077218"/>
          </a:xfrm>
          <a:prstGeom prst="rect">
            <a:avLst/>
          </a:prstGeom>
          <a:noFill/>
        </p:spPr>
        <p:txBody>
          <a:bodyPr wrap="square" rtlCol="0">
            <a:spAutoFit/>
          </a:bodyPr>
          <a:lstStyle/>
          <a:p>
            <a:pPr defTabSz="914358">
              <a:defRPr/>
            </a:pPr>
            <a:r>
              <a:rPr lang="en-US" sz="3200" b="1" dirty="0">
                <a:solidFill>
                  <a:prstClr val="black">
                    <a:lumMod val="65000"/>
                    <a:lumOff val="35000"/>
                  </a:prstClr>
                </a:solidFill>
                <a:latin typeface="Arial" panose="020B0604020202020204" pitchFamily="34" charset="0"/>
                <a:cs typeface="Arial" panose="020B0604020202020204" pitchFamily="34" charset="0"/>
              </a:rPr>
              <a:t>VALOR AGREGADO POR PERSONA OCUPADA</a:t>
            </a:r>
            <a:endParaRPr lang="en-US" sz="4400" b="1"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6" name="Graphic 19">
            <a:extLst>
              <a:ext uri="{FF2B5EF4-FFF2-40B4-BE49-F238E27FC236}">
                <a16:creationId xmlns:a16="http://schemas.microsoft.com/office/drawing/2014/main" id="{31AE63D6-9D87-2C9B-7672-154F1A5E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1540798"/>
            <a:ext cx="3674328" cy="118876"/>
          </a:xfrm>
          <a:prstGeom prst="rect">
            <a:avLst/>
          </a:prstGeom>
        </p:spPr>
      </p:pic>
      <p:sp>
        <p:nvSpPr>
          <p:cNvPr id="25" name="CuadroTexto 24">
            <a:extLst>
              <a:ext uri="{FF2B5EF4-FFF2-40B4-BE49-F238E27FC236}">
                <a16:creationId xmlns:a16="http://schemas.microsoft.com/office/drawing/2014/main" id="{3F3E90A2-D126-4996-B8DA-993A07764C87}"/>
              </a:ext>
            </a:extLst>
          </p:cNvPr>
          <p:cNvSpPr txBox="1"/>
          <p:nvPr/>
        </p:nvSpPr>
        <p:spPr>
          <a:xfrm>
            <a:off x="6096000" y="1993019"/>
            <a:ext cx="5880921" cy="3970318"/>
          </a:xfrm>
          <a:prstGeom prst="rect">
            <a:avLst/>
          </a:prstGeom>
          <a:noFill/>
        </p:spPr>
        <p:txBody>
          <a:bodyPr wrap="square" rtlCol="0">
            <a:spAutoFit/>
          </a:bodyPr>
          <a:lstStyle/>
          <a:p>
            <a:pPr algn="just"/>
            <a:r>
              <a:rPr lang="es-MX" dirty="0">
                <a:solidFill>
                  <a:schemeClr val="tx1">
                    <a:lumMod val="65000"/>
                    <a:lumOff val="35000"/>
                  </a:schemeClr>
                </a:solidFill>
                <a:latin typeface="Arial" panose="020B0604020202020204" pitchFamily="34" charset="0"/>
                <a:cs typeface="Arial" panose="020B0604020202020204" pitchFamily="34" charset="0"/>
              </a:rPr>
              <a:t>El Valor Agregado Censal Bruto se define como el valor de la producción que se añade durante el proceso de trabajo por la actividad creadora y de transformación realizada por el personal ocupado, el capital y la organización, ejercida sobre los materiales que se consumen en la realización de la actividad económica.</a:t>
            </a:r>
          </a:p>
          <a:p>
            <a:pPr algn="just"/>
            <a:endParaRPr lang="es-MX" dirty="0">
              <a:solidFill>
                <a:schemeClr val="tx1">
                  <a:lumMod val="65000"/>
                  <a:lumOff val="35000"/>
                </a:schemeClr>
              </a:solidFill>
              <a:latin typeface="Arial" panose="020B0604020202020204" pitchFamily="34" charset="0"/>
              <a:cs typeface="Arial" panose="020B0604020202020204" pitchFamily="34" charset="0"/>
            </a:endParaRPr>
          </a:p>
          <a:p>
            <a:pPr algn="just"/>
            <a:r>
              <a:rPr lang="es-MX" dirty="0">
                <a:solidFill>
                  <a:schemeClr val="tx1">
                    <a:lumMod val="65000"/>
                    <a:lumOff val="35000"/>
                  </a:schemeClr>
                </a:solidFill>
                <a:latin typeface="Arial" panose="020B0604020202020204" pitchFamily="34" charset="0"/>
                <a:cs typeface="Arial" panose="020B0604020202020204" pitchFamily="34" charset="0"/>
              </a:rPr>
              <a:t>Para propósitos de esta presentación, se analizó la relación del </a:t>
            </a:r>
            <a:r>
              <a:rPr lang="es-MX" b="1" dirty="0">
                <a:solidFill>
                  <a:schemeClr val="tx1">
                    <a:lumMod val="65000"/>
                    <a:lumOff val="35000"/>
                  </a:schemeClr>
                </a:solidFill>
                <a:latin typeface="Arial" panose="020B0604020202020204" pitchFamily="34" charset="0"/>
                <a:cs typeface="Arial" panose="020B0604020202020204" pitchFamily="34" charset="0"/>
              </a:rPr>
              <a:t>Valor Agregado Censal Bruto entre el Personal ocupado total </a:t>
            </a:r>
            <a:r>
              <a:rPr lang="es-MX" dirty="0">
                <a:solidFill>
                  <a:schemeClr val="tx1">
                    <a:lumMod val="65000"/>
                    <a:lumOff val="35000"/>
                  </a:schemeClr>
                </a:solidFill>
                <a:latin typeface="Arial" panose="020B0604020202020204" pitchFamily="34" charset="0"/>
                <a:cs typeface="Arial" panose="020B0604020202020204" pitchFamily="34" charset="0"/>
              </a:rPr>
              <a:t>desde distintos cortes de información. El indicador resultante se refiere al monto promedio de valor agregado generado por cada una de las personas ocupadas, que es usado por algunos investigadores para medir la productividad laboral.</a:t>
            </a:r>
          </a:p>
        </p:txBody>
      </p:sp>
    </p:spTree>
    <p:extLst>
      <p:ext uri="{BB962C8B-B14F-4D97-AF65-F5344CB8AC3E}">
        <p14:creationId xmlns:p14="http://schemas.microsoft.com/office/powerpoint/2010/main" val="303431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3151A2-B32D-4143-953F-6A380808BB07}"/>
              </a:ext>
            </a:extLst>
          </p:cNvPr>
          <p:cNvSpPr txBox="1"/>
          <p:nvPr/>
        </p:nvSpPr>
        <p:spPr>
          <a:xfrm>
            <a:off x="882954" y="231762"/>
            <a:ext cx="8849932" cy="892552"/>
          </a:xfrm>
          <a:prstGeom prst="rect">
            <a:avLst/>
          </a:prstGeom>
          <a:noFill/>
        </p:spPr>
        <p:txBody>
          <a:bodyPr wrap="square" rtlCol="0">
            <a:spAutoFit/>
          </a:bodyPr>
          <a:lstStyle/>
          <a:p>
            <a:r>
              <a:rPr lang="es-MX"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VALOR AGREGADO</a:t>
            </a:r>
          </a:p>
          <a:p>
            <a:r>
              <a:rPr lang="es-MX" sz="32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POR PERSONA OCUPADA</a:t>
            </a:r>
            <a:r>
              <a:rPr lang="es-MX" sz="32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2008-2018</a:t>
            </a:r>
          </a:p>
        </p:txBody>
      </p:sp>
      <p:graphicFrame>
        <p:nvGraphicFramePr>
          <p:cNvPr id="3" name="Gráfico 2">
            <a:extLst>
              <a:ext uri="{FF2B5EF4-FFF2-40B4-BE49-F238E27FC236}">
                <a16:creationId xmlns:a16="http://schemas.microsoft.com/office/drawing/2014/main" id="{33807669-5ED4-43C6-880E-7222C477AD2E}"/>
              </a:ext>
            </a:extLst>
          </p:cNvPr>
          <p:cNvGraphicFramePr/>
          <p:nvPr>
            <p:extLst>
              <p:ext uri="{D42A27DB-BD31-4B8C-83A1-F6EECF244321}">
                <p14:modId xmlns:p14="http://schemas.microsoft.com/office/powerpoint/2010/main" val="3804477456"/>
              </p:ext>
            </p:extLst>
          </p:nvPr>
        </p:nvGraphicFramePr>
        <p:xfrm>
          <a:off x="2835292" y="2054726"/>
          <a:ext cx="6675770" cy="326022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upo 4">
            <a:extLst>
              <a:ext uri="{FF2B5EF4-FFF2-40B4-BE49-F238E27FC236}">
                <a16:creationId xmlns:a16="http://schemas.microsoft.com/office/drawing/2014/main" id="{2168878F-634B-4A26-9065-8803B6BF6896}"/>
              </a:ext>
            </a:extLst>
          </p:cNvPr>
          <p:cNvGrpSpPr/>
          <p:nvPr/>
        </p:nvGrpSpPr>
        <p:grpSpPr>
          <a:xfrm>
            <a:off x="3690199" y="5538935"/>
            <a:ext cx="5078500" cy="1022774"/>
            <a:chOff x="5505568" y="5616243"/>
            <a:chExt cx="5078500" cy="1022774"/>
          </a:xfrm>
        </p:grpSpPr>
        <p:sp>
          <p:nvSpPr>
            <p:cNvPr id="6" name="Rectángulo 5">
              <a:extLst>
                <a:ext uri="{FF2B5EF4-FFF2-40B4-BE49-F238E27FC236}">
                  <a16:creationId xmlns:a16="http://schemas.microsoft.com/office/drawing/2014/main" id="{E6984918-B82F-4799-B733-C1E5D8489383}"/>
                </a:ext>
              </a:extLst>
            </p:cNvPr>
            <p:cNvSpPr/>
            <p:nvPr/>
          </p:nvSpPr>
          <p:spPr>
            <a:xfrm>
              <a:off x="5773046" y="6138023"/>
              <a:ext cx="4430999" cy="500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lumMod val="75000"/>
                      <a:lumOff val="25000"/>
                    </a:schemeClr>
                  </a:solidFill>
                  <a:latin typeface="Arial" panose="020B0604020202020204" pitchFamily="34" charset="0"/>
                  <a:cs typeface="Arial" panose="020B0604020202020204" pitchFamily="34" charset="0"/>
                </a:rPr>
                <a:t>Remuneraciones promedio por persona remunerada</a:t>
              </a:r>
            </a:p>
            <a:p>
              <a:pPr algn="ctr"/>
              <a:r>
                <a:rPr lang="es-MX" sz="1200" dirty="0">
                  <a:solidFill>
                    <a:schemeClr val="tx1">
                      <a:lumMod val="75000"/>
                      <a:lumOff val="25000"/>
                    </a:schemeClr>
                  </a:solidFill>
                  <a:latin typeface="Arial" panose="020B0604020202020204" pitchFamily="34" charset="0"/>
                  <a:cs typeface="Arial" panose="020B0604020202020204" pitchFamily="34" charset="0"/>
                </a:rPr>
                <a:t>(Miles de pesos constantes 2018=100)</a:t>
              </a:r>
            </a:p>
          </p:txBody>
        </p:sp>
        <p:sp>
          <p:nvSpPr>
            <p:cNvPr id="7" name="Rectángulo 6">
              <a:extLst>
                <a:ext uri="{FF2B5EF4-FFF2-40B4-BE49-F238E27FC236}">
                  <a16:creationId xmlns:a16="http://schemas.microsoft.com/office/drawing/2014/main" id="{135AC15F-24A3-4FF2-B8CD-EE21E3CCE325}"/>
                </a:ext>
              </a:extLst>
            </p:cNvPr>
            <p:cNvSpPr/>
            <p:nvPr/>
          </p:nvSpPr>
          <p:spPr>
            <a:xfrm rot="5400000">
              <a:off x="5841797" y="5308926"/>
              <a:ext cx="492868" cy="11653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148.2</a:t>
              </a:r>
            </a:p>
          </p:txBody>
        </p:sp>
        <p:sp>
          <p:nvSpPr>
            <p:cNvPr id="8" name="Rectángulo 7">
              <a:extLst>
                <a:ext uri="{FF2B5EF4-FFF2-40B4-BE49-F238E27FC236}">
                  <a16:creationId xmlns:a16="http://schemas.microsoft.com/office/drawing/2014/main" id="{C82B4893-E9D5-41A7-B146-E3612EEDF7B3}"/>
                </a:ext>
              </a:extLst>
            </p:cNvPr>
            <p:cNvSpPr/>
            <p:nvPr/>
          </p:nvSpPr>
          <p:spPr>
            <a:xfrm rot="5400000">
              <a:off x="7742112" y="5308926"/>
              <a:ext cx="492868" cy="11653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139.7</a:t>
              </a:r>
            </a:p>
          </p:txBody>
        </p:sp>
        <p:sp>
          <p:nvSpPr>
            <p:cNvPr id="9" name="Rectángulo 8">
              <a:extLst>
                <a:ext uri="{FF2B5EF4-FFF2-40B4-BE49-F238E27FC236}">
                  <a16:creationId xmlns:a16="http://schemas.microsoft.com/office/drawing/2014/main" id="{64ACC449-CD95-4E21-AD88-7C51677D9F48}"/>
                </a:ext>
              </a:extLst>
            </p:cNvPr>
            <p:cNvSpPr/>
            <p:nvPr/>
          </p:nvSpPr>
          <p:spPr>
            <a:xfrm rot="5400000">
              <a:off x="9754971" y="5280014"/>
              <a:ext cx="492868" cy="11653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128.3</a:t>
              </a:r>
            </a:p>
          </p:txBody>
        </p:sp>
      </p:grpSp>
      <p:sp>
        <p:nvSpPr>
          <p:cNvPr id="10" name="Rectángulo 9">
            <a:extLst>
              <a:ext uri="{FF2B5EF4-FFF2-40B4-BE49-F238E27FC236}">
                <a16:creationId xmlns:a16="http://schemas.microsoft.com/office/drawing/2014/main" id="{ED9AF752-8068-46F5-82EC-F45AF4B38B17}"/>
              </a:ext>
            </a:extLst>
          </p:cNvPr>
          <p:cNvSpPr/>
          <p:nvPr/>
        </p:nvSpPr>
        <p:spPr>
          <a:xfrm>
            <a:off x="4855525" y="1623840"/>
            <a:ext cx="4153701" cy="369332"/>
          </a:xfrm>
          <a:prstGeom prst="rect">
            <a:avLst/>
          </a:prstGeom>
        </p:spPr>
        <p:txBody>
          <a:bodyPr wrap="none">
            <a:spAutoFit/>
          </a:bodyPr>
          <a:lstStyle/>
          <a:p>
            <a:pPr algn="ctr"/>
            <a:r>
              <a:rPr lang="es-MX" dirty="0">
                <a:solidFill>
                  <a:schemeClr val="tx1">
                    <a:lumMod val="65000"/>
                    <a:lumOff val="35000"/>
                  </a:schemeClr>
                </a:solidFill>
                <a:latin typeface="Arial" panose="020B0604020202020204" pitchFamily="34" charset="0"/>
                <a:cs typeface="Arial" panose="020B0604020202020204" pitchFamily="34" charset="0"/>
              </a:rPr>
              <a:t>(Miles de pesos constantes 2018=100)</a:t>
            </a:r>
          </a:p>
        </p:txBody>
      </p:sp>
      <p:pic>
        <p:nvPicPr>
          <p:cNvPr id="11" name="Graphic 19">
            <a:extLst>
              <a:ext uri="{FF2B5EF4-FFF2-40B4-BE49-F238E27FC236}">
                <a16:creationId xmlns:a16="http://schemas.microsoft.com/office/drawing/2014/main" id="{6468F1AA-CC03-47CA-9341-2432C5568E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8128" y="1185869"/>
            <a:ext cx="3674328" cy="118876"/>
          </a:xfrm>
          <a:prstGeom prst="rect">
            <a:avLst/>
          </a:prstGeom>
        </p:spPr>
      </p:pic>
    </p:spTree>
    <p:extLst>
      <p:ext uri="{BB962C8B-B14F-4D97-AF65-F5344CB8AC3E}">
        <p14:creationId xmlns:p14="http://schemas.microsoft.com/office/powerpoint/2010/main" val="4989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43">
            <a:extLst>
              <a:ext uri="{FF2B5EF4-FFF2-40B4-BE49-F238E27FC236}">
                <a16:creationId xmlns:a16="http://schemas.microsoft.com/office/drawing/2014/main" id="{50CA649E-E7ED-114E-A487-7EA7D9F26E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869" y="6715125"/>
            <a:ext cx="10360262" cy="151954"/>
          </a:xfrm>
          <a:prstGeom prst="rect">
            <a:avLst/>
          </a:prstGeom>
        </p:spPr>
      </p:pic>
      <p:sp>
        <p:nvSpPr>
          <p:cNvPr id="3" name="Rectangle 2">
            <a:extLst>
              <a:ext uri="{FF2B5EF4-FFF2-40B4-BE49-F238E27FC236}">
                <a16:creationId xmlns:a16="http://schemas.microsoft.com/office/drawing/2014/main" id="{6F5B6AFA-00D1-EFF0-F8EE-1908C416DB39}"/>
              </a:ext>
            </a:extLst>
          </p:cNvPr>
          <p:cNvSpPr/>
          <p:nvPr/>
        </p:nvSpPr>
        <p:spPr>
          <a:xfrm>
            <a:off x="0" y="-27555"/>
            <a:ext cx="8807117" cy="1336167"/>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5" name="TextBox 18">
            <a:extLst>
              <a:ext uri="{FF2B5EF4-FFF2-40B4-BE49-F238E27FC236}">
                <a16:creationId xmlns:a16="http://schemas.microsoft.com/office/drawing/2014/main" id="{1677F5AD-711A-DE53-D667-28356FDE29AC}"/>
              </a:ext>
            </a:extLst>
          </p:cNvPr>
          <p:cNvSpPr txBox="1"/>
          <p:nvPr/>
        </p:nvSpPr>
        <p:spPr>
          <a:xfrm>
            <a:off x="344949" y="132696"/>
            <a:ext cx="91856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¿QUÉ 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MX"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LOS CENSOS ECONÓMICOS?</a:t>
            </a:r>
          </a:p>
        </p:txBody>
      </p:sp>
      <p:pic>
        <p:nvPicPr>
          <p:cNvPr id="11" name="Graphic 19">
            <a:extLst>
              <a:ext uri="{FF2B5EF4-FFF2-40B4-BE49-F238E27FC236}">
                <a16:creationId xmlns:a16="http://schemas.microsoft.com/office/drawing/2014/main" id="{687E1815-141D-3470-C426-2C88231342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303" y="1119364"/>
            <a:ext cx="3674586" cy="118884"/>
          </a:xfrm>
          <a:prstGeom prst="rect">
            <a:avLst/>
          </a:prstGeom>
        </p:spPr>
      </p:pic>
      <p:pic>
        <p:nvPicPr>
          <p:cNvPr id="4" name="Imagen 2">
            <a:extLst>
              <a:ext uri="{FF2B5EF4-FFF2-40B4-BE49-F238E27FC236}">
                <a16:creationId xmlns:a16="http://schemas.microsoft.com/office/drawing/2014/main" id="{B2FFF81B-F0EA-406E-BF26-CFD764D6F4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0013" y="3417888"/>
            <a:ext cx="2255837" cy="19843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30FE19F1-983A-749E-96C3-55A74FBB8E9C}"/>
              </a:ext>
            </a:extLst>
          </p:cNvPr>
          <p:cNvSpPr/>
          <p:nvPr/>
        </p:nvSpPr>
        <p:spPr>
          <a:xfrm>
            <a:off x="0" y="2005013"/>
            <a:ext cx="12192000" cy="106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s-MX" altLang="es-MX" sz="1867"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19 CuadroTexto">
            <a:extLst>
              <a:ext uri="{FF2B5EF4-FFF2-40B4-BE49-F238E27FC236}">
                <a16:creationId xmlns:a16="http://schemas.microsoft.com/office/drawing/2014/main" id="{6E1FC6E4-B20B-0069-978B-AFB3AB665E90}"/>
              </a:ext>
            </a:extLst>
          </p:cNvPr>
          <p:cNvSpPr txBox="1">
            <a:spLocks noChangeArrowheads="1"/>
          </p:cNvSpPr>
          <p:nvPr/>
        </p:nvSpPr>
        <p:spPr bwMode="auto">
          <a:xfrm>
            <a:off x="3989294" y="3809910"/>
            <a:ext cx="7509164"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1217613" rtl="0" eaLnBrk="1" fontAlgn="auto" latinLnBrk="0" hangingPunct="1">
              <a:lnSpc>
                <a:spcPct val="100000"/>
              </a:lnSpc>
              <a:spcBef>
                <a:spcPct val="0"/>
              </a:spcBef>
              <a:spcAft>
                <a:spcPts val="0"/>
              </a:spcAft>
              <a:buClrTx/>
              <a:buSzTx/>
              <a:buFontTx/>
              <a:buNone/>
              <a:tabLst/>
              <a:defRPr/>
            </a:pPr>
            <a:r>
              <a:rPr kumimoji="0" lang="es-MX" altLang="es-MX"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panose="020B0604020202020204" pitchFamily="34" charset="0"/>
              </a:rPr>
              <a:t>Necesaria para </a:t>
            </a:r>
            <a:r>
              <a:rPr kumimoji="0" lang="es-MX" altLang="es-MX" sz="24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panose="020B0604020202020204" pitchFamily="34" charset="0"/>
              </a:rPr>
              <a:t>la toma de decisiones, el análisis y la investigación</a:t>
            </a:r>
            <a:r>
              <a:rPr kumimoji="0" lang="es-MX" altLang="es-MX"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panose="020B0604020202020204" pitchFamily="34" charset="0"/>
              </a:rPr>
              <a:t>, tanto en el sector público como en el privado y el académico.</a:t>
            </a:r>
          </a:p>
        </p:txBody>
      </p:sp>
      <p:sp>
        <p:nvSpPr>
          <p:cNvPr id="9" name="17 CuadroTexto">
            <a:extLst>
              <a:ext uri="{FF2B5EF4-FFF2-40B4-BE49-F238E27FC236}">
                <a16:creationId xmlns:a16="http://schemas.microsoft.com/office/drawing/2014/main" id="{F3A916A2-BDC7-AF86-FE71-0AA13DFF49ED}"/>
              </a:ext>
            </a:extLst>
          </p:cNvPr>
          <p:cNvSpPr txBox="1">
            <a:spLocks noChangeArrowheads="1"/>
          </p:cNvSpPr>
          <p:nvPr/>
        </p:nvSpPr>
        <p:spPr bwMode="auto">
          <a:xfrm>
            <a:off x="1281113" y="2110363"/>
            <a:ext cx="10910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1217613" rtl="0" eaLnBrk="1" fontAlgn="auto" latinLnBrk="0" hangingPunct="1">
              <a:lnSpc>
                <a:spcPct val="100000"/>
              </a:lnSpc>
              <a:spcBef>
                <a:spcPct val="0"/>
              </a:spcBef>
              <a:spcAft>
                <a:spcPts val="0"/>
              </a:spcAft>
              <a:buClrTx/>
              <a:buSzTx/>
              <a:buFontTx/>
              <a:buNone/>
              <a:tabLst/>
              <a:defRPr/>
            </a:pPr>
            <a:r>
              <a:rPr kumimoji="0" lang="es-MX" altLang="es-MX" sz="28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sym typeface="Arial" panose="020B0604020202020204" pitchFamily="34" charset="0"/>
              </a:rPr>
              <a:t>La fuente de </a:t>
            </a:r>
            <a:r>
              <a:rPr kumimoji="0" lang="es-MX" altLang="es-MX" sz="2800" b="1"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sym typeface="Arial" panose="020B0604020202020204" pitchFamily="34" charset="0"/>
              </a:rPr>
              <a:t>información económica básica </a:t>
            </a:r>
          </a:p>
          <a:p>
            <a:pPr marL="0" marR="0" lvl="0" indent="0" algn="l" defTabSz="1217613" rtl="0" eaLnBrk="1" fontAlgn="auto" latinLnBrk="0" hangingPunct="1">
              <a:lnSpc>
                <a:spcPct val="100000"/>
              </a:lnSpc>
              <a:spcBef>
                <a:spcPct val="0"/>
              </a:spcBef>
              <a:spcAft>
                <a:spcPts val="0"/>
              </a:spcAft>
              <a:buClrTx/>
              <a:buSzTx/>
              <a:buFontTx/>
              <a:buNone/>
              <a:tabLst/>
              <a:defRPr/>
            </a:pPr>
            <a:r>
              <a:rPr kumimoji="0" lang="es-MX" altLang="es-MX" sz="2800" b="1" i="0" u="none" strike="noStrike" kern="1200" cap="none" spc="0" normalizeH="0" baseline="0" noProof="0" dirty="0">
                <a:ln>
                  <a:noFill/>
                </a:ln>
                <a:solidFill>
                  <a:srgbClr val="FFAF42"/>
                </a:solidFill>
                <a:effectLst/>
                <a:uLnTx/>
                <a:uFillTx/>
                <a:latin typeface="Arial" panose="020B0604020202020204" pitchFamily="34" charset="0"/>
                <a:ea typeface="+mn-ea"/>
                <a:cs typeface="Arial" panose="020B0604020202020204" pitchFamily="34" charset="0"/>
                <a:sym typeface="Arial" panose="020B0604020202020204" pitchFamily="34" charset="0"/>
              </a:rPr>
              <a:t>más completa y detallada de México.</a:t>
            </a:r>
          </a:p>
        </p:txBody>
      </p:sp>
    </p:spTree>
    <p:extLst>
      <p:ext uri="{BB962C8B-B14F-4D97-AF65-F5344CB8AC3E}">
        <p14:creationId xmlns:p14="http://schemas.microsoft.com/office/powerpoint/2010/main" val="1235652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3151A2-B32D-4143-953F-6A380808BB07}"/>
              </a:ext>
            </a:extLst>
          </p:cNvPr>
          <p:cNvSpPr txBox="1"/>
          <p:nvPr/>
        </p:nvSpPr>
        <p:spPr>
          <a:xfrm>
            <a:off x="874076" y="183013"/>
            <a:ext cx="10977613" cy="892552"/>
          </a:xfrm>
          <a:prstGeom prst="rect">
            <a:avLst/>
          </a:prstGeom>
          <a:noFill/>
        </p:spPr>
        <p:txBody>
          <a:bodyPr wrap="square" rtlCol="0">
            <a:spAutoFit/>
          </a:bodyPr>
          <a:lstStyle/>
          <a:p>
            <a:r>
              <a:rPr lang="es-MX"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VALOR AGREGADO POR PERSONA OCUPADA EN ESTABLECIMIENTOS </a:t>
            </a:r>
            <a:r>
              <a:rPr lang="es-MX" sz="32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FORMALES E INFORMALES</a:t>
            </a:r>
            <a:r>
              <a:rPr lang="es-MX" sz="32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2008-2018</a:t>
            </a:r>
          </a:p>
        </p:txBody>
      </p:sp>
      <p:sp>
        <p:nvSpPr>
          <p:cNvPr id="10" name="Rectángulo 9">
            <a:extLst>
              <a:ext uri="{FF2B5EF4-FFF2-40B4-BE49-F238E27FC236}">
                <a16:creationId xmlns:a16="http://schemas.microsoft.com/office/drawing/2014/main" id="{ED9AF752-8068-46F5-82EC-F45AF4B38B17}"/>
              </a:ext>
            </a:extLst>
          </p:cNvPr>
          <p:cNvSpPr/>
          <p:nvPr/>
        </p:nvSpPr>
        <p:spPr>
          <a:xfrm>
            <a:off x="6088909" y="1621507"/>
            <a:ext cx="4204997" cy="369332"/>
          </a:xfrm>
          <a:prstGeom prst="rect">
            <a:avLst/>
          </a:prstGeom>
        </p:spPr>
        <p:txBody>
          <a:bodyPr wrap="none">
            <a:spAutoFit/>
          </a:bodyPr>
          <a:lstStyle/>
          <a:p>
            <a:pPr algn="ctr"/>
            <a:r>
              <a:rPr lang="es-MX" dirty="0">
                <a:solidFill>
                  <a:schemeClr val="tx1">
                    <a:lumMod val="65000"/>
                    <a:lumOff val="35000"/>
                  </a:schemeClr>
                </a:solidFill>
                <a:latin typeface="Arial" panose="020B0604020202020204" pitchFamily="34" charset="0"/>
                <a:cs typeface="Arial" panose="020B0604020202020204" pitchFamily="34" charset="0"/>
              </a:rPr>
              <a:t>(Miles de pesos constantes 2018=100)</a:t>
            </a:r>
          </a:p>
        </p:txBody>
      </p:sp>
      <p:pic>
        <p:nvPicPr>
          <p:cNvPr id="11" name="Graphic 19">
            <a:extLst>
              <a:ext uri="{FF2B5EF4-FFF2-40B4-BE49-F238E27FC236}">
                <a16:creationId xmlns:a16="http://schemas.microsoft.com/office/drawing/2014/main" id="{6468F1AA-CC03-47CA-9341-2432C5568E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129" y="1075565"/>
            <a:ext cx="3674328" cy="118876"/>
          </a:xfrm>
          <a:prstGeom prst="rect">
            <a:avLst/>
          </a:prstGeom>
        </p:spPr>
      </p:pic>
      <p:graphicFrame>
        <p:nvGraphicFramePr>
          <p:cNvPr id="9" name="Gráfico 8">
            <a:extLst>
              <a:ext uri="{FF2B5EF4-FFF2-40B4-BE49-F238E27FC236}">
                <a16:creationId xmlns:a16="http://schemas.microsoft.com/office/drawing/2014/main" id="{49DB7892-DA4C-4716-B516-1C76C30ED9DB}"/>
              </a:ext>
            </a:extLst>
          </p:cNvPr>
          <p:cNvGraphicFramePr/>
          <p:nvPr>
            <p:extLst>
              <p:ext uri="{D42A27DB-BD31-4B8C-83A1-F6EECF244321}">
                <p14:modId xmlns:p14="http://schemas.microsoft.com/office/powerpoint/2010/main" val="1259157811"/>
              </p:ext>
            </p:extLst>
          </p:nvPr>
        </p:nvGraphicFramePr>
        <p:xfrm>
          <a:off x="1667814" y="1464837"/>
          <a:ext cx="8856372" cy="3771656"/>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upo 11">
            <a:extLst>
              <a:ext uri="{FF2B5EF4-FFF2-40B4-BE49-F238E27FC236}">
                <a16:creationId xmlns:a16="http://schemas.microsoft.com/office/drawing/2014/main" id="{5AA2D64B-5D1A-4296-A68C-A253963BCA35}"/>
              </a:ext>
            </a:extLst>
          </p:cNvPr>
          <p:cNvGrpSpPr/>
          <p:nvPr/>
        </p:nvGrpSpPr>
        <p:grpSpPr>
          <a:xfrm>
            <a:off x="2517819" y="5357064"/>
            <a:ext cx="7205729" cy="1115819"/>
            <a:chOff x="2488369" y="5317278"/>
            <a:chExt cx="7935987" cy="1115819"/>
          </a:xfrm>
        </p:grpSpPr>
        <p:sp>
          <p:nvSpPr>
            <p:cNvPr id="13" name="Rectángulo 12">
              <a:extLst>
                <a:ext uri="{FF2B5EF4-FFF2-40B4-BE49-F238E27FC236}">
                  <a16:creationId xmlns:a16="http://schemas.microsoft.com/office/drawing/2014/main" id="{42C1430C-43B9-4555-82A0-270D9CE09560}"/>
                </a:ext>
              </a:extLst>
            </p:cNvPr>
            <p:cNvSpPr/>
            <p:nvPr/>
          </p:nvSpPr>
          <p:spPr>
            <a:xfrm rot="5400000">
              <a:off x="2704241" y="5101406"/>
              <a:ext cx="615994" cy="1047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157.4</a:t>
              </a:r>
            </a:p>
          </p:txBody>
        </p:sp>
        <p:sp>
          <p:nvSpPr>
            <p:cNvPr id="14" name="Rectángulo 13">
              <a:extLst>
                <a:ext uri="{FF2B5EF4-FFF2-40B4-BE49-F238E27FC236}">
                  <a16:creationId xmlns:a16="http://schemas.microsoft.com/office/drawing/2014/main" id="{07E8CE1A-BAE3-420D-AD21-1D12F3986AB7}"/>
                </a:ext>
              </a:extLst>
            </p:cNvPr>
            <p:cNvSpPr/>
            <p:nvPr/>
          </p:nvSpPr>
          <p:spPr>
            <a:xfrm>
              <a:off x="2488369" y="5932103"/>
              <a:ext cx="7935987" cy="500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lumMod val="75000"/>
                      <a:lumOff val="25000"/>
                    </a:schemeClr>
                  </a:solidFill>
                  <a:latin typeface="Arial" panose="020B0604020202020204" pitchFamily="34" charset="0"/>
                  <a:cs typeface="Arial" panose="020B0604020202020204" pitchFamily="34" charset="0"/>
                </a:rPr>
                <a:t>Remuneraciones promedio por persona remunerada</a:t>
              </a:r>
            </a:p>
            <a:p>
              <a:pPr algn="ctr"/>
              <a:r>
                <a:rPr lang="es-MX" sz="1200" dirty="0">
                  <a:solidFill>
                    <a:schemeClr val="tx1">
                      <a:lumMod val="75000"/>
                      <a:lumOff val="25000"/>
                    </a:schemeClr>
                  </a:solidFill>
                  <a:latin typeface="Arial" panose="020B0604020202020204" pitchFamily="34" charset="0"/>
                  <a:cs typeface="Arial" panose="020B0604020202020204" pitchFamily="34" charset="0"/>
                </a:rPr>
                <a:t>(miles de pesos constantes 2018=100)</a:t>
              </a:r>
            </a:p>
          </p:txBody>
        </p:sp>
        <p:sp>
          <p:nvSpPr>
            <p:cNvPr id="15" name="Rectángulo 14">
              <a:extLst>
                <a:ext uri="{FF2B5EF4-FFF2-40B4-BE49-F238E27FC236}">
                  <a16:creationId xmlns:a16="http://schemas.microsoft.com/office/drawing/2014/main" id="{1DC5A5E0-2538-4B17-8DC1-A976EA520334}"/>
                </a:ext>
              </a:extLst>
            </p:cNvPr>
            <p:cNvSpPr/>
            <p:nvPr/>
          </p:nvSpPr>
          <p:spPr>
            <a:xfrm rot="5400000">
              <a:off x="3816300" y="5101406"/>
              <a:ext cx="615994" cy="1047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145.3</a:t>
              </a:r>
            </a:p>
          </p:txBody>
        </p:sp>
        <p:sp>
          <p:nvSpPr>
            <p:cNvPr id="16" name="Rectángulo 15">
              <a:extLst>
                <a:ext uri="{FF2B5EF4-FFF2-40B4-BE49-F238E27FC236}">
                  <a16:creationId xmlns:a16="http://schemas.microsoft.com/office/drawing/2014/main" id="{93C773B3-206C-44E6-830B-08C0210D2A0F}"/>
                </a:ext>
              </a:extLst>
            </p:cNvPr>
            <p:cNvSpPr/>
            <p:nvPr/>
          </p:nvSpPr>
          <p:spPr>
            <a:xfrm rot="5400000">
              <a:off x="4928359" y="5101406"/>
              <a:ext cx="615994" cy="1047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134.0</a:t>
              </a:r>
            </a:p>
          </p:txBody>
        </p:sp>
        <p:sp>
          <p:nvSpPr>
            <p:cNvPr id="17" name="Rectángulo 16">
              <a:extLst>
                <a:ext uri="{FF2B5EF4-FFF2-40B4-BE49-F238E27FC236}">
                  <a16:creationId xmlns:a16="http://schemas.microsoft.com/office/drawing/2014/main" id="{D827BD37-A023-4102-BDE1-D63320776482}"/>
                </a:ext>
              </a:extLst>
            </p:cNvPr>
            <p:cNvSpPr/>
            <p:nvPr/>
          </p:nvSpPr>
          <p:spPr>
            <a:xfrm rot="5400000">
              <a:off x="7323608" y="5101406"/>
              <a:ext cx="615994" cy="1047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45.5</a:t>
              </a:r>
            </a:p>
          </p:txBody>
        </p:sp>
        <p:sp>
          <p:nvSpPr>
            <p:cNvPr id="18" name="Rectángulo 17">
              <a:extLst>
                <a:ext uri="{FF2B5EF4-FFF2-40B4-BE49-F238E27FC236}">
                  <a16:creationId xmlns:a16="http://schemas.microsoft.com/office/drawing/2014/main" id="{B4A95E96-0CE8-4194-A005-183900FFFAB9}"/>
                </a:ext>
              </a:extLst>
            </p:cNvPr>
            <p:cNvSpPr/>
            <p:nvPr/>
          </p:nvSpPr>
          <p:spPr>
            <a:xfrm rot="5400000">
              <a:off x="8458049" y="5101406"/>
              <a:ext cx="615994" cy="1047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40.8</a:t>
              </a:r>
            </a:p>
          </p:txBody>
        </p:sp>
        <p:sp>
          <p:nvSpPr>
            <p:cNvPr id="19" name="Rectángulo 18">
              <a:extLst>
                <a:ext uri="{FF2B5EF4-FFF2-40B4-BE49-F238E27FC236}">
                  <a16:creationId xmlns:a16="http://schemas.microsoft.com/office/drawing/2014/main" id="{D414ACA7-2549-4EDC-8A16-C629341CBF56}"/>
                </a:ext>
              </a:extLst>
            </p:cNvPr>
            <p:cNvSpPr/>
            <p:nvPr/>
          </p:nvSpPr>
          <p:spPr>
            <a:xfrm rot="5400000">
              <a:off x="9592490" y="5101406"/>
              <a:ext cx="615994" cy="1047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44.1</a:t>
              </a:r>
            </a:p>
          </p:txBody>
        </p:sp>
      </p:grpSp>
    </p:spTree>
    <p:extLst>
      <p:ext uri="{BB962C8B-B14F-4D97-AF65-F5344CB8AC3E}">
        <p14:creationId xmlns:p14="http://schemas.microsoft.com/office/powerpoint/2010/main" val="3601694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3151A2-B32D-4143-953F-6A380808BB07}"/>
              </a:ext>
            </a:extLst>
          </p:cNvPr>
          <p:cNvSpPr txBox="1"/>
          <p:nvPr/>
        </p:nvSpPr>
        <p:spPr>
          <a:xfrm>
            <a:off x="792530" y="236730"/>
            <a:ext cx="10977613" cy="892552"/>
          </a:xfrm>
          <a:prstGeom prst="rect">
            <a:avLst/>
          </a:prstGeom>
          <a:noFill/>
        </p:spPr>
        <p:txBody>
          <a:bodyPr wrap="square" rtlCol="0">
            <a:spAutoFit/>
          </a:bodyPr>
          <a:lstStyle/>
          <a:p>
            <a:r>
              <a:rPr lang="es-MX"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VALOR AGREGADO POR PERSONA OCUPADA EN LOS ESTABLECIMIENTOS SEGÚN LA </a:t>
            </a:r>
            <a:r>
              <a:rPr lang="es-MX" sz="32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OBTENCIÓN O NO DE FINANCIAMIENTO</a:t>
            </a:r>
            <a:r>
              <a:rPr lang="es-MX" sz="32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2013-2018</a:t>
            </a:r>
          </a:p>
        </p:txBody>
      </p:sp>
      <p:sp>
        <p:nvSpPr>
          <p:cNvPr id="10" name="Rectángulo 9">
            <a:extLst>
              <a:ext uri="{FF2B5EF4-FFF2-40B4-BE49-F238E27FC236}">
                <a16:creationId xmlns:a16="http://schemas.microsoft.com/office/drawing/2014/main" id="{ED9AF752-8068-46F5-82EC-F45AF4B38B17}"/>
              </a:ext>
            </a:extLst>
          </p:cNvPr>
          <p:cNvSpPr/>
          <p:nvPr/>
        </p:nvSpPr>
        <p:spPr>
          <a:xfrm>
            <a:off x="5127212" y="1506982"/>
            <a:ext cx="4204997" cy="369332"/>
          </a:xfrm>
          <a:prstGeom prst="rect">
            <a:avLst/>
          </a:prstGeom>
        </p:spPr>
        <p:txBody>
          <a:bodyPr wrap="none">
            <a:spAutoFit/>
          </a:bodyPr>
          <a:lstStyle/>
          <a:p>
            <a:pPr algn="ctr"/>
            <a:r>
              <a:rPr lang="es-MX" dirty="0">
                <a:solidFill>
                  <a:schemeClr val="tx1">
                    <a:lumMod val="65000"/>
                    <a:lumOff val="35000"/>
                  </a:schemeClr>
                </a:solidFill>
                <a:latin typeface="Arial" panose="020B0604020202020204" pitchFamily="34" charset="0"/>
                <a:cs typeface="Arial" panose="020B0604020202020204" pitchFamily="34" charset="0"/>
              </a:rPr>
              <a:t>(Miles de pesos constantes 2018=100)</a:t>
            </a:r>
          </a:p>
        </p:txBody>
      </p:sp>
      <p:pic>
        <p:nvPicPr>
          <p:cNvPr id="11" name="Graphic 19">
            <a:extLst>
              <a:ext uri="{FF2B5EF4-FFF2-40B4-BE49-F238E27FC236}">
                <a16:creationId xmlns:a16="http://schemas.microsoft.com/office/drawing/2014/main" id="{6468F1AA-CC03-47CA-9341-2432C5568E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7131" y="1111888"/>
            <a:ext cx="3674328" cy="118876"/>
          </a:xfrm>
          <a:prstGeom prst="rect">
            <a:avLst/>
          </a:prstGeom>
        </p:spPr>
      </p:pic>
      <p:graphicFrame>
        <p:nvGraphicFramePr>
          <p:cNvPr id="20" name="Gráfico 19">
            <a:extLst>
              <a:ext uri="{FF2B5EF4-FFF2-40B4-BE49-F238E27FC236}">
                <a16:creationId xmlns:a16="http://schemas.microsoft.com/office/drawing/2014/main" id="{9EE5D55A-BEC3-4B67-89E3-0920A5852C0A}"/>
              </a:ext>
            </a:extLst>
          </p:cNvPr>
          <p:cNvGraphicFramePr/>
          <p:nvPr>
            <p:extLst>
              <p:ext uri="{D42A27DB-BD31-4B8C-83A1-F6EECF244321}">
                <p14:modId xmlns:p14="http://schemas.microsoft.com/office/powerpoint/2010/main" val="1545105954"/>
              </p:ext>
            </p:extLst>
          </p:nvPr>
        </p:nvGraphicFramePr>
        <p:xfrm>
          <a:off x="1443974" y="1876315"/>
          <a:ext cx="8849932" cy="3596859"/>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upo 20">
            <a:extLst>
              <a:ext uri="{FF2B5EF4-FFF2-40B4-BE49-F238E27FC236}">
                <a16:creationId xmlns:a16="http://schemas.microsoft.com/office/drawing/2014/main" id="{8CB224F8-1197-4143-8864-0475B87716D5}"/>
              </a:ext>
            </a:extLst>
          </p:cNvPr>
          <p:cNvGrpSpPr/>
          <p:nvPr/>
        </p:nvGrpSpPr>
        <p:grpSpPr>
          <a:xfrm>
            <a:off x="2590193" y="5573212"/>
            <a:ext cx="6606862" cy="1048058"/>
            <a:chOff x="2626982" y="5506383"/>
            <a:chExt cx="7788549" cy="1048058"/>
          </a:xfrm>
        </p:grpSpPr>
        <p:sp>
          <p:nvSpPr>
            <p:cNvPr id="22" name="Rectángulo 21">
              <a:extLst>
                <a:ext uri="{FF2B5EF4-FFF2-40B4-BE49-F238E27FC236}">
                  <a16:creationId xmlns:a16="http://schemas.microsoft.com/office/drawing/2014/main" id="{43904E1D-2293-4B18-A269-91C99888B3C3}"/>
                </a:ext>
              </a:extLst>
            </p:cNvPr>
            <p:cNvSpPr/>
            <p:nvPr/>
          </p:nvSpPr>
          <p:spPr>
            <a:xfrm rot="5400000">
              <a:off x="3020085" y="5116354"/>
              <a:ext cx="547064" cy="1333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138.6</a:t>
              </a:r>
            </a:p>
          </p:txBody>
        </p:sp>
        <p:sp>
          <p:nvSpPr>
            <p:cNvPr id="23" name="Rectángulo 22">
              <a:extLst>
                <a:ext uri="{FF2B5EF4-FFF2-40B4-BE49-F238E27FC236}">
                  <a16:creationId xmlns:a16="http://schemas.microsoft.com/office/drawing/2014/main" id="{DCBAFA4D-E766-469F-BB1C-6D3ABC558303}"/>
                </a:ext>
              </a:extLst>
            </p:cNvPr>
            <p:cNvSpPr/>
            <p:nvPr/>
          </p:nvSpPr>
          <p:spPr>
            <a:xfrm>
              <a:off x="2626982" y="6053447"/>
              <a:ext cx="7788549" cy="500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lumMod val="75000"/>
                      <a:lumOff val="25000"/>
                    </a:schemeClr>
                  </a:solidFill>
                  <a:latin typeface="Arial" panose="020B0604020202020204" pitchFamily="34" charset="0"/>
                  <a:cs typeface="Arial" panose="020B0604020202020204" pitchFamily="34" charset="0"/>
                </a:rPr>
                <a:t>Remuneraciones promedio por persona remunerada</a:t>
              </a:r>
            </a:p>
            <a:p>
              <a:pPr algn="ctr"/>
              <a:r>
                <a:rPr lang="es-MX" sz="1200" dirty="0">
                  <a:solidFill>
                    <a:schemeClr val="tx1">
                      <a:lumMod val="75000"/>
                      <a:lumOff val="25000"/>
                    </a:schemeClr>
                  </a:solidFill>
                  <a:latin typeface="Arial" panose="020B0604020202020204" pitchFamily="34" charset="0"/>
                  <a:cs typeface="Arial" panose="020B0604020202020204" pitchFamily="34" charset="0"/>
                </a:rPr>
                <a:t>(Miles de pesos constantes 2018=100)</a:t>
              </a:r>
            </a:p>
          </p:txBody>
        </p:sp>
        <p:sp>
          <p:nvSpPr>
            <p:cNvPr id="24" name="Rectángulo 23">
              <a:extLst>
                <a:ext uri="{FF2B5EF4-FFF2-40B4-BE49-F238E27FC236}">
                  <a16:creationId xmlns:a16="http://schemas.microsoft.com/office/drawing/2014/main" id="{9AA05460-26AD-4307-9FD7-2A19FC1C2D2F}"/>
                </a:ext>
              </a:extLst>
            </p:cNvPr>
            <p:cNvSpPr/>
            <p:nvPr/>
          </p:nvSpPr>
          <p:spPr>
            <a:xfrm rot="5400000">
              <a:off x="4425141" y="5116354"/>
              <a:ext cx="547064" cy="1333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136.7</a:t>
              </a:r>
            </a:p>
          </p:txBody>
        </p:sp>
        <p:sp>
          <p:nvSpPr>
            <p:cNvPr id="25" name="Rectángulo 24">
              <a:extLst>
                <a:ext uri="{FF2B5EF4-FFF2-40B4-BE49-F238E27FC236}">
                  <a16:creationId xmlns:a16="http://schemas.microsoft.com/office/drawing/2014/main" id="{C76DB626-BAD9-4DE0-A8DD-679270870F3F}"/>
                </a:ext>
              </a:extLst>
            </p:cNvPr>
            <p:cNvSpPr/>
            <p:nvPr/>
          </p:nvSpPr>
          <p:spPr>
            <a:xfrm rot="5400000">
              <a:off x="8070308" y="5113280"/>
              <a:ext cx="547064" cy="1333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140.7</a:t>
              </a:r>
            </a:p>
          </p:txBody>
        </p:sp>
        <p:sp>
          <p:nvSpPr>
            <p:cNvPr id="26" name="Rectángulo 25">
              <a:extLst>
                <a:ext uri="{FF2B5EF4-FFF2-40B4-BE49-F238E27FC236}">
                  <a16:creationId xmlns:a16="http://schemas.microsoft.com/office/drawing/2014/main" id="{83BE531C-9350-4FE1-A89D-07714E03A8CC}"/>
                </a:ext>
              </a:extLst>
            </p:cNvPr>
            <p:cNvSpPr/>
            <p:nvPr/>
          </p:nvSpPr>
          <p:spPr>
            <a:xfrm rot="5400000">
              <a:off x="9475364" y="5113280"/>
              <a:ext cx="547064" cy="1333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116.8</a:t>
              </a:r>
            </a:p>
          </p:txBody>
        </p:sp>
      </p:grpSp>
    </p:spTree>
    <p:extLst>
      <p:ext uri="{BB962C8B-B14F-4D97-AF65-F5344CB8AC3E}">
        <p14:creationId xmlns:p14="http://schemas.microsoft.com/office/powerpoint/2010/main" val="3945458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3151A2-B32D-4143-953F-6A380808BB07}"/>
              </a:ext>
            </a:extLst>
          </p:cNvPr>
          <p:cNvSpPr txBox="1"/>
          <p:nvPr/>
        </p:nvSpPr>
        <p:spPr>
          <a:xfrm>
            <a:off x="820810" y="213936"/>
            <a:ext cx="10977613" cy="1384995"/>
          </a:xfrm>
          <a:prstGeom prst="rect">
            <a:avLst/>
          </a:prstGeom>
          <a:noFill/>
        </p:spPr>
        <p:txBody>
          <a:bodyPr wrap="square" rtlCol="0">
            <a:spAutoFit/>
          </a:bodyPr>
          <a:lstStyle/>
          <a:p>
            <a:r>
              <a:rPr lang="es-MX"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VALOR AGREGADO POR PERSONA OCUPADA EN LOS ESTABLECIMIENTOS SEGÚN EL </a:t>
            </a:r>
          </a:p>
          <a:p>
            <a:r>
              <a:rPr lang="es-MX" sz="32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USO O NO DE EQUIPO DE CÓMPUTO E INTERNET, </a:t>
            </a:r>
            <a:r>
              <a:rPr lang="es-MX" sz="32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2013-2018</a:t>
            </a:r>
            <a:endParaRPr lang="es-MX" sz="44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endParaRPr>
          </a:p>
        </p:txBody>
      </p:sp>
      <p:sp>
        <p:nvSpPr>
          <p:cNvPr id="10" name="Rectángulo 9">
            <a:extLst>
              <a:ext uri="{FF2B5EF4-FFF2-40B4-BE49-F238E27FC236}">
                <a16:creationId xmlns:a16="http://schemas.microsoft.com/office/drawing/2014/main" id="{ED9AF752-8068-46F5-82EC-F45AF4B38B17}"/>
              </a:ext>
            </a:extLst>
          </p:cNvPr>
          <p:cNvSpPr/>
          <p:nvPr/>
        </p:nvSpPr>
        <p:spPr>
          <a:xfrm>
            <a:off x="6309616" y="1452714"/>
            <a:ext cx="4204997" cy="369332"/>
          </a:xfrm>
          <a:prstGeom prst="rect">
            <a:avLst/>
          </a:prstGeom>
        </p:spPr>
        <p:txBody>
          <a:bodyPr wrap="none">
            <a:spAutoFit/>
          </a:bodyPr>
          <a:lstStyle/>
          <a:p>
            <a:pPr algn="ctr"/>
            <a:r>
              <a:rPr lang="es-MX" dirty="0">
                <a:solidFill>
                  <a:schemeClr val="tx1">
                    <a:lumMod val="65000"/>
                    <a:lumOff val="35000"/>
                  </a:schemeClr>
                </a:solidFill>
                <a:latin typeface="Arial" panose="020B0604020202020204" pitchFamily="34" charset="0"/>
                <a:cs typeface="Arial" panose="020B0604020202020204" pitchFamily="34" charset="0"/>
              </a:rPr>
              <a:t>(Miles de pesos constantes 2018=100)</a:t>
            </a:r>
          </a:p>
        </p:txBody>
      </p:sp>
      <p:pic>
        <p:nvPicPr>
          <p:cNvPr id="11" name="Graphic 19">
            <a:extLst>
              <a:ext uri="{FF2B5EF4-FFF2-40B4-BE49-F238E27FC236}">
                <a16:creationId xmlns:a16="http://schemas.microsoft.com/office/drawing/2014/main" id="{6468F1AA-CC03-47CA-9341-2432C5568E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0036" y="1515079"/>
            <a:ext cx="3674328" cy="118876"/>
          </a:xfrm>
          <a:prstGeom prst="rect">
            <a:avLst/>
          </a:prstGeom>
        </p:spPr>
      </p:pic>
      <p:graphicFrame>
        <p:nvGraphicFramePr>
          <p:cNvPr id="12" name="Gráfico 11">
            <a:extLst>
              <a:ext uri="{FF2B5EF4-FFF2-40B4-BE49-F238E27FC236}">
                <a16:creationId xmlns:a16="http://schemas.microsoft.com/office/drawing/2014/main" id="{6008C830-D3F3-446C-B7CF-D9D758A1A8D3}"/>
              </a:ext>
            </a:extLst>
          </p:cNvPr>
          <p:cNvGraphicFramePr/>
          <p:nvPr>
            <p:extLst>
              <p:ext uri="{D42A27DB-BD31-4B8C-83A1-F6EECF244321}">
                <p14:modId xmlns:p14="http://schemas.microsoft.com/office/powerpoint/2010/main" val="4093323227"/>
              </p:ext>
            </p:extLst>
          </p:nvPr>
        </p:nvGraphicFramePr>
        <p:xfrm>
          <a:off x="1615671" y="1990839"/>
          <a:ext cx="4308730" cy="31636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F98E4D0B-EB8F-4318-97C0-2775AC6D4409}"/>
              </a:ext>
            </a:extLst>
          </p:cNvPr>
          <p:cNvGraphicFramePr/>
          <p:nvPr>
            <p:extLst>
              <p:ext uri="{D42A27DB-BD31-4B8C-83A1-F6EECF244321}">
                <p14:modId xmlns:p14="http://schemas.microsoft.com/office/powerpoint/2010/main" val="3340680064"/>
              </p:ext>
            </p:extLst>
          </p:nvPr>
        </p:nvGraphicFramePr>
        <p:xfrm>
          <a:off x="6005734" y="1971922"/>
          <a:ext cx="4308730" cy="31636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Tabla 6">
            <a:extLst>
              <a:ext uri="{FF2B5EF4-FFF2-40B4-BE49-F238E27FC236}">
                <a16:creationId xmlns:a16="http://schemas.microsoft.com/office/drawing/2014/main" id="{B78CE177-1FB0-4DEA-95BD-F9017D3F98D9}"/>
              </a:ext>
            </a:extLst>
          </p:cNvPr>
          <p:cNvGraphicFramePr>
            <a:graphicFrameLocks noGrp="1"/>
          </p:cNvGraphicFramePr>
          <p:nvPr>
            <p:extLst>
              <p:ext uri="{D42A27DB-BD31-4B8C-83A1-F6EECF244321}">
                <p14:modId xmlns:p14="http://schemas.microsoft.com/office/powerpoint/2010/main" val="1021243202"/>
              </p:ext>
            </p:extLst>
          </p:nvPr>
        </p:nvGraphicFramePr>
        <p:xfrm>
          <a:off x="4678569" y="5244546"/>
          <a:ext cx="1226515" cy="365760"/>
        </p:xfrm>
        <a:graphic>
          <a:graphicData uri="http://schemas.openxmlformats.org/drawingml/2006/table">
            <a:tbl>
              <a:tblPr firstRow="1" bandRow="1">
                <a:tableStyleId>{5940675A-B579-460E-94D1-54222C63F5DA}</a:tableStyleId>
              </a:tblPr>
              <a:tblGrid>
                <a:gridCol w="305630">
                  <a:extLst>
                    <a:ext uri="{9D8B030D-6E8A-4147-A177-3AD203B41FA5}">
                      <a16:colId xmlns:a16="http://schemas.microsoft.com/office/drawing/2014/main" val="1898973407"/>
                    </a:ext>
                  </a:extLst>
                </a:gridCol>
                <a:gridCol w="920885">
                  <a:extLst>
                    <a:ext uri="{9D8B030D-6E8A-4147-A177-3AD203B41FA5}">
                      <a16:colId xmlns:a16="http://schemas.microsoft.com/office/drawing/2014/main" val="2721485933"/>
                    </a:ext>
                  </a:extLst>
                </a:gridCol>
              </a:tblGrid>
              <a:tr h="231986">
                <a:tc>
                  <a:txBody>
                    <a:bodyPr/>
                    <a:lstStyle/>
                    <a:p>
                      <a:pPr algn="ctr"/>
                      <a:endParaRPr lang="es-MX" sz="1800" dirty="0">
                        <a:solidFill>
                          <a:schemeClr val="tx1">
                            <a:lumMod val="75000"/>
                            <a:lumOff val="25000"/>
                          </a:schemeClr>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AF42"/>
                    </a:solidFill>
                  </a:tcPr>
                </a:tc>
                <a:tc>
                  <a:txBody>
                    <a:bodyPr/>
                    <a:lstStyle/>
                    <a:p>
                      <a:pPr algn="ctr"/>
                      <a:r>
                        <a:rPr lang="es-MX" sz="1800" dirty="0">
                          <a:solidFill>
                            <a:schemeClr val="tx1">
                              <a:lumMod val="75000"/>
                              <a:lumOff val="25000"/>
                            </a:schemeClr>
                          </a:solidFill>
                          <a:latin typeface="Arial" panose="020B0604020202020204" pitchFamily="34" charset="0"/>
                          <a:cs typeface="Arial" panose="020B0604020202020204" pitchFamily="34" charset="0"/>
                        </a:rPr>
                        <a:t>2013</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95873456"/>
                  </a:ext>
                </a:extLst>
              </a:tr>
            </a:tbl>
          </a:graphicData>
        </a:graphic>
      </p:graphicFrame>
      <p:graphicFrame>
        <p:nvGraphicFramePr>
          <p:cNvPr id="15" name="Tabla 6">
            <a:extLst>
              <a:ext uri="{FF2B5EF4-FFF2-40B4-BE49-F238E27FC236}">
                <a16:creationId xmlns:a16="http://schemas.microsoft.com/office/drawing/2014/main" id="{3044E0D3-2C65-48F4-A267-02B708D96C03}"/>
              </a:ext>
            </a:extLst>
          </p:cNvPr>
          <p:cNvGraphicFramePr>
            <a:graphicFrameLocks noGrp="1"/>
          </p:cNvGraphicFramePr>
          <p:nvPr>
            <p:extLst>
              <p:ext uri="{D42A27DB-BD31-4B8C-83A1-F6EECF244321}">
                <p14:modId xmlns:p14="http://schemas.microsoft.com/office/powerpoint/2010/main" val="962140244"/>
              </p:ext>
            </p:extLst>
          </p:nvPr>
        </p:nvGraphicFramePr>
        <p:xfrm>
          <a:off x="6067214" y="5244546"/>
          <a:ext cx="1226515" cy="365760"/>
        </p:xfrm>
        <a:graphic>
          <a:graphicData uri="http://schemas.openxmlformats.org/drawingml/2006/table">
            <a:tbl>
              <a:tblPr firstRow="1" bandRow="1">
                <a:tableStyleId>{5940675A-B579-460E-94D1-54222C63F5DA}</a:tableStyleId>
              </a:tblPr>
              <a:tblGrid>
                <a:gridCol w="305630">
                  <a:extLst>
                    <a:ext uri="{9D8B030D-6E8A-4147-A177-3AD203B41FA5}">
                      <a16:colId xmlns:a16="http://schemas.microsoft.com/office/drawing/2014/main" val="1898973407"/>
                    </a:ext>
                  </a:extLst>
                </a:gridCol>
                <a:gridCol w="920885">
                  <a:extLst>
                    <a:ext uri="{9D8B030D-6E8A-4147-A177-3AD203B41FA5}">
                      <a16:colId xmlns:a16="http://schemas.microsoft.com/office/drawing/2014/main" val="2721485933"/>
                    </a:ext>
                  </a:extLst>
                </a:gridCol>
              </a:tblGrid>
              <a:tr h="231986">
                <a:tc>
                  <a:txBody>
                    <a:bodyPr/>
                    <a:lstStyle/>
                    <a:p>
                      <a:pPr algn="ctr"/>
                      <a:endParaRPr lang="es-MX" sz="1800" dirty="0">
                        <a:solidFill>
                          <a:schemeClr val="tx1">
                            <a:lumMod val="75000"/>
                            <a:lumOff val="25000"/>
                          </a:schemeClr>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es-MX" sz="1800" dirty="0">
                          <a:solidFill>
                            <a:schemeClr val="tx1">
                              <a:lumMod val="75000"/>
                              <a:lumOff val="25000"/>
                            </a:schemeClr>
                          </a:solidFill>
                          <a:latin typeface="Arial" panose="020B0604020202020204" pitchFamily="34" charset="0"/>
                          <a:cs typeface="Arial" panose="020B0604020202020204" pitchFamily="34" charset="0"/>
                        </a:rPr>
                        <a:t>2018</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95873456"/>
                  </a:ext>
                </a:extLst>
              </a:tr>
            </a:tbl>
          </a:graphicData>
        </a:graphic>
      </p:graphicFrame>
      <p:grpSp>
        <p:nvGrpSpPr>
          <p:cNvPr id="16" name="Grupo 15">
            <a:extLst>
              <a:ext uri="{FF2B5EF4-FFF2-40B4-BE49-F238E27FC236}">
                <a16:creationId xmlns:a16="http://schemas.microsoft.com/office/drawing/2014/main" id="{BC5E7257-3051-448F-A281-298E63FDDA63}"/>
              </a:ext>
            </a:extLst>
          </p:cNvPr>
          <p:cNvGrpSpPr/>
          <p:nvPr/>
        </p:nvGrpSpPr>
        <p:grpSpPr>
          <a:xfrm>
            <a:off x="1974198" y="5739890"/>
            <a:ext cx="8126570" cy="855286"/>
            <a:chOff x="3806577" y="5861613"/>
            <a:chExt cx="8126570" cy="855286"/>
          </a:xfrm>
        </p:grpSpPr>
        <p:sp>
          <p:nvSpPr>
            <p:cNvPr id="17" name="Rectángulo 16">
              <a:extLst>
                <a:ext uri="{FF2B5EF4-FFF2-40B4-BE49-F238E27FC236}">
                  <a16:creationId xmlns:a16="http://schemas.microsoft.com/office/drawing/2014/main" id="{0BC71EAD-2B70-495D-888E-E35F4C85D65F}"/>
                </a:ext>
              </a:extLst>
            </p:cNvPr>
            <p:cNvSpPr/>
            <p:nvPr/>
          </p:nvSpPr>
          <p:spPr>
            <a:xfrm rot="5400000">
              <a:off x="3980392" y="5693391"/>
              <a:ext cx="354291" cy="701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147.8</a:t>
              </a:r>
            </a:p>
          </p:txBody>
        </p:sp>
        <p:sp>
          <p:nvSpPr>
            <p:cNvPr id="18" name="Rectángulo 17">
              <a:extLst>
                <a:ext uri="{FF2B5EF4-FFF2-40B4-BE49-F238E27FC236}">
                  <a16:creationId xmlns:a16="http://schemas.microsoft.com/office/drawing/2014/main" id="{134BE865-3142-4B5F-874B-3EE904C4F70D}"/>
                </a:ext>
              </a:extLst>
            </p:cNvPr>
            <p:cNvSpPr/>
            <p:nvPr/>
          </p:nvSpPr>
          <p:spPr>
            <a:xfrm>
              <a:off x="3806775" y="6215905"/>
              <a:ext cx="8126372" cy="500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lumMod val="75000"/>
                      <a:lumOff val="25000"/>
                    </a:schemeClr>
                  </a:solidFill>
                  <a:latin typeface="Arial" panose="020B0604020202020204" pitchFamily="34" charset="0"/>
                  <a:cs typeface="Arial" panose="020B0604020202020204" pitchFamily="34" charset="0"/>
                </a:rPr>
                <a:t>Remuneraciones promedio por persona remunerada</a:t>
              </a:r>
            </a:p>
            <a:p>
              <a:pPr algn="ctr"/>
              <a:r>
                <a:rPr lang="es-MX" sz="1200" dirty="0">
                  <a:solidFill>
                    <a:schemeClr val="tx1">
                      <a:lumMod val="75000"/>
                      <a:lumOff val="25000"/>
                    </a:schemeClr>
                  </a:solidFill>
                  <a:latin typeface="Arial" panose="020B0604020202020204" pitchFamily="34" charset="0"/>
                  <a:cs typeface="Arial" panose="020B0604020202020204" pitchFamily="34" charset="0"/>
                </a:rPr>
                <a:t>(Miles de pesos constantes 2018=100)</a:t>
              </a:r>
            </a:p>
          </p:txBody>
        </p:sp>
        <p:sp>
          <p:nvSpPr>
            <p:cNvPr id="19" name="Rectángulo 18">
              <a:extLst>
                <a:ext uri="{FF2B5EF4-FFF2-40B4-BE49-F238E27FC236}">
                  <a16:creationId xmlns:a16="http://schemas.microsoft.com/office/drawing/2014/main" id="{A7493055-45E3-44A8-B60A-125069253D4A}"/>
                </a:ext>
              </a:extLst>
            </p:cNvPr>
            <p:cNvSpPr/>
            <p:nvPr/>
          </p:nvSpPr>
          <p:spPr>
            <a:xfrm rot="5400000">
              <a:off x="4723395" y="5687798"/>
              <a:ext cx="354291" cy="701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143.8</a:t>
              </a:r>
            </a:p>
          </p:txBody>
        </p:sp>
        <p:sp>
          <p:nvSpPr>
            <p:cNvPr id="27" name="Rectángulo 26">
              <a:extLst>
                <a:ext uri="{FF2B5EF4-FFF2-40B4-BE49-F238E27FC236}">
                  <a16:creationId xmlns:a16="http://schemas.microsoft.com/office/drawing/2014/main" id="{8B295E89-C5AA-4076-8EE0-DBC811754EA2}"/>
                </a:ext>
              </a:extLst>
            </p:cNvPr>
            <p:cNvSpPr/>
            <p:nvPr/>
          </p:nvSpPr>
          <p:spPr>
            <a:xfrm rot="5400000">
              <a:off x="6127809" y="5697325"/>
              <a:ext cx="354291" cy="701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98.7</a:t>
              </a:r>
            </a:p>
          </p:txBody>
        </p:sp>
        <p:sp>
          <p:nvSpPr>
            <p:cNvPr id="28" name="Rectángulo 27">
              <a:extLst>
                <a:ext uri="{FF2B5EF4-FFF2-40B4-BE49-F238E27FC236}">
                  <a16:creationId xmlns:a16="http://schemas.microsoft.com/office/drawing/2014/main" id="{62DA0938-7B39-4BE7-8B8D-28A38FDAF533}"/>
                </a:ext>
              </a:extLst>
            </p:cNvPr>
            <p:cNvSpPr/>
            <p:nvPr/>
          </p:nvSpPr>
          <p:spPr>
            <a:xfrm rot="5400000">
              <a:off x="6875653" y="5687799"/>
              <a:ext cx="354291" cy="701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63.7</a:t>
              </a:r>
            </a:p>
          </p:txBody>
        </p:sp>
        <p:sp>
          <p:nvSpPr>
            <p:cNvPr id="29" name="Rectángulo 28">
              <a:extLst>
                <a:ext uri="{FF2B5EF4-FFF2-40B4-BE49-F238E27FC236}">
                  <a16:creationId xmlns:a16="http://schemas.microsoft.com/office/drawing/2014/main" id="{1C3D520C-EE54-4BD1-B203-C0275AF38813}"/>
                </a:ext>
              </a:extLst>
            </p:cNvPr>
            <p:cNvSpPr/>
            <p:nvPr/>
          </p:nvSpPr>
          <p:spPr>
            <a:xfrm rot="5400000">
              <a:off x="8445826" y="5692260"/>
              <a:ext cx="354289" cy="701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150.9</a:t>
              </a:r>
            </a:p>
          </p:txBody>
        </p:sp>
        <p:sp>
          <p:nvSpPr>
            <p:cNvPr id="30" name="Rectángulo 29">
              <a:extLst>
                <a:ext uri="{FF2B5EF4-FFF2-40B4-BE49-F238E27FC236}">
                  <a16:creationId xmlns:a16="http://schemas.microsoft.com/office/drawing/2014/main" id="{6987BEFD-4D03-42A4-A440-84237F4B4D3D}"/>
                </a:ext>
              </a:extLst>
            </p:cNvPr>
            <p:cNvSpPr/>
            <p:nvPr/>
          </p:nvSpPr>
          <p:spPr>
            <a:xfrm rot="5400000">
              <a:off x="9175379" y="5697325"/>
              <a:ext cx="354291" cy="701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145.8</a:t>
              </a:r>
            </a:p>
          </p:txBody>
        </p:sp>
        <p:sp>
          <p:nvSpPr>
            <p:cNvPr id="31" name="Rectángulo 30">
              <a:extLst>
                <a:ext uri="{FF2B5EF4-FFF2-40B4-BE49-F238E27FC236}">
                  <a16:creationId xmlns:a16="http://schemas.microsoft.com/office/drawing/2014/main" id="{C448EFA8-B7FC-492E-9072-3FA1954FCD9E}"/>
                </a:ext>
              </a:extLst>
            </p:cNvPr>
            <p:cNvSpPr/>
            <p:nvPr/>
          </p:nvSpPr>
          <p:spPr>
            <a:xfrm rot="5400000">
              <a:off x="10559232" y="5697325"/>
              <a:ext cx="354291" cy="701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96.1</a:t>
              </a:r>
            </a:p>
          </p:txBody>
        </p:sp>
        <p:sp>
          <p:nvSpPr>
            <p:cNvPr id="32" name="Rectángulo 31">
              <a:extLst>
                <a:ext uri="{FF2B5EF4-FFF2-40B4-BE49-F238E27FC236}">
                  <a16:creationId xmlns:a16="http://schemas.microsoft.com/office/drawing/2014/main" id="{042F83BC-9B5C-46D5-B80A-9187BDA1BFBB}"/>
                </a:ext>
              </a:extLst>
            </p:cNvPr>
            <p:cNvSpPr/>
            <p:nvPr/>
          </p:nvSpPr>
          <p:spPr>
            <a:xfrm rot="5400000">
              <a:off x="11280187" y="5692261"/>
              <a:ext cx="354290" cy="701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64.3</a:t>
              </a:r>
            </a:p>
          </p:txBody>
        </p:sp>
      </p:grpSp>
      <p:sp>
        <p:nvSpPr>
          <p:cNvPr id="3" name="CuadroTexto 2">
            <a:extLst>
              <a:ext uri="{FF2B5EF4-FFF2-40B4-BE49-F238E27FC236}">
                <a16:creationId xmlns:a16="http://schemas.microsoft.com/office/drawing/2014/main" id="{375ABDC4-9073-706B-9A66-5B03B8F0B1EF}"/>
              </a:ext>
            </a:extLst>
          </p:cNvPr>
          <p:cNvSpPr txBox="1"/>
          <p:nvPr/>
        </p:nvSpPr>
        <p:spPr>
          <a:xfrm>
            <a:off x="1396711" y="2006946"/>
            <a:ext cx="4886282" cy="400110"/>
          </a:xfrm>
          <a:prstGeom prst="rect">
            <a:avLst/>
          </a:prstGeom>
          <a:noFill/>
        </p:spPr>
        <p:txBody>
          <a:bodyPr wrap="square" rtlCol="0">
            <a:spAutoFit/>
          </a:bodyPr>
          <a:lstStyle/>
          <a:p>
            <a:pPr algn="ctr"/>
            <a:r>
              <a:rPr lang="es-MX" sz="2000" b="1" dirty="0">
                <a:solidFill>
                  <a:srgbClr val="FFC000"/>
                </a:solidFill>
                <a:latin typeface="Arial" panose="020B0604020202020204" pitchFamily="34" charset="0"/>
                <a:ea typeface="맑은 고딕" panose="020B0503020000020004" pitchFamily="34" charset="-127"/>
                <a:cs typeface="Arial" panose="020B0604020202020204" pitchFamily="34" charset="0"/>
              </a:rPr>
              <a:t>USO DE EQUIPO DE CÓMPUTO</a:t>
            </a:r>
            <a:endParaRPr lang="es-MX" sz="3200" dirty="0">
              <a:solidFill>
                <a:srgbClr val="FFC000"/>
              </a:solidFill>
              <a:latin typeface="Arial" panose="020B0604020202020204" pitchFamily="34" charset="0"/>
              <a:ea typeface="맑은 고딕" panose="020B0503020000020004" pitchFamily="34" charset="-127"/>
              <a:cs typeface="Arial" panose="020B0604020202020204" pitchFamily="34" charset="0"/>
            </a:endParaRPr>
          </a:p>
        </p:txBody>
      </p:sp>
      <p:sp>
        <p:nvSpPr>
          <p:cNvPr id="4" name="CuadroTexto 3">
            <a:extLst>
              <a:ext uri="{FF2B5EF4-FFF2-40B4-BE49-F238E27FC236}">
                <a16:creationId xmlns:a16="http://schemas.microsoft.com/office/drawing/2014/main" id="{EFC78D0F-08DF-039E-C993-0D08288ABADA}"/>
              </a:ext>
            </a:extLst>
          </p:cNvPr>
          <p:cNvSpPr txBox="1"/>
          <p:nvPr/>
        </p:nvSpPr>
        <p:spPr>
          <a:xfrm>
            <a:off x="5716958" y="2006946"/>
            <a:ext cx="4886282" cy="400110"/>
          </a:xfrm>
          <a:prstGeom prst="rect">
            <a:avLst/>
          </a:prstGeom>
          <a:noFill/>
        </p:spPr>
        <p:txBody>
          <a:bodyPr wrap="square" rtlCol="0">
            <a:spAutoFit/>
          </a:bodyPr>
          <a:lstStyle/>
          <a:p>
            <a:pPr algn="ctr"/>
            <a:r>
              <a:rPr lang="es-MX" sz="2000" b="1" dirty="0">
                <a:solidFill>
                  <a:srgbClr val="FFC000"/>
                </a:solidFill>
                <a:latin typeface="Arial" panose="020B0604020202020204" pitchFamily="34" charset="0"/>
                <a:ea typeface="맑은 고딕" panose="020B0503020000020004" pitchFamily="34" charset="-127"/>
                <a:cs typeface="Arial" panose="020B0604020202020204" pitchFamily="34" charset="0"/>
              </a:rPr>
              <a:t>USO DE INTERNET</a:t>
            </a:r>
            <a:endParaRPr lang="es-MX" sz="3200" dirty="0">
              <a:solidFill>
                <a:srgbClr val="FFC000"/>
              </a:solidFill>
              <a:latin typeface="Arial" panose="020B0604020202020204" pitchFamily="34" charset="0"/>
              <a:ea typeface="맑은 고딕" panose="020B0503020000020004" pitchFamily="34" charset="-127"/>
              <a:cs typeface="Arial" panose="020B0604020202020204" pitchFamily="34" charset="0"/>
            </a:endParaRPr>
          </a:p>
        </p:txBody>
      </p:sp>
    </p:spTree>
    <p:extLst>
      <p:ext uri="{BB962C8B-B14F-4D97-AF65-F5344CB8AC3E}">
        <p14:creationId xmlns:p14="http://schemas.microsoft.com/office/powerpoint/2010/main" val="1845285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3151A2-B32D-4143-953F-6A380808BB07}"/>
              </a:ext>
            </a:extLst>
          </p:cNvPr>
          <p:cNvSpPr txBox="1"/>
          <p:nvPr/>
        </p:nvSpPr>
        <p:spPr>
          <a:xfrm>
            <a:off x="820810" y="213936"/>
            <a:ext cx="10977613" cy="892552"/>
          </a:xfrm>
          <a:prstGeom prst="rect">
            <a:avLst/>
          </a:prstGeom>
          <a:noFill/>
        </p:spPr>
        <p:txBody>
          <a:bodyPr wrap="square" rtlCol="0">
            <a:spAutoFit/>
          </a:bodyPr>
          <a:lstStyle/>
          <a:p>
            <a:r>
              <a:rPr lang="es-MX"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VALOR AGREGADO POR PERSONA OCUPADA EN LOS ESTABLECIMIENTOS SEGÚN </a:t>
            </a:r>
          </a:p>
          <a:p>
            <a:r>
              <a:rPr lang="es-MX" sz="32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SI REALIZARON O NO VENTAS POR INTERNET</a:t>
            </a:r>
            <a:r>
              <a:rPr lang="es-MX" sz="32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a:t>
            </a:r>
            <a:r>
              <a:rPr lang="es-MX" sz="32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a:t>
            </a:r>
            <a:r>
              <a:rPr lang="es-MX" sz="32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2018</a:t>
            </a:r>
          </a:p>
        </p:txBody>
      </p:sp>
      <p:sp>
        <p:nvSpPr>
          <p:cNvPr id="10" name="Rectángulo 9">
            <a:extLst>
              <a:ext uri="{FF2B5EF4-FFF2-40B4-BE49-F238E27FC236}">
                <a16:creationId xmlns:a16="http://schemas.microsoft.com/office/drawing/2014/main" id="{ED9AF752-8068-46F5-82EC-F45AF4B38B17}"/>
              </a:ext>
            </a:extLst>
          </p:cNvPr>
          <p:cNvSpPr/>
          <p:nvPr/>
        </p:nvSpPr>
        <p:spPr>
          <a:xfrm>
            <a:off x="6184061" y="1487829"/>
            <a:ext cx="1941557" cy="369332"/>
          </a:xfrm>
          <a:prstGeom prst="rect">
            <a:avLst/>
          </a:prstGeom>
        </p:spPr>
        <p:txBody>
          <a:bodyPr wrap="none">
            <a:spAutoFit/>
          </a:bodyPr>
          <a:lstStyle/>
          <a:p>
            <a:pPr algn="ctr"/>
            <a:r>
              <a:rPr lang="es-MX" dirty="0">
                <a:solidFill>
                  <a:schemeClr val="tx1">
                    <a:lumMod val="65000"/>
                    <a:lumOff val="35000"/>
                  </a:schemeClr>
                </a:solidFill>
                <a:latin typeface="Arial" panose="020B0604020202020204" pitchFamily="34" charset="0"/>
                <a:cs typeface="Arial" panose="020B0604020202020204" pitchFamily="34" charset="0"/>
              </a:rPr>
              <a:t>(Miles de pesos)</a:t>
            </a:r>
          </a:p>
        </p:txBody>
      </p:sp>
      <p:pic>
        <p:nvPicPr>
          <p:cNvPr id="11" name="Graphic 19">
            <a:extLst>
              <a:ext uri="{FF2B5EF4-FFF2-40B4-BE49-F238E27FC236}">
                <a16:creationId xmlns:a16="http://schemas.microsoft.com/office/drawing/2014/main" id="{6468F1AA-CC03-47CA-9341-2432C5568E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1597" y="1119064"/>
            <a:ext cx="3674328" cy="118876"/>
          </a:xfrm>
          <a:prstGeom prst="rect">
            <a:avLst/>
          </a:prstGeom>
        </p:spPr>
      </p:pic>
      <p:graphicFrame>
        <p:nvGraphicFramePr>
          <p:cNvPr id="20" name="Gráfico 19">
            <a:extLst>
              <a:ext uri="{FF2B5EF4-FFF2-40B4-BE49-F238E27FC236}">
                <a16:creationId xmlns:a16="http://schemas.microsoft.com/office/drawing/2014/main" id="{F6EB7F24-05F3-42B0-BBA2-A10CEC9ABBB9}"/>
              </a:ext>
            </a:extLst>
          </p:cNvPr>
          <p:cNvGraphicFramePr/>
          <p:nvPr>
            <p:extLst>
              <p:ext uri="{D42A27DB-BD31-4B8C-83A1-F6EECF244321}">
                <p14:modId xmlns:p14="http://schemas.microsoft.com/office/powerpoint/2010/main" val="628189695"/>
              </p:ext>
            </p:extLst>
          </p:nvPr>
        </p:nvGraphicFramePr>
        <p:xfrm>
          <a:off x="3138691" y="1713133"/>
          <a:ext cx="5508016" cy="3300454"/>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upo 20">
            <a:extLst>
              <a:ext uri="{FF2B5EF4-FFF2-40B4-BE49-F238E27FC236}">
                <a16:creationId xmlns:a16="http://schemas.microsoft.com/office/drawing/2014/main" id="{BE8D6894-66D2-4045-BD19-CC66FC239581}"/>
              </a:ext>
            </a:extLst>
          </p:cNvPr>
          <p:cNvGrpSpPr/>
          <p:nvPr/>
        </p:nvGrpSpPr>
        <p:grpSpPr>
          <a:xfrm>
            <a:off x="3991991" y="5145040"/>
            <a:ext cx="3801415" cy="1076815"/>
            <a:chOff x="3965183" y="5204933"/>
            <a:chExt cx="5535218" cy="1076815"/>
          </a:xfrm>
        </p:grpSpPr>
        <p:sp>
          <p:nvSpPr>
            <p:cNvPr id="22" name="Rectángulo 21">
              <a:extLst>
                <a:ext uri="{FF2B5EF4-FFF2-40B4-BE49-F238E27FC236}">
                  <a16:creationId xmlns:a16="http://schemas.microsoft.com/office/drawing/2014/main" id="{D1FFA644-D7D7-4D0A-9925-3A45F4B736E6}"/>
                </a:ext>
              </a:extLst>
            </p:cNvPr>
            <p:cNvSpPr/>
            <p:nvPr/>
          </p:nvSpPr>
          <p:spPr>
            <a:xfrm rot="5400000">
              <a:off x="4432400" y="4737716"/>
              <a:ext cx="575820" cy="15102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174.7</a:t>
              </a:r>
            </a:p>
          </p:txBody>
        </p:sp>
        <p:sp>
          <p:nvSpPr>
            <p:cNvPr id="23" name="Rectángulo 22">
              <a:extLst>
                <a:ext uri="{FF2B5EF4-FFF2-40B4-BE49-F238E27FC236}">
                  <a16:creationId xmlns:a16="http://schemas.microsoft.com/office/drawing/2014/main" id="{D4D4E066-06CF-4AAF-9DAF-2231520A4E35}"/>
                </a:ext>
              </a:extLst>
            </p:cNvPr>
            <p:cNvSpPr/>
            <p:nvPr/>
          </p:nvSpPr>
          <p:spPr>
            <a:xfrm>
              <a:off x="3965185" y="5780754"/>
              <a:ext cx="5535216" cy="500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lumMod val="75000"/>
                      <a:lumOff val="25000"/>
                    </a:schemeClr>
                  </a:solidFill>
                  <a:latin typeface="Arial" panose="020B0604020202020204" pitchFamily="34" charset="0"/>
                  <a:cs typeface="Arial" panose="020B0604020202020204" pitchFamily="34" charset="0"/>
                </a:rPr>
                <a:t>Remuneraciones promedio por persona remunerada</a:t>
              </a:r>
            </a:p>
            <a:p>
              <a:pPr algn="ctr"/>
              <a:r>
                <a:rPr lang="es-MX" sz="1200" dirty="0">
                  <a:solidFill>
                    <a:schemeClr val="tx1">
                      <a:lumMod val="75000"/>
                      <a:lumOff val="25000"/>
                    </a:schemeClr>
                  </a:solidFill>
                  <a:latin typeface="Arial" panose="020B0604020202020204" pitchFamily="34" charset="0"/>
                  <a:cs typeface="Arial" panose="020B0604020202020204" pitchFamily="34" charset="0"/>
                </a:rPr>
                <a:t>(Miles de pesos constantes 2018=100)</a:t>
              </a:r>
            </a:p>
          </p:txBody>
        </p:sp>
        <p:sp>
          <p:nvSpPr>
            <p:cNvPr id="24" name="Rectángulo 23">
              <a:extLst>
                <a:ext uri="{FF2B5EF4-FFF2-40B4-BE49-F238E27FC236}">
                  <a16:creationId xmlns:a16="http://schemas.microsoft.com/office/drawing/2014/main" id="{1BEC43F5-89D5-4D2B-81B1-EA0ABB2E9FB3}"/>
                </a:ext>
              </a:extLst>
            </p:cNvPr>
            <p:cNvSpPr/>
            <p:nvPr/>
          </p:nvSpPr>
          <p:spPr>
            <a:xfrm rot="5400000">
              <a:off x="8480804" y="4761157"/>
              <a:ext cx="575819" cy="1463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117.3</a:t>
              </a:r>
            </a:p>
          </p:txBody>
        </p:sp>
      </p:grpSp>
    </p:spTree>
    <p:extLst>
      <p:ext uri="{BB962C8B-B14F-4D97-AF65-F5344CB8AC3E}">
        <p14:creationId xmlns:p14="http://schemas.microsoft.com/office/powerpoint/2010/main" val="1423785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3151A2-B32D-4143-953F-6A380808BB07}"/>
              </a:ext>
            </a:extLst>
          </p:cNvPr>
          <p:cNvSpPr txBox="1"/>
          <p:nvPr/>
        </p:nvSpPr>
        <p:spPr>
          <a:xfrm>
            <a:off x="820810" y="213936"/>
            <a:ext cx="10977613" cy="892552"/>
          </a:xfrm>
          <a:prstGeom prst="rect">
            <a:avLst/>
          </a:prstGeom>
          <a:noFill/>
        </p:spPr>
        <p:txBody>
          <a:bodyPr wrap="square" rtlCol="0">
            <a:spAutoFit/>
          </a:bodyPr>
          <a:lstStyle/>
          <a:p>
            <a:r>
              <a:rPr lang="es-MX" sz="20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VALOR AGREGADO POR PERSONA OCUPADA SEGÚN ESTABLECIMIENTOS QUE </a:t>
            </a:r>
          </a:p>
          <a:p>
            <a:r>
              <a:rPr lang="es-MX" sz="32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CAPACITARON O NO A SU PERSONAL</a:t>
            </a:r>
            <a:r>
              <a:rPr lang="es-MX" sz="3200"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 2018</a:t>
            </a:r>
          </a:p>
        </p:txBody>
      </p:sp>
      <p:sp>
        <p:nvSpPr>
          <p:cNvPr id="10" name="Rectángulo 9">
            <a:extLst>
              <a:ext uri="{FF2B5EF4-FFF2-40B4-BE49-F238E27FC236}">
                <a16:creationId xmlns:a16="http://schemas.microsoft.com/office/drawing/2014/main" id="{ED9AF752-8068-46F5-82EC-F45AF4B38B17}"/>
              </a:ext>
            </a:extLst>
          </p:cNvPr>
          <p:cNvSpPr/>
          <p:nvPr/>
        </p:nvSpPr>
        <p:spPr>
          <a:xfrm>
            <a:off x="7220629" y="1621507"/>
            <a:ext cx="1941557" cy="369332"/>
          </a:xfrm>
          <a:prstGeom prst="rect">
            <a:avLst/>
          </a:prstGeom>
        </p:spPr>
        <p:txBody>
          <a:bodyPr wrap="none">
            <a:spAutoFit/>
          </a:bodyPr>
          <a:lstStyle/>
          <a:p>
            <a:pPr algn="ctr"/>
            <a:r>
              <a:rPr lang="es-MX" dirty="0">
                <a:solidFill>
                  <a:schemeClr val="tx1">
                    <a:lumMod val="65000"/>
                    <a:lumOff val="35000"/>
                  </a:schemeClr>
                </a:solidFill>
                <a:latin typeface="Arial" panose="020B0604020202020204" pitchFamily="34" charset="0"/>
                <a:cs typeface="Arial" panose="020B0604020202020204" pitchFamily="34" charset="0"/>
              </a:rPr>
              <a:t>(Miles de pesos)</a:t>
            </a:r>
          </a:p>
        </p:txBody>
      </p:sp>
      <p:pic>
        <p:nvPicPr>
          <p:cNvPr id="11" name="Graphic 19">
            <a:extLst>
              <a:ext uri="{FF2B5EF4-FFF2-40B4-BE49-F238E27FC236}">
                <a16:creationId xmlns:a16="http://schemas.microsoft.com/office/drawing/2014/main" id="{6468F1AA-CC03-47CA-9341-2432C5568E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1597" y="1119064"/>
            <a:ext cx="3674328" cy="118876"/>
          </a:xfrm>
          <a:prstGeom prst="rect">
            <a:avLst/>
          </a:prstGeom>
        </p:spPr>
      </p:pic>
      <p:graphicFrame>
        <p:nvGraphicFramePr>
          <p:cNvPr id="12" name="Gráfico 11">
            <a:extLst>
              <a:ext uri="{FF2B5EF4-FFF2-40B4-BE49-F238E27FC236}">
                <a16:creationId xmlns:a16="http://schemas.microsoft.com/office/drawing/2014/main" id="{DC2204C5-6484-40DB-8244-7A76F53FA5B8}"/>
              </a:ext>
            </a:extLst>
          </p:cNvPr>
          <p:cNvGraphicFramePr/>
          <p:nvPr>
            <p:extLst>
              <p:ext uri="{D42A27DB-BD31-4B8C-83A1-F6EECF244321}">
                <p14:modId xmlns:p14="http://schemas.microsoft.com/office/powerpoint/2010/main" val="2935259268"/>
              </p:ext>
            </p:extLst>
          </p:nvPr>
        </p:nvGraphicFramePr>
        <p:xfrm>
          <a:off x="3039977" y="2061969"/>
          <a:ext cx="6471633" cy="3054592"/>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Grupo 12">
            <a:extLst>
              <a:ext uri="{FF2B5EF4-FFF2-40B4-BE49-F238E27FC236}">
                <a16:creationId xmlns:a16="http://schemas.microsoft.com/office/drawing/2014/main" id="{24C246E5-F946-4264-98C0-D4EA9155BC64}"/>
              </a:ext>
            </a:extLst>
          </p:cNvPr>
          <p:cNvGrpSpPr/>
          <p:nvPr/>
        </p:nvGrpSpPr>
        <p:grpSpPr>
          <a:xfrm>
            <a:off x="4108923" y="5288084"/>
            <a:ext cx="4301544" cy="1126736"/>
            <a:chOff x="4029580" y="5104654"/>
            <a:chExt cx="4972752" cy="1126736"/>
          </a:xfrm>
        </p:grpSpPr>
        <p:sp>
          <p:nvSpPr>
            <p:cNvPr id="14" name="Rectángulo 13">
              <a:extLst>
                <a:ext uri="{FF2B5EF4-FFF2-40B4-BE49-F238E27FC236}">
                  <a16:creationId xmlns:a16="http://schemas.microsoft.com/office/drawing/2014/main" id="{226FFE8E-422C-4A73-A482-52DB7AEACE6E}"/>
                </a:ext>
              </a:extLst>
            </p:cNvPr>
            <p:cNvSpPr/>
            <p:nvPr/>
          </p:nvSpPr>
          <p:spPr>
            <a:xfrm rot="5400000">
              <a:off x="4377505" y="4756729"/>
              <a:ext cx="625742" cy="1321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165.3</a:t>
              </a:r>
            </a:p>
          </p:txBody>
        </p:sp>
        <p:sp>
          <p:nvSpPr>
            <p:cNvPr id="15" name="Rectángulo 14">
              <a:extLst>
                <a:ext uri="{FF2B5EF4-FFF2-40B4-BE49-F238E27FC236}">
                  <a16:creationId xmlns:a16="http://schemas.microsoft.com/office/drawing/2014/main" id="{2B411CF8-73A0-4EB9-8820-8BC19DD87433}"/>
                </a:ext>
              </a:extLst>
            </p:cNvPr>
            <p:cNvSpPr/>
            <p:nvPr/>
          </p:nvSpPr>
          <p:spPr>
            <a:xfrm>
              <a:off x="4029580" y="5730396"/>
              <a:ext cx="4972752" cy="500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lumMod val="75000"/>
                      <a:lumOff val="25000"/>
                    </a:schemeClr>
                  </a:solidFill>
                  <a:latin typeface="Arial" panose="020B0604020202020204" pitchFamily="34" charset="0"/>
                  <a:cs typeface="Arial" panose="020B0604020202020204" pitchFamily="34" charset="0"/>
                </a:rPr>
                <a:t>Remuneraciones promedio por persona remunerada</a:t>
              </a:r>
            </a:p>
            <a:p>
              <a:pPr algn="ctr"/>
              <a:r>
                <a:rPr lang="es-MX" sz="1200" dirty="0">
                  <a:solidFill>
                    <a:schemeClr val="tx1">
                      <a:lumMod val="75000"/>
                      <a:lumOff val="25000"/>
                    </a:schemeClr>
                  </a:solidFill>
                  <a:latin typeface="Arial" panose="020B0604020202020204" pitchFamily="34" charset="0"/>
                  <a:cs typeface="Arial" panose="020B0604020202020204" pitchFamily="34" charset="0"/>
                </a:rPr>
                <a:t>(Miles de pesos constantes 2018=100)</a:t>
              </a:r>
            </a:p>
          </p:txBody>
        </p:sp>
        <p:sp>
          <p:nvSpPr>
            <p:cNvPr id="16" name="Rectángulo 15">
              <a:extLst>
                <a:ext uri="{FF2B5EF4-FFF2-40B4-BE49-F238E27FC236}">
                  <a16:creationId xmlns:a16="http://schemas.microsoft.com/office/drawing/2014/main" id="{1A8E6B8D-66D2-4905-8E56-B314B39A4429}"/>
                </a:ext>
              </a:extLst>
            </p:cNvPr>
            <p:cNvSpPr/>
            <p:nvPr/>
          </p:nvSpPr>
          <p:spPr>
            <a:xfrm rot="5400000">
              <a:off x="8016857" y="4756730"/>
              <a:ext cx="625743" cy="1321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89.0</a:t>
              </a:r>
            </a:p>
          </p:txBody>
        </p:sp>
      </p:grpSp>
    </p:spTree>
    <p:extLst>
      <p:ext uri="{BB962C8B-B14F-4D97-AF65-F5344CB8AC3E}">
        <p14:creationId xmlns:p14="http://schemas.microsoft.com/office/powerpoint/2010/main" val="3707286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1A735D-2626-4A07-95EE-DE4DFB745AE5}"/>
              </a:ext>
            </a:extLst>
          </p:cNvPr>
          <p:cNvSpPr txBox="1"/>
          <p:nvPr/>
        </p:nvSpPr>
        <p:spPr>
          <a:xfrm>
            <a:off x="618271" y="1827705"/>
            <a:ext cx="10842336" cy="3493264"/>
          </a:xfrm>
          <a:prstGeom prst="rect">
            <a:avLst/>
          </a:prstGeom>
          <a:noFill/>
        </p:spPr>
        <p:txBody>
          <a:bodyPr wrap="square" rtlCol="0">
            <a:spAutoFit/>
          </a:bodyPr>
          <a:lstStyle/>
          <a:p>
            <a:pPr marL="285750" indent="-285750" algn="just">
              <a:spcAft>
                <a:spcPts val="600"/>
              </a:spcAft>
              <a:buClr>
                <a:schemeClr val="tx2">
                  <a:lumMod val="50000"/>
                  <a:lumOff val="50000"/>
                </a:schemeClr>
              </a:buClr>
              <a:buFont typeface="Arial" panose="020B0604020202020204" pitchFamily="34" charset="0"/>
              <a:buChar char="•"/>
            </a:pPr>
            <a:r>
              <a:rPr lang="es-MX" sz="2400" dirty="0">
                <a:solidFill>
                  <a:schemeClr val="tx1">
                    <a:lumMod val="65000"/>
                    <a:lumOff val="35000"/>
                  </a:schemeClr>
                </a:solidFill>
                <a:latin typeface="Arial" panose="020B0604020202020204" pitchFamily="34" charset="0"/>
                <a:cs typeface="Arial" panose="020B0604020202020204" pitchFamily="34" charset="0"/>
              </a:rPr>
              <a:t>Los Censos Económicos, además de ofrecer información con un alto nivel de detalle, son una herramienta útil en la investigación a diferentes niveles, pues no solo está disponible lo publicado, sino que la información puede explotarse desde la base de datos, lo que permite conformar información con distintos enfoques, de acuerdo con el interés de cada usuario y a diferentes niveles de agregación.</a:t>
            </a:r>
          </a:p>
          <a:p>
            <a:pPr marL="285750" indent="-285750" algn="just">
              <a:spcAft>
                <a:spcPts val="600"/>
              </a:spcAft>
              <a:buClr>
                <a:schemeClr val="tx2">
                  <a:lumMod val="50000"/>
                  <a:lumOff val="50000"/>
                </a:schemeClr>
              </a:buClr>
              <a:buFont typeface="Arial" panose="020B0604020202020204" pitchFamily="34" charset="0"/>
              <a:buChar char="•"/>
            </a:pPr>
            <a:r>
              <a:rPr lang="es-MX" sz="2400" dirty="0">
                <a:solidFill>
                  <a:schemeClr val="tx1">
                    <a:lumMod val="65000"/>
                    <a:lumOff val="35000"/>
                  </a:schemeClr>
                </a:solidFill>
                <a:latin typeface="Arial" panose="020B0604020202020204" pitchFamily="34" charset="0"/>
                <a:cs typeface="Arial" panose="020B0604020202020204" pitchFamily="34" charset="0"/>
              </a:rPr>
              <a:t>Asimismo, son un valioso apoyo en el sector educativo, pues además de ser de gran utilidad para la enseñanza-aprendizaje de herramientas estadísticas, contribuyen a un mejor conocimiento económico del país.</a:t>
            </a:r>
          </a:p>
        </p:txBody>
      </p:sp>
      <p:sp>
        <p:nvSpPr>
          <p:cNvPr id="4" name="CuadroTexto 3">
            <a:extLst>
              <a:ext uri="{FF2B5EF4-FFF2-40B4-BE49-F238E27FC236}">
                <a16:creationId xmlns:a16="http://schemas.microsoft.com/office/drawing/2014/main" id="{2C1F15E7-975A-4A6C-B912-734E80A918B4}"/>
              </a:ext>
            </a:extLst>
          </p:cNvPr>
          <p:cNvSpPr txBox="1"/>
          <p:nvPr/>
        </p:nvSpPr>
        <p:spPr>
          <a:xfrm>
            <a:off x="4402832" y="593345"/>
            <a:ext cx="3674328" cy="584775"/>
          </a:xfrm>
          <a:prstGeom prst="rect">
            <a:avLst/>
          </a:prstGeom>
          <a:noFill/>
        </p:spPr>
        <p:txBody>
          <a:bodyPr wrap="square" rtlCol="0">
            <a:spAutoFit/>
          </a:bodyPr>
          <a:lstStyle/>
          <a:p>
            <a:pPr algn="ctr"/>
            <a:r>
              <a:rPr lang="es-MX" sz="3200" b="1" dirty="0">
                <a:solidFill>
                  <a:schemeClr val="tx1">
                    <a:lumMod val="65000"/>
                    <a:lumOff val="35000"/>
                  </a:schemeClr>
                </a:solidFill>
                <a:latin typeface="Arial" panose="020B0604020202020204" pitchFamily="34" charset="0"/>
                <a:ea typeface="맑은 고딕" panose="020B0503020000020004" pitchFamily="34" charset="-127"/>
                <a:cs typeface="Arial" panose="020B0604020202020204" pitchFamily="34" charset="0"/>
              </a:rPr>
              <a:t>CONCLUSIONES</a:t>
            </a:r>
          </a:p>
        </p:txBody>
      </p:sp>
      <p:pic>
        <p:nvPicPr>
          <p:cNvPr id="6" name="Graphic 18">
            <a:extLst>
              <a:ext uri="{FF2B5EF4-FFF2-40B4-BE49-F238E27FC236}">
                <a16:creationId xmlns:a16="http://schemas.microsoft.com/office/drawing/2014/main" id="{C1DD2776-928B-436B-A3A9-3D068639D9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3854" y="1178120"/>
            <a:ext cx="3238500" cy="104775"/>
          </a:xfrm>
          <a:prstGeom prst="rect">
            <a:avLst/>
          </a:prstGeom>
        </p:spPr>
      </p:pic>
    </p:spTree>
    <p:extLst>
      <p:ext uri="{BB962C8B-B14F-4D97-AF65-F5344CB8AC3E}">
        <p14:creationId xmlns:p14="http://schemas.microsoft.com/office/powerpoint/2010/main" val="3776236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13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43">
            <a:extLst>
              <a:ext uri="{FF2B5EF4-FFF2-40B4-BE49-F238E27FC236}">
                <a16:creationId xmlns:a16="http://schemas.microsoft.com/office/drawing/2014/main" id="{50CA649E-E7ED-114E-A487-7EA7D9F26E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869" y="6715125"/>
            <a:ext cx="10360262" cy="151954"/>
          </a:xfrm>
          <a:prstGeom prst="rect">
            <a:avLst/>
          </a:prstGeom>
        </p:spPr>
      </p:pic>
      <p:sp>
        <p:nvSpPr>
          <p:cNvPr id="5" name="TextBox 18">
            <a:extLst>
              <a:ext uri="{FF2B5EF4-FFF2-40B4-BE49-F238E27FC236}">
                <a16:creationId xmlns:a16="http://schemas.microsoft.com/office/drawing/2014/main" id="{1677F5AD-711A-DE53-D667-28356FDE29AC}"/>
              </a:ext>
            </a:extLst>
          </p:cNvPr>
          <p:cNvSpPr txBox="1"/>
          <p:nvPr/>
        </p:nvSpPr>
        <p:spPr>
          <a:xfrm>
            <a:off x="580134" y="505524"/>
            <a:ext cx="4410966" cy="89255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OBJETIVO</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DE LOS CENSOS ECONÓMICOS</a:t>
            </a:r>
          </a:p>
        </p:txBody>
      </p:sp>
      <p:grpSp>
        <p:nvGrpSpPr>
          <p:cNvPr id="7" name="Grupo 6">
            <a:extLst>
              <a:ext uri="{FF2B5EF4-FFF2-40B4-BE49-F238E27FC236}">
                <a16:creationId xmlns:a16="http://schemas.microsoft.com/office/drawing/2014/main" id="{6E9F6E60-FE5B-F790-293D-74F8D754274C}"/>
              </a:ext>
            </a:extLst>
          </p:cNvPr>
          <p:cNvGrpSpPr/>
          <p:nvPr/>
        </p:nvGrpSpPr>
        <p:grpSpPr>
          <a:xfrm>
            <a:off x="0" y="2253151"/>
            <a:ext cx="12192000" cy="3291065"/>
            <a:chOff x="0" y="1909585"/>
            <a:chExt cx="12192000" cy="3291065"/>
          </a:xfrm>
        </p:grpSpPr>
        <p:sp>
          <p:nvSpPr>
            <p:cNvPr id="6" name="Rectángulo 5">
              <a:extLst>
                <a:ext uri="{FF2B5EF4-FFF2-40B4-BE49-F238E27FC236}">
                  <a16:creationId xmlns:a16="http://schemas.microsoft.com/office/drawing/2014/main" id="{0E11641E-133F-52B6-0055-8A9409172C28}"/>
                </a:ext>
              </a:extLst>
            </p:cNvPr>
            <p:cNvSpPr/>
            <p:nvPr/>
          </p:nvSpPr>
          <p:spPr>
            <a:xfrm>
              <a:off x="0" y="1909585"/>
              <a:ext cx="12192000" cy="32910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TextBox 6">
              <a:extLst>
                <a:ext uri="{FF2B5EF4-FFF2-40B4-BE49-F238E27FC236}">
                  <a16:creationId xmlns:a16="http://schemas.microsoft.com/office/drawing/2014/main" id="{46258A85-505B-42B2-8435-C3B4FA3F522E}"/>
                </a:ext>
              </a:extLst>
            </p:cNvPr>
            <p:cNvSpPr txBox="1"/>
            <p:nvPr/>
          </p:nvSpPr>
          <p:spPr>
            <a:xfrm>
              <a:off x="580134" y="2250037"/>
              <a:ext cx="6946078" cy="2308324"/>
            </a:xfrm>
            <a:prstGeom prst="rect">
              <a:avLst/>
            </a:prstGeom>
            <a:noFill/>
          </p:spPr>
          <p:txBody>
            <a:bodyPr wrap="square" lIns="91440" tIns="45720" rIns="91440" bIns="45720" rtlCol="0">
              <a:spAutoFit/>
            </a:bodyPr>
            <a:lstStyle/>
            <a:p>
              <a:pPr marL="0" marR="0" lvl="0" indent="0" algn="just" defTabSz="914400" rtl="0" eaLnBrk="0" fontAlgn="base" latinLnBrk="0" hangingPunct="0">
                <a:spcBef>
                  <a:spcPct val="0"/>
                </a:spcBef>
                <a:spcAft>
                  <a:spcPct val="0"/>
                </a:spcAft>
                <a:buClrTx/>
                <a:buSzTx/>
                <a:buFontTx/>
                <a:buNone/>
                <a:tabLst/>
                <a:defRPr/>
              </a:pPr>
              <a:r>
                <a:rPr kumimoji="0" lang="es-MX" altLang="ko-KR" sz="24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맑은 고딕" panose="020B0503020000020004" pitchFamily="34" charset="-127"/>
                  <a:cs typeface="Arial" panose="020B0604020202020204" pitchFamily="34" charset="0"/>
                </a:rPr>
                <a:t>Obtener información estadística básica sobre </a:t>
              </a:r>
              <a:r>
                <a:rPr kumimoji="0" lang="es-MX" altLang="ko-KR"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맑은 고딕" panose="020B0503020000020004" pitchFamily="34" charset="-127"/>
                  <a:cs typeface="Arial" panose="020B0604020202020204" pitchFamily="34" charset="0"/>
                </a:rPr>
                <a:t>todos los establecimientos productores de bienes, comercializadores de mercancías y prestadores de servicios</a:t>
              </a:r>
              <a:r>
                <a:rPr kumimoji="0" lang="es-MX" altLang="ko-KR" sz="2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맑은 고딕" panose="020B0503020000020004" pitchFamily="34" charset="-127"/>
                  <a:cs typeface="Arial" panose="020B0604020202020204" pitchFamily="34" charset="0"/>
                </a:rPr>
                <a:t>, </a:t>
              </a:r>
              <a:r>
                <a:rPr kumimoji="0" lang="es-MX" altLang="ko-KR" sz="24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맑은 고딕" panose="020B0503020000020004" pitchFamily="34" charset="-127"/>
                  <a:cs typeface="Arial" panose="020B0604020202020204" pitchFamily="34" charset="0"/>
                </a:rPr>
                <a:t>para generar indicadores económicos de México a un gran nivel de detalle geográfico, sectorial y temático.</a:t>
              </a:r>
              <a:endParaRPr kumimoji="0" lang="en-US" sz="24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Th" charset="0"/>
                <a:cs typeface="Arial" panose="020B0604020202020204" pitchFamily="34" charset="0"/>
              </a:endParaRPr>
            </a:p>
          </p:txBody>
        </p:sp>
      </p:grpSp>
      <p:pic>
        <p:nvPicPr>
          <p:cNvPr id="4" name="Graphic 19">
            <a:extLst>
              <a:ext uri="{FF2B5EF4-FFF2-40B4-BE49-F238E27FC236}">
                <a16:creationId xmlns:a16="http://schemas.microsoft.com/office/drawing/2014/main" id="{8D83B720-5601-DCE6-53B6-B020658656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717" y="1537254"/>
            <a:ext cx="3674586" cy="118884"/>
          </a:xfrm>
          <a:prstGeom prst="rect">
            <a:avLst/>
          </a:prstGeom>
        </p:spPr>
      </p:pic>
      <p:pic>
        <p:nvPicPr>
          <p:cNvPr id="2" name="Picture 10">
            <a:extLst>
              <a:ext uri="{FF2B5EF4-FFF2-40B4-BE49-F238E27FC236}">
                <a16:creationId xmlns:a16="http://schemas.microsoft.com/office/drawing/2014/main" id="{6AF8CEB8-A6FE-DC1B-9CD8-554517E00369}"/>
              </a:ext>
            </a:extLst>
          </p:cNvPr>
          <p:cNvPicPr>
            <a:picLocks noChangeAspect="1"/>
          </p:cNvPicPr>
          <p:nvPr/>
        </p:nvPicPr>
        <p:blipFill>
          <a:blip r:embed="rId7"/>
          <a:stretch>
            <a:fillRect/>
          </a:stretch>
        </p:blipFill>
        <p:spPr>
          <a:xfrm>
            <a:off x="7825698" y="1066800"/>
            <a:ext cx="3707068" cy="5348466"/>
          </a:xfrm>
          <a:prstGeom prst="rect">
            <a:avLst/>
          </a:prstGeom>
        </p:spPr>
      </p:pic>
    </p:spTree>
    <p:extLst>
      <p:ext uri="{BB962C8B-B14F-4D97-AF65-F5344CB8AC3E}">
        <p14:creationId xmlns:p14="http://schemas.microsoft.com/office/powerpoint/2010/main" val="252947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ángulo 80">
            <a:extLst>
              <a:ext uri="{FF2B5EF4-FFF2-40B4-BE49-F238E27FC236}">
                <a16:creationId xmlns:a16="http://schemas.microsoft.com/office/drawing/2014/main" id="{887D6F71-634C-B91B-569B-540EF806668E}"/>
              </a:ext>
            </a:extLst>
          </p:cNvPr>
          <p:cNvSpPr/>
          <p:nvPr/>
        </p:nvSpPr>
        <p:spPr>
          <a:xfrm>
            <a:off x="0" y="4356864"/>
            <a:ext cx="12192000" cy="1530022"/>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7" name="Picture 16" descr="Picture 16">
            <a:extLst>
              <a:ext uri="{FF2B5EF4-FFF2-40B4-BE49-F238E27FC236}">
                <a16:creationId xmlns:a16="http://schemas.microsoft.com/office/drawing/2014/main" id="{8FC67B01-8916-0AF2-7894-B3BBAE23D454}"/>
              </a:ext>
            </a:extLst>
          </p:cNvPr>
          <p:cNvPicPr>
            <a:picLocks noChangeAspect="1"/>
          </p:cNvPicPr>
          <p:nvPr/>
        </p:nvPicPr>
        <p:blipFill>
          <a:blip r:embed="rId2"/>
          <a:stretch>
            <a:fillRect/>
          </a:stretch>
        </p:blipFill>
        <p:spPr>
          <a:xfrm>
            <a:off x="6908190" y="2707374"/>
            <a:ext cx="368438" cy="562678"/>
          </a:xfrm>
          <a:prstGeom prst="rect">
            <a:avLst/>
          </a:prstGeom>
          <a:ln w="12700">
            <a:miter lim="400000"/>
          </a:ln>
        </p:spPr>
      </p:pic>
      <p:pic>
        <p:nvPicPr>
          <p:cNvPr id="38" name="Picture 2" descr="Picture 2">
            <a:extLst>
              <a:ext uri="{FF2B5EF4-FFF2-40B4-BE49-F238E27FC236}">
                <a16:creationId xmlns:a16="http://schemas.microsoft.com/office/drawing/2014/main" id="{34647EF2-AAE3-A2AC-4EF3-F3AD9164AEB9}"/>
              </a:ext>
            </a:extLst>
          </p:cNvPr>
          <p:cNvPicPr>
            <a:picLocks noChangeAspect="1"/>
          </p:cNvPicPr>
          <p:nvPr/>
        </p:nvPicPr>
        <p:blipFill>
          <a:blip r:embed="rId3"/>
          <a:stretch>
            <a:fillRect/>
          </a:stretch>
        </p:blipFill>
        <p:spPr>
          <a:xfrm>
            <a:off x="8158988" y="2691739"/>
            <a:ext cx="373529" cy="576186"/>
          </a:xfrm>
          <a:prstGeom prst="rect">
            <a:avLst/>
          </a:prstGeom>
          <a:ln w="12700">
            <a:miter lim="400000"/>
          </a:ln>
        </p:spPr>
      </p:pic>
      <p:pic>
        <p:nvPicPr>
          <p:cNvPr id="39" name="Picture 5" descr="Picture 5">
            <a:extLst>
              <a:ext uri="{FF2B5EF4-FFF2-40B4-BE49-F238E27FC236}">
                <a16:creationId xmlns:a16="http://schemas.microsoft.com/office/drawing/2014/main" id="{50AF88C2-9301-FB52-87D5-E34731960356}"/>
              </a:ext>
            </a:extLst>
          </p:cNvPr>
          <p:cNvPicPr>
            <a:picLocks noChangeAspect="1"/>
          </p:cNvPicPr>
          <p:nvPr/>
        </p:nvPicPr>
        <p:blipFill>
          <a:blip r:embed="rId4"/>
          <a:stretch>
            <a:fillRect/>
          </a:stretch>
        </p:blipFill>
        <p:spPr>
          <a:xfrm>
            <a:off x="9412644" y="2706883"/>
            <a:ext cx="362543" cy="561682"/>
          </a:xfrm>
          <a:prstGeom prst="rect">
            <a:avLst/>
          </a:prstGeom>
          <a:ln w="12700">
            <a:miter lim="400000"/>
          </a:ln>
        </p:spPr>
      </p:pic>
      <p:pic>
        <p:nvPicPr>
          <p:cNvPr id="40" name="Picture 6" descr="Picture 6">
            <a:extLst>
              <a:ext uri="{FF2B5EF4-FFF2-40B4-BE49-F238E27FC236}">
                <a16:creationId xmlns:a16="http://schemas.microsoft.com/office/drawing/2014/main" id="{1D006EB6-44D0-F462-ED08-7FBC87719A33}"/>
              </a:ext>
            </a:extLst>
          </p:cNvPr>
          <p:cNvPicPr>
            <a:picLocks noChangeAspect="1"/>
          </p:cNvPicPr>
          <p:nvPr/>
        </p:nvPicPr>
        <p:blipFill>
          <a:blip r:embed="rId5"/>
          <a:stretch>
            <a:fillRect/>
          </a:stretch>
        </p:blipFill>
        <p:spPr>
          <a:xfrm>
            <a:off x="8791309" y="2701846"/>
            <a:ext cx="362543" cy="561042"/>
          </a:xfrm>
          <a:prstGeom prst="rect">
            <a:avLst/>
          </a:prstGeom>
          <a:ln w="12700">
            <a:miter lim="400000"/>
          </a:ln>
        </p:spPr>
      </p:pic>
      <p:pic>
        <p:nvPicPr>
          <p:cNvPr id="41" name="Picture 10" descr="Picture 10">
            <a:extLst>
              <a:ext uri="{FF2B5EF4-FFF2-40B4-BE49-F238E27FC236}">
                <a16:creationId xmlns:a16="http://schemas.microsoft.com/office/drawing/2014/main" id="{A4F9F5B8-5203-CB49-FF93-88A8D847CA8A}"/>
              </a:ext>
            </a:extLst>
          </p:cNvPr>
          <p:cNvPicPr>
            <a:picLocks noChangeAspect="1"/>
          </p:cNvPicPr>
          <p:nvPr/>
        </p:nvPicPr>
        <p:blipFill>
          <a:blip r:embed="rId6"/>
          <a:stretch>
            <a:fillRect/>
          </a:stretch>
        </p:blipFill>
        <p:spPr>
          <a:xfrm>
            <a:off x="7535420" y="2701846"/>
            <a:ext cx="364776" cy="567454"/>
          </a:xfrm>
          <a:prstGeom prst="rect">
            <a:avLst/>
          </a:prstGeom>
          <a:ln w="12700">
            <a:miter lim="400000"/>
          </a:ln>
        </p:spPr>
      </p:pic>
      <p:pic>
        <p:nvPicPr>
          <p:cNvPr id="42" name="Imagen 10" descr="Imagen 10">
            <a:extLst>
              <a:ext uri="{FF2B5EF4-FFF2-40B4-BE49-F238E27FC236}">
                <a16:creationId xmlns:a16="http://schemas.microsoft.com/office/drawing/2014/main" id="{0DC2A58F-4C12-4BA8-A676-F31D675B9AFA}"/>
              </a:ext>
            </a:extLst>
          </p:cNvPr>
          <p:cNvPicPr>
            <a:picLocks noChangeAspect="1"/>
          </p:cNvPicPr>
          <p:nvPr/>
        </p:nvPicPr>
        <p:blipFill>
          <a:blip r:embed="rId7"/>
          <a:srcRect l="17381" r="23096"/>
          <a:stretch>
            <a:fillRect/>
          </a:stretch>
        </p:blipFill>
        <p:spPr>
          <a:xfrm>
            <a:off x="6123172" y="2682238"/>
            <a:ext cx="526226" cy="548595"/>
          </a:xfrm>
          <a:prstGeom prst="rect">
            <a:avLst/>
          </a:prstGeom>
          <a:ln w="12700">
            <a:miter lim="400000"/>
          </a:ln>
        </p:spPr>
      </p:pic>
      <p:sp>
        <p:nvSpPr>
          <p:cNvPr id="43" name="Shape">
            <a:extLst>
              <a:ext uri="{FF2B5EF4-FFF2-40B4-BE49-F238E27FC236}">
                <a16:creationId xmlns:a16="http://schemas.microsoft.com/office/drawing/2014/main" id="{565AAFD6-E0C5-E1AD-4872-222C89DBFBD9}"/>
              </a:ext>
            </a:extLst>
          </p:cNvPr>
          <p:cNvSpPr/>
          <p:nvPr/>
        </p:nvSpPr>
        <p:spPr>
          <a:xfrm>
            <a:off x="477443" y="2175477"/>
            <a:ext cx="5701729" cy="37114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00" y="12000"/>
                  <a:pt x="8898" y="5700"/>
                  <a:pt x="19494" y="2700"/>
                </a:cubicBezTo>
                <a:lnTo>
                  <a:pt x="19376" y="0"/>
                </a:lnTo>
                <a:lnTo>
                  <a:pt x="21600" y="4320"/>
                </a:lnTo>
                <a:lnTo>
                  <a:pt x="19850" y="10800"/>
                </a:lnTo>
                <a:lnTo>
                  <a:pt x="19732" y="8100"/>
                </a:lnTo>
                <a:cubicBezTo>
                  <a:pt x="10177" y="9300"/>
                  <a:pt x="3600" y="13800"/>
                  <a:pt x="0" y="21600"/>
                </a:cubicBezTo>
                <a:close/>
              </a:path>
            </a:pathLst>
          </a:custGeom>
          <a:solidFill>
            <a:srgbClr val="FFAF42"/>
          </a:solidFill>
          <a:ln>
            <a:noFill/>
          </a:ln>
        </p:spPr>
        <p:style>
          <a:lnRef idx="0">
            <a:schemeClr val="accent2"/>
          </a:lnRef>
          <a:fillRef idx="3">
            <a:schemeClr val="accent2"/>
          </a:fillRef>
          <a:effectRef idx="3">
            <a:schemeClr val="accent2"/>
          </a:effectRef>
          <a:fontRef idx="minor">
            <a:schemeClr val="lt1"/>
          </a:fontRef>
        </p:style>
        <p:txBody>
          <a:bodyPr lIns="45716" rIns="45716" anchor="ctr"/>
          <a:lstStyle/>
          <a:p>
            <a:pPr marL="0" marR="0" lvl="0" indent="0" algn="l" defTabSz="554492" rtl="0" eaLnBrk="1" fontAlgn="auto" latinLnBrk="0" hangingPunct="1">
              <a:lnSpc>
                <a:spcPct val="100000"/>
              </a:lnSpc>
              <a:spcBef>
                <a:spcPts val="0"/>
              </a:spcBef>
              <a:spcAft>
                <a:spcPts val="0"/>
              </a:spcAft>
              <a:buClrTx/>
              <a:buSzTx/>
              <a:buFontTx/>
              <a:buNone/>
              <a:tabLst/>
              <a:defRPr sz="1800">
                <a:solidFill>
                  <a:srgbClr val="000000"/>
                </a:solidFill>
                <a:latin typeface="+mn-lt"/>
                <a:ea typeface="+mn-ea"/>
                <a:cs typeface="+mn-cs"/>
                <a:sym typeface="Calibri"/>
              </a:defRPr>
            </a:pPr>
            <a:endParaRPr kumimoji="0" sz="1700" b="1" i="0" u="none" strike="noStrike" kern="1200" cap="none" spc="0" normalizeH="0" baseline="0" noProof="0">
              <a:ln>
                <a:noFill/>
              </a:ln>
              <a:solidFill>
                <a:srgbClr val="00A1E2">
                  <a:lumMod val="50000"/>
                </a:srgbClr>
              </a:solidFill>
              <a:effectLst/>
              <a:uLnTx/>
              <a:uFillTx/>
              <a:latin typeface="Arial" panose="020B0604020202020204" pitchFamily="34" charset="0"/>
              <a:ea typeface="+mn-ea"/>
              <a:cs typeface="Arial" panose="020B0604020202020204" pitchFamily="34" charset="0"/>
              <a:sym typeface="Calibri"/>
            </a:endParaRPr>
          </a:p>
        </p:txBody>
      </p:sp>
      <p:sp>
        <p:nvSpPr>
          <p:cNvPr id="44" name="CuadroTexto 12">
            <a:extLst>
              <a:ext uri="{FF2B5EF4-FFF2-40B4-BE49-F238E27FC236}">
                <a16:creationId xmlns:a16="http://schemas.microsoft.com/office/drawing/2014/main" id="{6C52C27D-3F6E-4646-B287-048F752386EC}"/>
              </a:ext>
            </a:extLst>
          </p:cNvPr>
          <p:cNvSpPr txBox="1"/>
          <p:nvPr/>
        </p:nvSpPr>
        <p:spPr>
          <a:xfrm>
            <a:off x="144458" y="4881889"/>
            <a:ext cx="979795" cy="38403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1930</a:t>
            </a:r>
          </a:p>
        </p:txBody>
      </p:sp>
      <p:sp>
        <p:nvSpPr>
          <p:cNvPr id="45" name="CuadroTexto 13">
            <a:extLst>
              <a:ext uri="{FF2B5EF4-FFF2-40B4-BE49-F238E27FC236}">
                <a16:creationId xmlns:a16="http://schemas.microsoft.com/office/drawing/2014/main" id="{572A9B5E-BFC2-0F29-EBF3-B4CD551F4E8B}"/>
              </a:ext>
            </a:extLst>
          </p:cNvPr>
          <p:cNvSpPr txBox="1"/>
          <p:nvPr/>
        </p:nvSpPr>
        <p:spPr>
          <a:xfrm>
            <a:off x="675633" y="4156357"/>
            <a:ext cx="818211" cy="38403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1940</a:t>
            </a:r>
          </a:p>
        </p:txBody>
      </p:sp>
      <p:sp>
        <p:nvSpPr>
          <p:cNvPr id="46" name="CuadroTexto 14">
            <a:extLst>
              <a:ext uri="{FF2B5EF4-FFF2-40B4-BE49-F238E27FC236}">
                <a16:creationId xmlns:a16="http://schemas.microsoft.com/office/drawing/2014/main" id="{4703094F-8462-440D-7A71-23BEFCA8C0A7}"/>
              </a:ext>
            </a:extLst>
          </p:cNvPr>
          <p:cNvSpPr txBox="1"/>
          <p:nvPr/>
        </p:nvSpPr>
        <p:spPr>
          <a:xfrm>
            <a:off x="1364850" y="3519527"/>
            <a:ext cx="818209" cy="39990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1951</a:t>
            </a:r>
          </a:p>
        </p:txBody>
      </p:sp>
      <p:sp>
        <p:nvSpPr>
          <p:cNvPr id="47" name="CuadroTexto 15">
            <a:extLst>
              <a:ext uri="{FF2B5EF4-FFF2-40B4-BE49-F238E27FC236}">
                <a16:creationId xmlns:a16="http://schemas.microsoft.com/office/drawing/2014/main" id="{EF002BFE-BEBD-8D62-24A9-E53EC039B357}"/>
              </a:ext>
            </a:extLst>
          </p:cNvPr>
          <p:cNvSpPr txBox="1"/>
          <p:nvPr/>
        </p:nvSpPr>
        <p:spPr>
          <a:xfrm>
            <a:off x="3260186" y="2605767"/>
            <a:ext cx="818209" cy="399899"/>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1971</a:t>
            </a:r>
          </a:p>
        </p:txBody>
      </p:sp>
      <p:sp>
        <p:nvSpPr>
          <p:cNvPr id="48" name="CuadroTexto 16">
            <a:extLst>
              <a:ext uri="{FF2B5EF4-FFF2-40B4-BE49-F238E27FC236}">
                <a16:creationId xmlns:a16="http://schemas.microsoft.com/office/drawing/2014/main" id="{D6EC3555-0017-D001-8102-DF0F455F7D50}"/>
              </a:ext>
            </a:extLst>
          </p:cNvPr>
          <p:cNvSpPr txBox="1"/>
          <p:nvPr/>
        </p:nvSpPr>
        <p:spPr>
          <a:xfrm>
            <a:off x="2205372" y="3002414"/>
            <a:ext cx="818209" cy="399899"/>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1961</a:t>
            </a:r>
          </a:p>
        </p:txBody>
      </p:sp>
      <p:sp>
        <p:nvSpPr>
          <p:cNvPr id="49" name="CuadroTexto 17">
            <a:extLst>
              <a:ext uri="{FF2B5EF4-FFF2-40B4-BE49-F238E27FC236}">
                <a16:creationId xmlns:a16="http://schemas.microsoft.com/office/drawing/2014/main" id="{B278FDDF-0D1E-8566-B122-C4A7E4D1E0E0}"/>
              </a:ext>
            </a:extLst>
          </p:cNvPr>
          <p:cNvSpPr txBox="1"/>
          <p:nvPr/>
        </p:nvSpPr>
        <p:spPr>
          <a:xfrm>
            <a:off x="2765944" y="2815044"/>
            <a:ext cx="818209" cy="399899"/>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1966</a:t>
            </a:r>
          </a:p>
        </p:txBody>
      </p:sp>
      <p:sp>
        <p:nvSpPr>
          <p:cNvPr id="50" name="CuadroTexto 18">
            <a:extLst>
              <a:ext uri="{FF2B5EF4-FFF2-40B4-BE49-F238E27FC236}">
                <a16:creationId xmlns:a16="http://schemas.microsoft.com/office/drawing/2014/main" id="{4AE52680-1097-0649-32DC-CB7D80411258}"/>
              </a:ext>
            </a:extLst>
          </p:cNvPr>
          <p:cNvSpPr txBox="1"/>
          <p:nvPr/>
        </p:nvSpPr>
        <p:spPr>
          <a:xfrm>
            <a:off x="1763591" y="3283505"/>
            <a:ext cx="818211" cy="39990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1956</a:t>
            </a:r>
          </a:p>
        </p:txBody>
      </p:sp>
      <p:sp>
        <p:nvSpPr>
          <p:cNvPr id="51" name="CuadroTexto 19">
            <a:extLst>
              <a:ext uri="{FF2B5EF4-FFF2-40B4-BE49-F238E27FC236}">
                <a16:creationId xmlns:a16="http://schemas.microsoft.com/office/drawing/2014/main" id="{3B1A8FF0-2E27-1797-402C-3C146CE24663}"/>
              </a:ext>
            </a:extLst>
          </p:cNvPr>
          <p:cNvSpPr txBox="1"/>
          <p:nvPr/>
        </p:nvSpPr>
        <p:spPr>
          <a:xfrm>
            <a:off x="1007622" y="3830399"/>
            <a:ext cx="818209" cy="38403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1945</a:t>
            </a:r>
          </a:p>
        </p:txBody>
      </p:sp>
      <p:sp>
        <p:nvSpPr>
          <p:cNvPr id="52" name="CuadroTexto 20">
            <a:extLst>
              <a:ext uri="{FF2B5EF4-FFF2-40B4-BE49-F238E27FC236}">
                <a16:creationId xmlns:a16="http://schemas.microsoft.com/office/drawing/2014/main" id="{53C405F5-8172-D023-9AEC-A57E34DFFF63}"/>
              </a:ext>
            </a:extLst>
          </p:cNvPr>
          <p:cNvSpPr txBox="1"/>
          <p:nvPr/>
        </p:nvSpPr>
        <p:spPr>
          <a:xfrm>
            <a:off x="4882188" y="2243721"/>
            <a:ext cx="818211" cy="39990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1986</a:t>
            </a:r>
          </a:p>
        </p:txBody>
      </p:sp>
      <p:sp>
        <p:nvSpPr>
          <p:cNvPr id="53" name="CuadroTexto 21">
            <a:extLst>
              <a:ext uri="{FF2B5EF4-FFF2-40B4-BE49-F238E27FC236}">
                <a16:creationId xmlns:a16="http://schemas.microsoft.com/office/drawing/2014/main" id="{1638E799-6DC4-1657-22E5-A5ED82005723}"/>
              </a:ext>
            </a:extLst>
          </p:cNvPr>
          <p:cNvSpPr txBox="1"/>
          <p:nvPr/>
        </p:nvSpPr>
        <p:spPr>
          <a:xfrm>
            <a:off x="3794366" y="2445479"/>
            <a:ext cx="818209" cy="399899"/>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1976</a:t>
            </a:r>
          </a:p>
        </p:txBody>
      </p:sp>
      <p:sp>
        <p:nvSpPr>
          <p:cNvPr id="54" name="CuadroTexto 22">
            <a:extLst>
              <a:ext uri="{FF2B5EF4-FFF2-40B4-BE49-F238E27FC236}">
                <a16:creationId xmlns:a16="http://schemas.microsoft.com/office/drawing/2014/main" id="{4860176D-CC82-B93B-EBD0-6FF21AA1218A}"/>
              </a:ext>
            </a:extLst>
          </p:cNvPr>
          <p:cNvSpPr txBox="1"/>
          <p:nvPr/>
        </p:nvSpPr>
        <p:spPr>
          <a:xfrm>
            <a:off x="431312" y="4519123"/>
            <a:ext cx="818209" cy="38403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1935</a:t>
            </a:r>
          </a:p>
        </p:txBody>
      </p:sp>
      <p:sp>
        <p:nvSpPr>
          <p:cNvPr id="55" name="CuadroTexto 23">
            <a:extLst>
              <a:ext uri="{FF2B5EF4-FFF2-40B4-BE49-F238E27FC236}">
                <a16:creationId xmlns:a16="http://schemas.microsoft.com/office/drawing/2014/main" id="{3CAFE858-A32D-C904-6244-242BB603C719}"/>
              </a:ext>
            </a:extLst>
          </p:cNvPr>
          <p:cNvSpPr txBox="1"/>
          <p:nvPr/>
        </p:nvSpPr>
        <p:spPr>
          <a:xfrm>
            <a:off x="4348879" y="2344808"/>
            <a:ext cx="818209" cy="399899"/>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1981</a:t>
            </a:r>
          </a:p>
        </p:txBody>
      </p:sp>
      <p:sp>
        <p:nvSpPr>
          <p:cNvPr id="56" name="CuadroTexto 24">
            <a:extLst>
              <a:ext uri="{FF2B5EF4-FFF2-40B4-BE49-F238E27FC236}">
                <a16:creationId xmlns:a16="http://schemas.microsoft.com/office/drawing/2014/main" id="{CFB027B5-7E7B-8C8A-D179-72453533C9FF}"/>
              </a:ext>
            </a:extLst>
          </p:cNvPr>
          <p:cNvSpPr txBox="1"/>
          <p:nvPr/>
        </p:nvSpPr>
        <p:spPr>
          <a:xfrm>
            <a:off x="8687657" y="2271803"/>
            <a:ext cx="724719" cy="28183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2009</a:t>
            </a:r>
          </a:p>
        </p:txBody>
      </p:sp>
      <p:sp>
        <p:nvSpPr>
          <p:cNvPr id="57" name="CuadroTexto 25">
            <a:extLst>
              <a:ext uri="{FF2B5EF4-FFF2-40B4-BE49-F238E27FC236}">
                <a16:creationId xmlns:a16="http://schemas.microsoft.com/office/drawing/2014/main" id="{1D5005DA-D998-9E25-5DFE-5E226F425FF6}"/>
              </a:ext>
            </a:extLst>
          </p:cNvPr>
          <p:cNvSpPr txBox="1"/>
          <p:nvPr/>
        </p:nvSpPr>
        <p:spPr>
          <a:xfrm>
            <a:off x="7411726" y="2273996"/>
            <a:ext cx="724720" cy="28183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1999</a:t>
            </a:r>
          </a:p>
        </p:txBody>
      </p:sp>
      <p:sp>
        <p:nvSpPr>
          <p:cNvPr id="58" name="CuadroTexto 26">
            <a:extLst>
              <a:ext uri="{FF2B5EF4-FFF2-40B4-BE49-F238E27FC236}">
                <a16:creationId xmlns:a16="http://schemas.microsoft.com/office/drawing/2014/main" id="{CA38B1B8-CC44-23C0-AEB7-7757F5477849}"/>
              </a:ext>
            </a:extLst>
          </p:cNvPr>
          <p:cNvSpPr txBox="1"/>
          <p:nvPr/>
        </p:nvSpPr>
        <p:spPr>
          <a:xfrm>
            <a:off x="9325622" y="2272905"/>
            <a:ext cx="724720" cy="29456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2014</a:t>
            </a:r>
          </a:p>
        </p:txBody>
      </p:sp>
      <p:sp>
        <p:nvSpPr>
          <p:cNvPr id="59" name="CuadroTexto 27">
            <a:extLst>
              <a:ext uri="{FF2B5EF4-FFF2-40B4-BE49-F238E27FC236}">
                <a16:creationId xmlns:a16="http://schemas.microsoft.com/office/drawing/2014/main" id="{3B1F4859-1378-8020-AF7C-DDE197E1374E}"/>
              </a:ext>
            </a:extLst>
          </p:cNvPr>
          <p:cNvSpPr txBox="1"/>
          <p:nvPr/>
        </p:nvSpPr>
        <p:spPr>
          <a:xfrm>
            <a:off x="6773761" y="2277157"/>
            <a:ext cx="724719" cy="28183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1994</a:t>
            </a:r>
          </a:p>
        </p:txBody>
      </p:sp>
      <p:sp>
        <p:nvSpPr>
          <p:cNvPr id="60" name="CuadroTexto 28">
            <a:extLst>
              <a:ext uri="{FF2B5EF4-FFF2-40B4-BE49-F238E27FC236}">
                <a16:creationId xmlns:a16="http://schemas.microsoft.com/office/drawing/2014/main" id="{5DDB6B79-B78D-65DC-6970-5CD64D31C015}"/>
              </a:ext>
            </a:extLst>
          </p:cNvPr>
          <p:cNvSpPr txBox="1"/>
          <p:nvPr/>
        </p:nvSpPr>
        <p:spPr>
          <a:xfrm>
            <a:off x="8049692" y="2270462"/>
            <a:ext cx="724719" cy="28183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2004</a:t>
            </a:r>
          </a:p>
        </p:txBody>
      </p:sp>
      <p:sp>
        <p:nvSpPr>
          <p:cNvPr id="61" name="CuadroTexto 29">
            <a:extLst>
              <a:ext uri="{FF2B5EF4-FFF2-40B4-BE49-F238E27FC236}">
                <a16:creationId xmlns:a16="http://schemas.microsoft.com/office/drawing/2014/main" id="{51964B0F-CDCF-A691-DBD9-98CAB01BB4C1}"/>
              </a:ext>
            </a:extLst>
          </p:cNvPr>
          <p:cNvSpPr txBox="1"/>
          <p:nvPr/>
        </p:nvSpPr>
        <p:spPr>
          <a:xfrm>
            <a:off x="6135796" y="2271244"/>
            <a:ext cx="724719" cy="28183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1989</a:t>
            </a:r>
          </a:p>
        </p:txBody>
      </p:sp>
      <p:sp>
        <p:nvSpPr>
          <p:cNvPr id="62" name="CuadroTexto 61">
            <a:extLst>
              <a:ext uri="{FF2B5EF4-FFF2-40B4-BE49-F238E27FC236}">
                <a16:creationId xmlns:a16="http://schemas.microsoft.com/office/drawing/2014/main" id="{87F72714-07CA-2A19-6F53-AC4B15DAE08B}"/>
              </a:ext>
            </a:extLst>
          </p:cNvPr>
          <p:cNvSpPr txBox="1"/>
          <p:nvPr/>
        </p:nvSpPr>
        <p:spPr>
          <a:xfrm>
            <a:off x="444249" y="1915362"/>
            <a:ext cx="2504563" cy="707886"/>
          </a:xfrm>
          <a:prstGeom prst="rect">
            <a:avLst/>
          </a:prstGeom>
          <a:noFill/>
        </p:spPr>
        <p:txBody>
          <a:bodyPr wrap="square" rtlCol="0">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lang="es-MX" sz="2000" dirty="0">
                <a:solidFill>
                  <a:srgbClr val="FE8C1A"/>
                </a:solidFill>
                <a:latin typeface="Arial" panose="020B0604020202020204" pitchFamily="34" charset="0"/>
                <a:ea typeface="Verdana" panose="020B0604030504040204" pitchFamily="34" charset="0"/>
                <a:cs typeface="Arial" panose="020B0604020202020204" pitchFamily="34" charset="0"/>
              </a:rPr>
              <a:t>Más de </a:t>
            </a:r>
            <a:r>
              <a:rPr lang="es-MX" sz="2000" b="1" dirty="0">
                <a:solidFill>
                  <a:srgbClr val="FE8C1A"/>
                </a:solidFill>
                <a:latin typeface="Arial" panose="020B0604020202020204" pitchFamily="34" charset="0"/>
                <a:ea typeface="Verdana" panose="020B0604030504040204" pitchFamily="34" charset="0"/>
                <a:cs typeface="Arial" panose="020B0604020202020204" pitchFamily="34" charset="0"/>
              </a:rPr>
              <a:t>90 años </a:t>
            </a:r>
            <a:r>
              <a:rPr lang="es-MX" sz="2000" dirty="0">
                <a:solidFill>
                  <a:srgbClr val="FE8C1A"/>
                </a:solidFill>
                <a:latin typeface="Arial" panose="020B0604020202020204" pitchFamily="34" charset="0"/>
                <a:ea typeface="Verdana" panose="020B0604030504040204" pitchFamily="34" charset="0"/>
                <a:cs typeface="Arial" panose="020B0604020202020204" pitchFamily="34" charset="0"/>
              </a:rPr>
              <a:t>de historia económica</a:t>
            </a:r>
          </a:p>
        </p:txBody>
      </p:sp>
      <p:sp>
        <p:nvSpPr>
          <p:cNvPr id="63" name="CuadroTexto 62">
            <a:extLst>
              <a:ext uri="{FF2B5EF4-FFF2-40B4-BE49-F238E27FC236}">
                <a16:creationId xmlns:a16="http://schemas.microsoft.com/office/drawing/2014/main" id="{1EFB612F-5884-2C26-6351-F9103F4BFF5F}"/>
              </a:ext>
            </a:extLst>
          </p:cNvPr>
          <p:cNvSpPr txBox="1"/>
          <p:nvPr/>
        </p:nvSpPr>
        <p:spPr>
          <a:xfrm>
            <a:off x="2183059" y="4465736"/>
            <a:ext cx="7894000" cy="1323439"/>
          </a:xfrm>
          <a:prstGeom prst="rect">
            <a:avLst/>
          </a:prstGeom>
          <a:noFill/>
        </p:spPr>
        <p:txBody>
          <a:bodyPr wrap="square" rtlCol="0">
            <a:spAutoFit/>
          </a:bodyPr>
          <a:lstStyle/>
          <a:p>
            <a:pPr marL="0" marR="0" lvl="0" indent="0" algn="just" defTabSz="554492"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Verdana" panose="020B0604030504040204" pitchFamily="34" charset="0"/>
                <a:cs typeface="Arial" panose="020B0604020202020204" pitchFamily="34" charset="0"/>
              </a:rPr>
              <a:t>Los datos recabados corresponden a la actividad económica realizada del 1º de enero al 31 de diciembre del año anterior al año del levantamiento; en los Censos Económicos 2024, los datos corresponderán al año 2023.</a:t>
            </a:r>
          </a:p>
        </p:txBody>
      </p:sp>
      <p:grpSp>
        <p:nvGrpSpPr>
          <p:cNvPr id="64" name="Grupo 63">
            <a:extLst>
              <a:ext uri="{FF2B5EF4-FFF2-40B4-BE49-F238E27FC236}">
                <a16:creationId xmlns:a16="http://schemas.microsoft.com/office/drawing/2014/main" id="{B69A2CC2-8AEA-2D63-93C3-5755BA3C576C}"/>
              </a:ext>
            </a:extLst>
          </p:cNvPr>
          <p:cNvGrpSpPr/>
          <p:nvPr/>
        </p:nvGrpSpPr>
        <p:grpSpPr>
          <a:xfrm>
            <a:off x="10041527" y="2682238"/>
            <a:ext cx="584568" cy="741650"/>
            <a:chOff x="5135167" y="2540351"/>
            <a:chExt cx="1760874" cy="2147873"/>
          </a:xfrm>
        </p:grpSpPr>
        <p:pic>
          <p:nvPicPr>
            <p:cNvPr id="65" name="Imagen 64">
              <a:extLst>
                <a:ext uri="{FF2B5EF4-FFF2-40B4-BE49-F238E27FC236}">
                  <a16:creationId xmlns:a16="http://schemas.microsoft.com/office/drawing/2014/main" id="{2D864C25-30CE-DE6E-E223-67B6CD90437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5689"/>
            <a:stretch/>
          </p:blipFill>
          <p:spPr>
            <a:xfrm>
              <a:off x="5233408" y="2540351"/>
              <a:ext cx="1605183" cy="1608929"/>
            </a:xfrm>
            <a:prstGeom prst="rect">
              <a:avLst/>
            </a:prstGeom>
          </p:spPr>
        </p:pic>
        <p:sp>
          <p:nvSpPr>
            <p:cNvPr id="66" name="CuadroTexto 65">
              <a:extLst>
                <a:ext uri="{FF2B5EF4-FFF2-40B4-BE49-F238E27FC236}">
                  <a16:creationId xmlns:a16="http://schemas.microsoft.com/office/drawing/2014/main" id="{70E6D65B-2513-4BE8-3F7C-5FBBB1A49051}"/>
                </a:ext>
              </a:extLst>
            </p:cNvPr>
            <p:cNvSpPr txBox="1"/>
            <p:nvPr/>
          </p:nvSpPr>
          <p:spPr>
            <a:xfrm>
              <a:off x="5135167" y="4149282"/>
              <a:ext cx="1760874" cy="53894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700" b="1" i="0" u="none" strike="noStrike" kern="1200" cap="none" spc="0" normalizeH="0" baseline="0" noProof="0" dirty="0">
                  <a:ln>
                    <a:noFill/>
                  </a:ln>
                  <a:solidFill>
                    <a:srgbClr val="000000">
                      <a:lumMod val="50000"/>
                      <a:lumOff val="50000"/>
                    </a:srgbClr>
                  </a:solidFill>
                  <a:effectLst/>
                  <a:uLnTx/>
                  <a:uFillTx/>
                  <a:latin typeface="Adobe Gothic Std B" panose="020B0800000000000000" pitchFamily="34" charset="-128"/>
                  <a:ea typeface="Adobe Gothic Std B" panose="020B0800000000000000" pitchFamily="34" charset="-128"/>
                  <a:cs typeface="+mn-cs"/>
                </a:rPr>
                <a:t>2019</a:t>
              </a:r>
            </a:p>
          </p:txBody>
        </p:sp>
      </p:grpSp>
      <p:sp>
        <p:nvSpPr>
          <p:cNvPr id="67" name="CuadroTexto 26">
            <a:extLst>
              <a:ext uri="{FF2B5EF4-FFF2-40B4-BE49-F238E27FC236}">
                <a16:creationId xmlns:a16="http://schemas.microsoft.com/office/drawing/2014/main" id="{CE348D78-20F2-5BA7-2172-9A3568CCEF55}"/>
              </a:ext>
            </a:extLst>
          </p:cNvPr>
          <p:cNvSpPr txBox="1"/>
          <p:nvPr/>
        </p:nvSpPr>
        <p:spPr>
          <a:xfrm>
            <a:off x="9963589" y="2273424"/>
            <a:ext cx="724720" cy="29456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sz="18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201</a:t>
            </a:r>
            <a:r>
              <a:rPr kumimoji="0" lang="es-MX" sz="18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9</a:t>
            </a:r>
            <a:endParaRPr kumimoji="0" sz="18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69" name="Elipse 68">
            <a:extLst>
              <a:ext uri="{FF2B5EF4-FFF2-40B4-BE49-F238E27FC236}">
                <a16:creationId xmlns:a16="http://schemas.microsoft.com/office/drawing/2014/main" id="{4AD6C10A-857F-62C0-A74E-C2F390DAA847}"/>
              </a:ext>
            </a:extLst>
          </p:cNvPr>
          <p:cNvSpPr/>
          <p:nvPr/>
        </p:nvSpPr>
        <p:spPr>
          <a:xfrm>
            <a:off x="769608" y="5144619"/>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Elipse 69">
            <a:extLst>
              <a:ext uri="{FF2B5EF4-FFF2-40B4-BE49-F238E27FC236}">
                <a16:creationId xmlns:a16="http://schemas.microsoft.com/office/drawing/2014/main" id="{D7FD138E-ED28-BB0C-92C6-46E57960D9EF}"/>
              </a:ext>
            </a:extLst>
          </p:cNvPr>
          <p:cNvSpPr/>
          <p:nvPr/>
        </p:nvSpPr>
        <p:spPr>
          <a:xfrm>
            <a:off x="977994" y="4830485"/>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Elipse 70">
            <a:extLst>
              <a:ext uri="{FF2B5EF4-FFF2-40B4-BE49-F238E27FC236}">
                <a16:creationId xmlns:a16="http://schemas.microsoft.com/office/drawing/2014/main" id="{55949BFE-3748-65C4-741A-D457EF5CFA05}"/>
              </a:ext>
            </a:extLst>
          </p:cNvPr>
          <p:cNvSpPr/>
          <p:nvPr/>
        </p:nvSpPr>
        <p:spPr>
          <a:xfrm>
            <a:off x="1270357" y="4507016"/>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Elipse 71">
            <a:extLst>
              <a:ext uri="{FF2B5EF4-FFF2-40B4-BE49-F238E27FC236}">
                <a16:creationId xmlns:a16="http://schemas.microsoft.com/office/drawing/2014/main" id="{BFD4BDD2-36AB-3E70-43D1-DFDEE8995A72}"/>
              </a:ext>
            </a:extLst>
          </p:cNvPr>
          <p:cNvSpPr/>
          <p:nvPr/>
        </p:nvSpPr>
        <p:spPr>
          <a:xfrm>
            <a:off x="1572052" y="4248864"/>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Elipse 72">
            <a:extLst>
              <a:ext uri="{FF2B5EF4-FFF2-40B4-BE49-F238E27FC236}">
                <a16:creationId xmlns:a16="http://schemas.microsoft.com/office/drawing/2014/main" id="{BF0AE7F2-C14D-E588-ECAA-594B17F1A5A6}"/>
              </a:ext>
            </a:extLst>
          </p:cNvPr>
          <p:cNvSpPr/>
          <p:nvPr/>
        </p:nvSpPr>
        <p:spPr>
          <a:xfrm>
            <a:off x="1892404" y="3972061"/>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Elipse 73">
            <a:extLst>
              <a:ext uri="{FF2B5EF4-FFF2-40B4-BE49-F238E27FC236}">
                <a16:creationId xmlns:a16="http://schemas.microsoft.com/office/drawing/2014/main" id="{38EC6024-65C2-5106-9A98-87A1E952A37A}"/>
              </a:ext>
            </a:extLst>
          </p:cNvPr>
          <p:cNvSpPr/>
          <p:nvPr/>
        </p:nvSpPr>
        <p:spPr>
          <a:xfrm>
            <a:off x="2334053" y="3676587"/>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Elipse 74">
            <a:extLst>
              <a:ext uri="{FF2B5EF4-FFF2-40B4-BE49-F238E27FC236}">
                <a16:creationId xmlns:a16="http://schemas.microsoft.com/office/drawing/2014/main" id="{BE662E18-F737-4713-9FA0-92CCF62BA0E0}"/>
              </a:ext>
            </a:extLst>
          </p:cNvPr>
          <p:cNvSpPr/>
          <p:nvPr/>
        </p:nvSpPr>
        <p:spPr>
          <a:xfrm>
            <a:off x="2707280" y="3461989"/>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Elipse 75">
            <a:extLst>
              <a:ext uri="{FF2B5EF4-FFF2-40B4-BE49-F238E27FC236}">
                <a16:creationId xmlns:a16="http://schemas.microsoft.com/office/drawing/2014/main" id="{3BE61798-68A4-9F2E-3B3D-EB882FF8E833}"/>
              </a:ext>
            </a:extLst>
          </p:cNvPr>
          <p:cNvSpPr/>
          <p:nvPr/>
        </p:nvSpPr>
        <p:spPr>
          <a:xfrm>
            <a:off x="3148929" y="3287816"/>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Elipse 76">
            <a:extLst>
              <a:ext uri="{FF2B5EF4-FFF2-40B4-BE49-F238E27FC236}">
                <a16:creationId xmlns:a16="http://schemas.microsoft.com/office/drawing/2014/main" id="{FEB8C7B1-E17D-A696-0B50-36D97113D545}"/>
              </a:ext>
            </a:extLst>
          </p:cNvPr>
          <p:cNvSpPr/>
          <p:nvPr/>
        </p:nvSpPr>
        <p:spPr>
          <a:xfrm>
            <a:off x="3581243" y="3113643"/>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Elipse 77">
            <a:extLst>
              <a:ext uri="{FF2B5EF4-FFF2-40B4-BE49-F238E27FC236}">
                <a16:creationId xmlns:a16="http://schemas.microsoft.com/office/drawing/2014/main" id="{824326BE-4EBB-C01F-BE8C-649583530DF7}"/>
              </a:ext>
            </a:extLst>
          </p:cNvPr>
          <p:cNvSpPr/>
          <p:nvPr/>
        </p:nvSpPr>
        <p:spPr>
          <a:xfrm>
            <a:off x="4032225" y="2948809"/>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Elipse 78">
            <a:extLst>
              <a:ext uri="{FF2B5EF4-FFF2-40B4-BE49-F238E27FC236}">
                <a16:creationId xmlns:a16="http://schemas.microsoft.com/office/drawing/2014/main" id="{375652DA-222C-78C7-5F00-F744D03B85B8}"/>
              </a:ext>
            </a:extLst>
          </p:cNvPr>
          <p:cNvSpPr/>
          <p:nvPr/>
        </p:nvSpPr>
        <p:spPr>
          <a:xfrm>
            <a:off x="4576513" y="2811958"/>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Elipse 79">
            <a:extLst>
              <a:ext uri="{FF2B5EF4-FFF2-40B4-BE49-F238E27FC236}">
                <a16:creationId xmlns:a16="http://schemas.microsoft.com/office/drawing/2014/main" id="{5107F007-D1BF-CF4F-0100-C318BA82BF75}"/>
              </a:ext>
            </a:extLst>
          </p:cNvPr>
          <p:cNvSpPr/>
          <p:nvPr/>
        </p:nvSpPr>
        <p:spPr>
          <a:xfrm>
            <a:off x="5111468" y="2675105"/>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TextBox 18">
            <a:extLst>
              <a:ext uri="{FF2B5EF4-FFF2-40B4-BE49-F238E27FC236}">
                <a16:creationId xmlns:a16="http://schemas.microsoft.com/office/drawing/2014/main" id="{5275F51C-BD87-5F3E-5E54-02E52927D129}"/>
              </a:ext>
            </a:extLst>
          </p:cNvPr>
          <p:cNvSpPr txBox="1"/>
          <p:nvPr/>
        </p:nvSpPr>
        <p:spPr>
          <a:xfrm>
            <a:off x="431312" y="435844"/>
            <a:ext cx="7780586" cy="923330"/>
          </a:xfrm>
          <a:prstGeom prst="rect">
            <a:avLst/>
          </a:prstGeom>
          <a:noFill/>
        </p:spPr>
        <p:txBody>
          <a:bodyPr wrap="square" rtlCol="0">
            <a:spAutoFit/>
          </a:bodyPr>
          <a:lstStyle/>
          <a:p>
            <a:r>
              <a:rPr lang="en-US" dirty="0">
                <a:solidFill>
                  <a:srgbClr val="545453"/>
                </a:solidFill>
                <a:latin typeface="Arial" panose="020B0604020202020204" pitchFamily="34" charset="0"/>
                <a:cs typeface="Arial" panose="020B0604020202020204" pitchFamily="34" charset="0"/>
              </a:rPr>
              <a:t>DESDE 1930, LOS CENSOS ECONÓMICOS SE</a:t>
            </a:r>
          </a:p>
          <a:p>
            <a:r>
              <a:rPr lang="en-US" sz="3600" b="1" dirty="0">
                <a:solidFill>
                  <a:srgbClr val="545453"/>
                </a:solidFill>
                <a:latin typeface="Arial" panose="020B0604020202020204" pitchFamily="34" charset="0"/>
                <a:cs typeface="Arial" panose="020B0604020202020204" pitchFamily="34" charset="0"/>
              </a:rPr>
              <a:t>REALIZAN CADA CINCO AÑOS</a:t>
            </a:r>
          </a:p>
        </p:txBody>
      </p:sp>
      <p:pic>
        <p:nvPicPr>
          <p:cNvPr id="83" name="Graphic 19">
            <a:extLst>
              <a:ext uri="{FF2B5EF4-FFF2-40B4-BE49-F238E27FC236}">
                <a16:creationId xmlns:a16="http://schemas.microsoft.com/office/drawing/2014/main" id="{380B609B-C012-1873-4A17-32F2D50D06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5166" y="1329050"/>
            <a:ext cx="3674586" cy="118884"/>
          </a:xfrm>
          <a:prstGeom prst="rect">
            <a:avLst/>
          </a:prstGeom>
        </p:spPr>
      </p:pic>
      <p:pic>
        <p:nvPicPr>
          <p:cNvPr id="87" name="Imagen 86">
            <a:extLst>
              <a:ext uri="{FF2B5EF4-FFF2-40B4-BE49-F238E27FC236}">
                <a16:creationId xmlns:a16="http://schemas.microsoft.com/office/drawing/2014/main" id="{0A919314-C5FD-60DD-2C4D-645273A14461}"/>
              </a:ext>
            </a:extLst>
          </p:cNvPr>
          <p:cNvPicPr>
            <a:picLocks noChangeAspect="1"/>
          </p:cNvPicPr>
          <p:nvPr/>
        </p:nvPicPr>
        <p:blipFill>
          <a:blip r:embed="rId11"/>
          <a:stretch>
            <a:fillRect/>
          </a:stretch>
        </p:blipFill>
        <p:spPr>
          <a:xfrm>
            <a:off x="10751449" y="2292519"/>
            <a:ext cx="1303688" cy="1174039"/>
          </a:xfrm>
          <a:prstGeom prst="rect">
            <a:avLst/>
          </a:prstGeom>
        </p:spPr>
      </p:pic>
    </p:spTree>
    <p:extLst>
      <p:ext uri="{BB962C8B-B14F-4D97-AF65-F5344CB8AC3E}">
        <p14:creationId xmlns:p14="http://schemas.microsoft.com/office/powerpoint/2010/main" val="319247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2A169A-44F3-4938-AAC6-539081997C25}"/>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554552" y="1776205"/>
            <a:ext cx="6746084" cy="4516609"/>
          </a:xfrm>
          <a:prstGeom prst="rect">
            <a:avLst/>
          </a:prstGeom>
        </p:spPr>
      </p:pic>
      <p:sp>
        <p:nvSpPr>
          <p:cNvPr id="21" name="CuadroTexto 20">
            <a:extLst>
              <a:ext uri="{FF2B5EF4-FFF2-40B4-BE49-F238E27FC236}">
                <a16:creationId xmlns:a16="http://schemas.microsoft.com/office/drawing/2014/main" id="{B6E4D09E-D9C2-4DC1-B456-E66E488D46A1}"/>
              </a:ext>
            </a:extLst>
          </p:cNvPr>
          <p:cNvSpPr txBox="1"/>
          <p:nvPr/>
        </p:nvSpPr>
        <p:spPr>
          <a:xfrm>
            <a:off x="7365503" y="6204459"/>
            <a:ext cx="4826498" cy="5129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8" tIns="25398" rIns="25398" bIns="25398" numCol="1" spcCol="38100" rtlCol="0" anchor="ctr">
            <a:spAutoFit/>
          </a:bodyPr>
          <a:lstStyle/>
          <a:p>
            <a:r>
              <a:rPr lang="es-MX" sz="1500" dirty="0">
                <a:solidFill>
                  <a:schemeClr val="tx2">
                    <a:lumMod val="75000"/>
                  </a:schemeClr>
                </a:solidFill>
                <a:latin typeface="Arial" panose="020B0604020202020204" pitchFamily="34" charset="0"/>
                <a:ea typeface="Helvetica Neue Medium"/>
                <a:cs typeface="Arial" panose="020B0604020202020204" pitchFamily="34" charset="0"/>
                <a:sym typeface="Helvetica Neue Medium"/>
              </a:rPr>
              <a:t>Medir el grado de especialización económica de los estados, municipios y regiones objeto de estudio</a:t>
            </a:r>
          </a:p>
        </p:txBody>
      </p:sp>
      <p:sp>
        <p:nvSpPr>
          <p:cNvPr id="22" name="CuadroTexto 21">
            <a:extLst>
              <a:ext uri="{FF2B5EF4-FFF2-40B4-BE49-F238E27FC236}">
                <a16:creationId xmlns:a16="http://schemas.microsoft.com/office/drawing/2014/main" id="{E4D6AE49-681A-45C2-B287-3D913C0408BE}"/>
              </a:ext>
            </a:extLst>
          </p:cNvPr>
          <p:cNvSpPr txBox="1"/>
          <p:nvPr/>
        </p:nvSpPr>
        <p:spPr>
          <a:xfrm>
            <a:off x="7727840" y="3418930"/>
            <a:ext cx="4195816" cy="743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8" tIns="25398" rIns="25398" bIns="25398" numCol="1" spcCol="38100" rtlCol="0" anchor="ctr">
            <a:spAutoFit/>
          </a:bodyPr>
          <a:lstStyle/>
          <a:p>
            <a:r>
              <a:rPr lang="es-MX" sz="1500" dirty="0">
                <a:solidFill>
                  <a:schemeClr val="tx2">
                    <a:lumMod val="75000"/>
                  </a:schemeClr>
                </a:solidFill>
                <a:latin typeface="Arial" panose="020B0604020202020204" pitchFamily="34" charset="0"/>
                <a:cs typeface="Arial" panose="020B0604020202020204" pitchFamily="34" charset="0"/>
              </a:rPr>
              <a:t>Es necesaria para el análisis e investigación económica, tanto en el sector público como en el privado y el académico</a:t>
            </a:r>
            <a:endParaRPr lang="es-MX" sz="1500" dirty="0">
              <a:solidFill>
                <a:schemeClr val="tx2">
                  <a:lumMod val="75000"/>
                </a:schemeClr>
              </a:solidFill>
              <a:latin typeface="Arial" panose="020B0604020202020204" pitchFamily="34" charset="0"/>
              <a:ea typeface="Helvetica Neue Medium"/>
              <a:cs typeface="Arial" panose="020B0604020202020204" pitchFamily="34" charset="0"/>
              <a:sym typeface="Helvetica Neue Medium"/>
            </a:endParaRPr>
          </a:p>
        </p:txBody>
      </p:sp>
      <p:sp>
        <p:nvSpPr>
          <p:cNvPr id="23" name="CuadroTexto 22">
            <a:extLst>
              <a:ext uri="{FF2B5EF4-FFF2-40B4-BE49-F238E27FC236}">
                <a16:creationId xmlns:a16="http://schemas.microsoft.com/office/drawing/2014/main" id="{6A12C428-3BDF-4A79-881E-9167B9BA93B1}"/>
              </a:ext>
            </a:extLst>
          </p:cNvPr>
          <p:cNvSpPr txBox="1"/>
          <p:nvPr/>
        </p:nvSpPr>
        <p:spPr>
          <a:xfrm>
            <a:off x="524193" y="3802635"/>
            <a:ext cx="3359252" cy="5129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8" tIns="25398" rIns="25398" bIns="25398" numCol="1" spcCol="38100" rtlCol="0" anchor="ctr">
            <a:spAutoFit/>
          </a:bodyPr>
          <a:lstStyle/>
          <a:p>
            <a:pPr defTabSz="412731" hangingPunct="0"/>
            <a:r>
              <a:rPr lang="es-MX" sz="1500" dirty="0">
                <a:solidFill>
                  <a:schemeClr val="tx2">
                    <a:lumMod val="75000"/>
                  </a:schemeClr>
                </a:solidFill>
                <a:latin typeface="Arial" panose="020B0604020202020204" pitchFamily="34" charset="0"/>
                <a:ea typeface="Helvetica Neue Medium"/>
                <a:cs typeface="Arial" panose="020B0604020202020204" pitchFamily="34" charset="0"/>
                <a:sym typeface="Helvetica Neue Medium"/>
              </a:rPr>
              <a:t>Punto de partida para medir los impactos económicos</a:t>
            </a:r>
            <a:endParaRPr lang="es-MX" sz="1500" b="1" dirty="0">
              <a:solidFill>
                <a:schemeClr val="tx2">
                  <a:lumMod val="75000"/>
                </a:schemeClr>
              </a:solidFill>
              <a:latin typeface="Arial" panose="020B0604020202020204" pitchFamily="34" charset="0"/>
              <a:ea typeface="Helvetica Neue Medium"/>
              <a:cs typeface="Arial" panose="020B0604020202020204" pitchFamily="34" charset="0"/>
              <a:sym typeface="Helvetica Neue Medium"/>
            </a:endParaRPr>
          </a:p>
        </p:txBody>
      </p:sp>
      <p:sp>
        <p:nvSpPr>
          <p:cNvPr id="24" name="CuadroTexto 23">
            <a:extLst>
              <a:ext uri="{FF2B5EF4-FFF2-40B4-BE49-F238E27FC236}">
                <a16:creationId xmlns:a16="http://schemas.microsoft.com/office/drawing/2014/main" id="{FF4F347B-0085-4152-98D0-1444194FC8D7}"/>
              </a:ext>
            </a:extLst>
          </p:cNvPr>
          <p:cNvSpPr txBox="1"/>
          <p:nvPr/>
        </p:nvSpPr>
        <p:spPr>
          <a:xfrm>
            <a:off x="524193" y="4832462"/>
            <a:ext cx="4192287" cy="743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8" tIns="25398" rIns="25398" bIns="25398" numCol="1" spcCol="38100" rtlCol="0" anchor="ctr">
            <a:spAutoFit/>
          </a:bodyPr>
          <a:lstStyle/>
          <a:p>
            <a:r>
              <a:rPr lang="es-MX" sz="1500" dirty="0">
                <a:solidFill>
                  <a:schemeClr val="tx2">
                    <a:lumMod val="75000"/>
                  </a:schemeClr>
                </a:solidFill>
                <a:latin typeface="Arial" panose="020B0604020202020204" pitchFamily="34" charset="0"/>
                <a:cs typeface="Arial" panose="020B0604020202020204" pitchFamily="34" charset="0"/>
              </a:rPr>
              <a:t>Necesaria para la toma de decisiones sobre programas y proyectos que beneficien a la población</a:t>
            </a:r>
            <a:endParaRPr lang="es-MX" sz="1500" dirty="0">
              <a:solidFill>
                <a:schemeClr val="tx2">
                  <a:lumMod val="75000"/>
                </a:schemeClr>
              </a:solidFill>
              <a:latin typeface="Arial" panose="020B0604020202020204" pitchFamily="34" charset="0"/>
              <a:ea typeface="Helvetica Neue Medium"/>
              <a:cs typeface="Arial" panose="020B0604020202020204" pitchFamily="34" charset="0"/>
              <a:sym typeface="Helvetica Neue Medium"/>
            </a:endParaRPr>
          </a:p>
        </p:txBody>
      </p:sp>
      <p:sp>
        <p:nvSpPr>
          <p:cNvPr id="25" name="CuadroTexto 24">
            <a:extLst>
              <a:ext uri="{FF2B5EF4-FFF2-40B4-BE49-F238E27FC236}">
                <a16:creationId xmlns:a16="http://schemas.microsoft.com/office/drawing/2014/main" id="{A85E7126-0A7B-4D07-93DB-38C413E2CF87}"/>
              </a:ext>
            </a:extLst>
          </p:cNvPr>
          <p:cNvSpPr txBox="1"/>
          <p:nvPr/>
        </p:nvSpPr>
        <p:spPr>
          <a:xfrm>
            <a:off x="524193" y="2425396"/>
            <a:ext cx="2429680" cy="9746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8" tIns="25398" rIns="25398" bIns="25398" numCol="1" spcCol="38100" rtlCol="0" anchor="ctr">
            <a:spAutoFit/>
          </a:bodyPr>
          <a:lstStyle/>
          <a:p>
            <a:r>
              <a:rPr lang="es-MX" sz="1500" dirty="0">
                <a:solidFill>
                  <a:schemeClr val="tx2">
                    <a:lumMod val="75000"/>
                  </a:schemeClr>
                </a:solidFill>
                <a:latin typeface="Arial" panose="020B0604020202020204" pitchFamily="34" charset="0"/>
                <a:cs typeface="Arial" panose="020B0604020202020204" pitchFamily="34" charset="0"/>
              </a:rPr>
              <a:t>Permite identificar las características de empleos generados por los establecimientos</a:t>
            </a:r>
            <a:endParaRPr lang="es-MX" sz="1500" b="1" dirty="0">
              <a:solidFill>
                <a:schemeClr val="tx2">
                  <a:lumMod val="75000"/>
                </a:schemeClr>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76876271-CB54-448B-AE08-1B18BE732DCC}"/>
              </a:ext>
            </a:extLst>
          </p:cNvPr>
          <p:cNvSpPr txBox="1"/>
          <p:nvPr/>
        </p:nvSpPr>
        <p:spPr>
          <a:xfrm>
            <a:off x="6456554" y="1931190"/>
            <a:ext cx="5543616" cy="743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8" tIns="25398" rIns="25398" bIns="25398" numCol="1" spcCol="38100" rtlCol="0" anchor="ctr">
            <a:spAutoFit/>
          </a:bodyPr>
          <a:lstStyle/>
          <a:p>
            <a:r>
              <a:rPr lang="es-MX" sz="1500" dirty="0">
                <a:solidFill>
                  <a:schemeClr val="tx2">
                    <a:lumMod val="75000"/>
                  </a:schemeClr>
                </a:solidFill>
                <a:latin typeface="Arial" panose="020B0604020202020204" pitchFamily="34" charset="0"/>
                <a:cs typeface="Arial" panose="020B0604020202020204" pitchFamily="34" charset="0"/>
              </a:rPr>
              <a:t>Los empresarios tienen información que les permiten conocer y evaluar la situación de la economía y sustentar sus decisiones para crear, mantener o hacer crecer su negocio</a:t>
            </a:r>
            <a:endParaRPr lang="es-MX" sz="1500" b="1" dirty="0">
              <a:solidFill>
                <a:schemeClr val="tx2">
                  <a:lumMod val="75000"/>
                </a:schemeClr>
              </a:solidFill>
              <a:latin typeface="Arial" panose="020B0604020202020204" pitchFamily="34" charset="0"/>
              <a:cs typeface="Arial" panose="020B0604020202020204" pitchFamily="34" charset="0"/>
            </a:endParaRPr>
          </a:p>
        </p:txBody>
      </p:sp>
      <p:sp>
        <p:nvSpPr>
          <p:cNvPr id="27" name="Rectángulo 26">
            <a:extLst>
              <a:ext uri="{FF2B5EF4-FFF2-40B4-BE49-F238E27FC236}">
                <a16:creationId xmlns:a16="http://schemas.microsoft.com/office/drawing/2014/main" id="{36976C2B-072A-4318-AFBA-4A3CA09F4614}"/>
              </a:ext>
            </a:extLst>
          </p:cNvPr>
          <p:cNvSpPr/>
          <p:nvPr/>
        </p:nvSpPr>
        <p:spPr>
          <a:xfrm>
            <a:off x="9672407" y="4566951"/>
            <a:ext cx="2602765" cy="1246495"/>
          </a:xfrm>
          <a:prstGeom prst="rect">
            <a:avLst/>
          </a:prstGeom>
        </p:spPr>
        <p:txBody>
          <a:bodyPr wrap="square">
            <a:spAutoFit/>
          </a:bodyPr>
          <a:lstStyle/>
          <a:p>
            <a:r>
              <a:rPr lang="es-MX" sz="1500" dirty="0">
                <a:solidFill>
                  <a:schemeClr val="tx2">
                    <a:lumMod val="75000"/>
                  </a:schemeClr>
                </a:solidFill>
                <a:latin typeface="Arial" panose="020B0604020202020204" pitchFamily="34" charset="0"/>
                <a:cs typeface="Arial" panose="020B0604020202020204" pitchFamily="34" charset="0"/>
              </a:rPr>
              <a:t>Se pueden conocer las características de clientes y proveedores, el mercado interior y rutas o redes comerciales</a:t>
            </a:r>
          </a:p>
        </p:txBody>
      </p:sp>
      <p:sp>
        <p:nvSpPr>
          <p:cNvPr id="28" name="CuadroTexto 27">
            <a:extLst>
              <a:ext uri="{FF2B5EF4-FFF2-40B4-BE49-F238E27FC236}">
                <a16:creationId xmlns:a16="http://schemas.microsoft.com/office/drawing/2014/main" id="{8194F808-17EB-4C93-83B7-26A4DB240149}"/>
              </a:ext>
            </a:extLst>
          </p:cNvPr>
          <p:cNvSpPr txBox="1"/>
          <p:nvPr/>
        </p:nvSpPr>
        <p:spPr>
          <a:xfrm>
            <a:off x="524193" y="1505632"/>
            <a:ext cx="5731909" cy="2821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8" tIns="25398" rIns="25398" bIns="25398" numCol="1" spcCol="38100" rtlCol="0" anchor="ctr">
            <a:spAutoFit/>
          </a:bodyPr>
          <a:lstStyle/>
          <a:p>
            <a:pPr defTabSz="412731" hangingPunct="0"/>
            <a:r>
              <a:rPr lang="es-MX" sz="1500" dirty="0">
                <a:solidFill>
                  <a:schemeClr val="tx2">
                    <a:lumMod val="75000"/>
                  </a:schemeClr>
                </a:solidFill>
                <a:latin typeface="Arial" panose="020B0604020202020204" pitchFamily="34" charset="0"/>
                <a:ea typeface="Helvetica Neue Medium"/>
                <a:cs typeface="Arial" panose="020B0604020202020204" pitchFamily="34" charset="0"/>
                <a:sym typeface="Helvetica Neue Medium"/>
              </a:rPr>
              <a:t>Visibiliza la información de todos los establecimientos del país</a:t>
            </a:r>
          </a:p>
        </p:txBody>
      </p:sp>
      <p:sp>
        <p:nvSpPr>
          <p:cNvPr id="29" name="CuadroTexto 28">
            <a:extLst>
              <a:ext uri="{FF2B5EF4-FFF2-40B4-BE49-F238E27FC236}">
                <a16:creationId xmlns:a16="http://schemas.microsoft.com/office/drawing/2014/main" id="{A2FF19C9-7CF6-40F9-B223-A23A0F647756}"/>
              </a:ext>
            </a:extLst>
          </p:cNvPr>
          <p:cNvSpPr txBox="1"/>
          <p:nvPr/>
        </p:nvSpPr>
        <p:spPr>
          <a:xfrm>
            <a:off x="524193" y="5920919"/>
            <a:ext cx="5932361" cy="743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8" tIns="25398" rIns="25398" bIns="25398" numCol="1" spcCol="38100" rtlCol="0" anchor="ctr">
            <a:spAutoFit/>
          </a:bodyPr>
          <a:lstStyle/>
          <a:p>
            <a:r>
              <a:rPr lang="es-MX" sz="1500" dirty="0">
                <a:solidFill>
                  <a:schemeClr val="tx2">
                    <a:lumMod val="75000"/>
                  </a:schemeClr>
                </a:solidFill>
                <a:latin typeface="Arial" panose="020B0604020202020204" pitchFamily="34" charset="0"/>
                <a:ea typeface="Helvetica Neue Medium"/>
                <a:cs typeface="Arial" panose="020B0604020202020204" pitchFamily="34" charset="0"/>
                <a:sym typeface="Helvetica Neue Medium"/>
              </a:rPr>
              <a:t>Brinda elementos para estudiar y analizar las características de la economía nacional, estatal, municipal o regional; así como, su vinculación al ámbito geográfico, ambiental o social</a:t>
            </a:r>
          </a:p>
        </p:txBody>
      </p:sp>
      <p:pic>
        <p:nvPicPr>
          <p:cNvPr id="2" name="Imagen 1">
            <a:extLst>
              <a:ext uri="{FF2B5EF4-FFF2-40B4-BE49-F238E27FC236}">
                <a16:creationId xmlns:a16="http://schemas.microsoft.com/office/drawing/2014/main" id="{55B2EC3B-A47A-4822-9ED7-529C7963DE3D}"/>
              </a:ext>
            </a:extLst>
          </p:cNvPr>
          <p:cNvPicPr>
            <a:picLocks noChangeAspect="1"/>
          </p:cNvPicPr>
          <p:nvPr/>
        </p:nvPicPr>
        <p:blipFill>
          <a:blip r:embed="rId4">
            <a:duotone>
              <a:prstClr val="black"/>
              <a:schemeClr val="tx2">
                <a:tint val="45000"/>
                <a:satMod val="400000"/>
              </a:schemeClr>
            </a:duotone>
          </a:blip>
          <a:stretch>
            <a:fillRect/>
          </a:stretch>
        </p:blipFill>
        <p:spPr>
          <a:xfrm>
            <a:off x="202544" y="1536217"/>
            <a:ext cx="265516" cy="299410"/>
          </a:xfrm>
          <a:prstGeom prst="rect">
            <a:avLst/>
          </a:prstGeom>
          <a:ln>
            <a:noFill/>
          </a:ln>
        </p:spPr>
      </p:pic>
      <p:pic>
        <p:nvPicPr>
          <p:cNvPr id="47" name="Imagen 46">
            <a:extLst>
              <a:ext uri="{FF2B5EF4-FFF2-40B4-BE49-F238E27FC236}">
                <a16:creationId xmlns:a16="http://schemas.microsoft.com/office/drawing/2014/main" id="{BB8037F4-70B7-4FCC-A038-7D065663F5EB}"/>
              </a:ext>
            </a:extLst>
          </p:cNvPr>
          <p:cNvPicPr>
            <a:picLocks noChangeAspect="1"/>
          </p:cNvPicPr>
          <p:nvPr/>
        </p:nvPicPr>
        <p:blipFill>
          <a:blip r:embed="rId4">
            <a:duotone>
              <a:prstClr val="black"/>
              <a:schemeClr val="tx2">
                <a:tint val="45000"/>
                <a:satMod val="400000"/>
              </a:schemeClr>
            </a:duotone>
          </a:blip>
          <a:stretch>
            <a:fillRect/>
          </a:stretch>
        </p:blipFill>
        <p:spPr>
          <a:xfrm>
            <a:off x="191037" y="2496574"/>
            <a:ext cx="265516" cy="299410"/>
          </a:xfrm>
          <a:prstGeom prst="rect">
            <a:avLst/>
          </a:prstGeom>
          <a:ln>
            <a:noFill/>
          </a:ln>
        </p:spPr>
      </p:pic>
      <p:pic>
        <p:nvPicPr>
          <p:cNvPr id="48" name="Imagen 47">
            <a:extLst>
              <a:ext uri="{FF2B5EF4-FFF2-40B4-BE49-F238E27FC236}">
                <a16:creationId xmlns:a16="http://schemas.microsoft.com/office/drawing/2014/main" id="{B9BF7EF5-0334-460D-83B6-04A8343842BF}"/>
              </a:ext>
            </a:extLst>
          </p:cNvPr>
          <p:cNvPicPr>
            <a:picLocks noChangeAspect="1"/>
          </p:cNvPicPr>
          <p:nvPr/>
        </p:nvPicPr>
        <p:blipFill>
          <a:blip r:embed="rId4">
            <a:duotone>
              <a:prstClr val="black"/>
              <a:schemeClr val="tx2">
                <a:tint val="45000"/>
                <a:satMod val="400000"/>
              </a:schemeClr>
            </a:duotone>
          </a:blip>
          <a:stretch>
            <a:fillRect/>
          </a:stretch>
        </p:blipFill>
        <p:spPr>
          <a:xfrm>
            <a:off x="204798" y="3914138"/>
            <a:ext cx="265516" cy="299410"/>
          </a:xfrm>
          <a:prstGeom prst="rect">
            <a:avLst/>
          </a:prstGeom>
          <a:ln>
            <a:noFill/>
          </a:ln>
        </p:spPr>
      </p:pic>
      <p:pic>
        <p:nvPicPr>
          <p:cNvPr id="49" name="Imagen 48">
            <a:extLst>
              <a:ext uri="{FF2B5EF4-FFF2-40B4-BE49-F238E27FC236}">
                <a16:creationId xmlns:a16="http://schemas.microsoft.com/office/drawing/2014/main" id="{09337AE7-F1E6-471C-B894-59C30681A284}"/>
              </a:ext>
            </a:extLst>
          </p:cNvPr>
          <p:cNvPicPr>
            <a:picLocks noChangeAspect="1"/>
          </p:cNvPicPr>
          <p:nvPr/>
        </p:nvPicPr>
        <p:blipFill>
          <a:blip r:embed="rId4">
            <a:duotone>
              <a:prstClr val="black"/>
              <a:schemeClr val="tx2">
                <a:tint val="45000"/>
                <a:satMod val="400000"/>
              </a:schemeClr>
            </a:duotone>
          </a:blip>
          <a:stretch>
            <a:fillRect/>
          </a:stretch>
        </p:blipFill>
        <p:spPr>
          <a:xfrm>
            <a:off x="212489" y="5041945"/>
            <a:ext cx="265516" cy="299410"/>
          </a:xfrm>
          <a:prstGeom prst="rect">
            <a:avLst/>
          </a:prstGeom>
          <a:ln>
            <a:noFill/>
          </a:ln>
        </p:spPr>
      </p:pic>
      <p:pic>
        <p:nvPicPr>
          <p:cNvPr id="50" name="Imagen 49">
            <a:extLst>
              <a:ext uri="{FF2B5EF4-FFF2-40B4-BE49-F238E27FC236}">
                <a16:creationId xmlns:a16="http://schemas.microsoft.com/office/drawing/2014/main" id="{74B9EE00-628F-4B7D-81AF-3B65AA876F86}"/>
              </a:ext>
            </a:extLst>
          </p:cNvPr>
          <p:cNvPicPr>
            <a:picLocks noChangeAspect="1"/>
          </p:cNvPicPr>
          <p:nvPr/>
        </p:nvPicPr>
        <p:blipFill>
          <a:blip r:embed="rId4">
            <a:duotone>
              <a:prstClr val="black"/>
              <a:schemeClr val="tx2">
                <a:tint val="45000"/>
                <a:satMod val="400000"/>
              </a:schemeClr>
            </a:duotone>
          </a:blip>
          <a:stretch>
            <a:fillRect/>
          </a:stretch>
        </p:blipFill>
        <p:spPr>
          <a:xfrm>
            <a:off x="202544" y="6056417"/>
            <a:ext cx="265516" cy="299410"/>
          </a:xfrm>
          <a:prstGeom prst="rect">
            <a:avLst/>
          </a:prstGeom>
          <a:ln>
            <a:noFill/>
          </a:ln>
        </p:spPr>
      </p:pic>
      <p:pic>
        <p:nvPicPr>
          <p:cNvPr id="52" name="Imagen 51">
            <a:extLst>
              <a:ext uri="{FF2B5EF4-FFF2-40B4-BE49-F238E27FC236}">
                <a16:creationId xmlns:a16="http://schemas.microsoft.com/office/drawing/2014/main" id="{3FFD1777-9B5A-4805-95DF-10C42D5DA47A}"/>
              </a:ext>
            </a:extLst>
          </p:cNvPr>
          <p:cNvPicPr>
            <a:picLocks noChangeAspect="1"/>
          </p:cNvPicPr>
          <p:nvPr/>
        </p:nvPicPr>
        <p:blipFill>
          <a:blip r:embed="rId4">
            <a:duotone>
              <a:prstClr val="black"/>
              <a:schemeClr val="tx2">
                <a:tint val="45000"/>
                <a:satMod val="400000"/>
              </a:schemeClr>
            </a:duotone>
          </a:blip>
          <a:stretch>
            <a:fillRect/>
          </a:stretch>
        </p:blipFill>
        <p:spPr>
          <a:xfrm>
            <a:off x="6082419" y="2086218"/>
            <a:ext cx="265516" cy="299410"/>
          </a:xfrm>
          <a:prstGeom prst="rect">
            <a:avLst/>
          </a:prstGeom>
          <a:ln>
            <a:noFill/>
          </a:ln>
        </p:spPr>
      </p:pic>
      <p:pic>
        <p:nvPicPr>
          <p:cNvPr id="53" name="Imagen 52">
            <a:extLst>
              <a:ext uri="{FF2B5EF4-FFF2-40B4-BE49-F238E27FC236}">
                <a16:creationId xmlns:a16="http://schemas.microsoft.com/office/drawing/2014/main" id="{0494C34E-FB85-4C6B-A694-196E2D39995E}"/>
              </a:ext>
            </a:extLst>
          </p:cNvPr>
          <p:cNvPicPr>
            <a:picLocks noChangeAspect="1"/>
          </p:cNvPicPr>
          <p:nvPr/>
        </p:nvPicPr>
        <p:blipFill>
          <a:blip r:embed="rId4">
            <a:duotone>
              <a:prstClr val="black"/>
              <a:schemeClr val="tx2">
                <a:tint val="45000"/>
                <a:satMod val="400000"/>
              </a:schemeClr>
            </a:duotone>
          </a:blip>
          <a:stretch>
            <a:fillRect/>
          </a:stretch>
        </p:blipFill>
        <p:spPr>
          <a:xfrm>
            <a:off x="7232743" y="3586543"/>
            <a:ext cx="265516" cy="299410"/>
          </a:xfrm>
          <a:prstGeom prst="rect">
            <a:avLst/>
          </a:prstGeom>
          <a:ln>
            <a:noFill/>
          </a:ln>
        </p:spPr>
      </p:pic>
      <p:pic>
        <p:nvPicPr>
          <p:cNvPr id="54" name="Imagen 53">
            <a:extLst>
              <a:ext uri="{FF2B5EF4-FFF2-40B4-BE49-F238E27FC236}">
                <a16:creationId xmlns:a16="http://schemas.microsoft.com/office/drawing/2014/main" id="{9F26AA74-49E0-4299-9FFE-FEBF6FB1CEF7}"/>
              </a:ext>
            </a:extLst>
          </p:cNvPr>
          <p:cNvPicPr>
            <a:picLocks noChangeAspect="1"/>
          </p:cNvPicPr>
          <p:nvPr/>
        </p:nvPicPr>
        <p:blipFill>
          <a:blip r:embed="rId4">
            <a:duotone>
              <a:prstClr val="black"/>
              <a:schemeClr val="tx2">
                <a:tint val="45000"/>
                <a:satMod val="400000"/>
              </a:schemeClr>
            </a:duotone>
          </a:blip>
          <a:stretch>
            <a:fillRect/>
          </a:stretch>
        </p:blipFill>
        <p:spPr>
          <a:xfrm>
            <a:off x="9397099" y="5003346"/>
            <a:ext cx="265516" cy="299410"/>
          </a:xfrm>
          <a:prstGeom prst="rect">
            <a:avLst/>
          </a:prstGeom>
          <a:ln>
            <a:noFill/>
          </a:ln>
        </p:spPr>
      </p:pic>
      <p:pic>
        <p:nvPicPr>
          <p:cNvPr id="55" name="Imagen 54">
            <a:extLst>
              <a:ext uri="{FF2B5EF4-FFF2-40B4-BE49-F238E27FC236}">
                <a16:creationId xmlns:a16="http://schemas.microsoft.com/office/drawing/2014/main" id="{BC03BDAB-64B5-4091-B08F-0A01B6DC878E}"/>
              </a:ext>
            </a:extLst>
          </p:cNvPr>
          <p:cNvPicPr>
            <a:picLocks noChangeAspect="1"/>
          </p:cNvPicPr>
          <p:nvPr/>
        </p:nvPicPr>
        <p:blipFill>
          <a:blip r:embed="rId4">
            <a:duotone>
              <a:prstClr val="black"/>
              <a:schemeClr val="tx2">
                <a:tint val="45000"/>
                <a:satMod val="400000"/>
              </a:schemeClr>
            </a:duotone>
          </a:blip>
          <a:stretch>
            <a:fillRect/>
          </a:stretch>
        </p:blipFill>
        <p:spPr>
          <a:xfrm>
            <a:off x="7072152" y="6274606"/>
            <a:ext cx="265516" cy="299410"/>
          </a:xfrm>
          <a:prstGeom prst="rect">
            <a:avLst/>
          </a:prstGeom>
          <a:ln>
            <a:noFill/>
          </a:ln>
        </p:spPr>
      </p:pic>
      <p:pic>
        <p:nvPicPr>
          <p:cNvPr id="38" name="Imagen 37">
            <a:extLst>
              <a:ext uri="{FF2B5EF4-FFF2-40B4-BE49-F238E27FC236}">
                <a16:creationId xmlns:a16="http://schemas.microsoft.com/office/drawing/2014/main" id="{41FF912A-80A6-459F-9244-562B5C129657}"/>
              </a:ext>
            </a:extLst>
          </p:cNvPr>
          <p:cNvPicPr>
            <a:picLocks noChangeAspect="1"/>
          </p:cNvPicPr>
          <p:nvPr/>
        </p:nvPicPr>
        <p:blipFill>
          <a:blip r:embed="rId5">
            <a:lum bright="70000" contrast="-70000"/>
          </a:blip>
          <a:stretch>
            <a:fillRect/>
          </a:stretch>
        </p:blipFill>
        <p:spPr>
          <a:xfrm>
            <a:off x="5348120" y="3501248"/>
            <a:ext cx="470000" cy="470000"/>
          </a:xfrm>
          <a:prstGeom prst="rect">
            <a:avLst/>
          </a:prstGeom>
          <a:ln>
            <a:noFill/>
          </a:ln>
          <a:effectLst>
            <a:outerShdw blurRad="292100" dist="139700" dir="2700000" algn="tl" rotWithShape="0">
              <a:srgbClr val="333333">
                <a:alpha val="65000"/>
              </a:srgbClr>
            </a:outerShdw>
          </a:effectLst>
        </p:spPr>
      </p:pic>
      <p:pic>
        <p:nvPicPr>
          <p:cNvPr id="40" name="Imagen 39">
            <a:extLst>
              <a:ext uri="{FF2B5EF4-FFF2-40B4-BE49-F238E27FC236}">
                <a16:creationId xmlns:a16="http://schemas.microsoft.com/office/drawing/2014/main" id="{091584C6-24F9-48CC-B4CF-160A536F891A}"/>
              </a:ext>
            </a:extLst>
          </p:cNvPr>
          <p:cNvPicPr>
            <a:picLocks noChangeAspect="1"/>
          </p:cNvPicPr>
          <p:nvPr/>
        </p:nvPicPr>
        <p:blipFill>
          <a:blip r:embed="rId6">
            <a:lum bright="70000" contrast="-70000"/>
          </a:blip>
          <a:stretch>
            <a:fillRect/>
          </a:stretch>
        </p:blipFill>
        <p:spPr>
          <a:xfrm>
            <a:off x="8967059" y="4593543"/>
            <a:ext cx="492478" cy="462326"/>
          </a:xfrm>
          <a:prstGeom prst="rect">
            <a:avLst/>
          </a:prstGeom>
          <a:ln>
            <a:noFill/>
          </a:ln>
          <a:effectLst>
            <a:outerShdw blurRad="50800" dist="38100" dir="5400000" algn="t" rotWithShape="0">
              <a:prstClr val="black">
                <a:alpha val="40000"/>
              </a:prstClr>
            </a:outerShdw>
          </a:effectLst>
        </p:spPr>
      </p:pic>
      <p:pic>
        <p:nvPicPr>
          <p:cNvPr id="44" name="Imagen 43">
            <a:extLst>
              <a:ext uri="{FF2B5EF4-FFF2-40B4-BE49-F238E27FC236}">
                <a16:creationId xmlns:a16="http://schemas.microsoft.com/office/drawing/2014/main" id="{055A362C-1250-4569-A2B7-8D075F4D8288}"/>
              </a:ext>
            </a:extLst>
          </p:cNvPr>
          <p:cNvPicPr>
            <a:picLocks noChangeAspect="1"/>
          </p:cNvPicPr>
          <p:nvPr/>
        </p:nvPicPr>
        <p:blipFill>
          <a:blip r:embed="rId7">
            <a:lum bright="70000" contrast="-70000"/>
          </a:blip>
          <a:stretch>
            <a:fillRect/>
          </a:stretch>
        </p:blipFill>
        <p:spPr>
          <a:xfrm>
            <a:off x="6256101" y="5153051"/>
            <a:ext cx="459941" cy="415430"/>
          </a:xfrm>
          <a:prstGeom prst="rect">
            <a:avLst/>
          </a:prstGeom>
          <a:ln>
            <a:noFill/>
          </a:ln>
          <a:effectLst>
            <a:outerShdw blurRad="292100" dist="139700" dir="2700000" algn="tl" rotWithShape="0">
              <a:srgbClr val="333333">
                <a:alpha val="65000"/>
              </a:srgbClr>
            </a:outerShdw>
          </a:effectLst>
        </p:spPr>
      </p:pic>
      <p:pic>
        <p:nvPicPr>
          <p:cNvPr id="46" name="Imagen 45">
            <a:extLst>
              <a:ext uri="{FF2B5EF4-FFF2-40B4-BE49-F238E27FC236}">
                <a16:creationId xmlns:a16="http://schemas.microsoft.com/office/drawing/2014/main" id="{2EF59E34-1369-425B-8D5A-2003292FCD97}"/>
              </a:ext>
            </a:extLst>
          </p:cNvPr>
          <p:cNvPicPr>
            <a:picLocks noChangeAspect="1"/>
          </p:cNvPicPr>
          <p:nvPr/>
        </p:nvPicPr>
        <p:blipFill>
          <a:blip r:embed="rId8">
            <a:lum bright="70000" contrast="-70000"/>
          </a:blip>
          <a:stretch>
            <a:fillRect/>
          </a:stretch>
        </p:blipFill>
        <p:spPr>
          <a:xfrm>
            <a:off x="4637082" y="3241258"/>
            <a:ext cx="568169" cy="317726"/>
          </a:xfrm>
          <a:prstGeom prst="rect">
            <a:avLst/>
          </a:prstGeom>
          <a:ln>
            <a:noFill/>
          </a:ln>
          <a:effectLst>
            <a:outerShdw blurRad="292100" dist="139700" dir="2700000" algn="tl" rotWithShape="0">
              <a:srgbClr val="333333">
                <a:alpha val="65000"/>
              </a:srgbClr>
            </a:outerShdw>
          </a:effectLst>
        </p:spPr>
      </p:pic>
      <p:pic>
        <p:nvPicPr>
          <p:cNvPr id="58" name="Imagen 57">
            <a:extLst>
              <a:ext uri="{FF2B5EF4-FFF2-40B4-BE49-F238E27FC236}">
                <a16:creationId xmlns:a16="http://schemas.microsoft.com/office/drawing/2014/main" id="{D712DBDA-C718-49E2-905C-34FCBE9A6E15}"/>
              </a:ext>
            </a:extLst>
          </p:cNvPr>
          <p:cNvPicPr>
            <a:picLocks noChangeAspect="1"/>
          </p:cNvPicPr>
          <p:nvPr/>
        </p:nvPicPr>
        <p:blipFill>
          <a:blip r:embed="rId9">
            <a:duotone>
              <a:schemeClr val="bg2">
                <a:shade val="45000"/>
                <a:satMod val="135000"/>
              </a:schemeClr>
              <a:prstClr val="white"/>
            </a:duotone>
          </a:blip>
          <a:stretch>
            <a:fillRect/>
          </a:stretch>
        </p:blipFill>
        <p:spPr>
          <a:xfrm>
            <a:off x="7337668" y="5203356"/>
            <a:ext cx="339793" cy="467216"/>
          </a:xfrm>
          <a:prstGeom prst="rect">
            <a:avLst/>
          </a:prstGeom>
          <a:ln>
            <a:noFill/>
          </a:ln>
          <a:effectLst>
            <a:outerShdw blurRad="292100" dist="139700" dir="2700000" algn="tl" rotWithShape="0">
              <a:srgbClr val="333333">
                <a:alpha val="65000"/>
              </a:srgbClr>
            </a:outerShdw>
          </a:effectLst>
        </p:spPr>
      </p:pic>
      <p:pic>
        <p:nvPicPr>
          <p:cNvPr id="60" name="Imagen 59">
            <a:extLst>
              <a:ext uri="{FF2B5EF4-FFF2-40B4-BE49-F238E27FC236}">
                <a16:creationId xmlns:a16="http://schemas.microsoft.com/office/drawing/2014/main" id="{776FA2F2-D656-4E7A-A79D-3B66EBA41DA7}"/>
              </a:ext>
            </a:extLst>
          </p:cNvPr>
          <p:cNvPicPr>
            <a:picLocks noChangeAspect="1"/>
          </p:cNvPicPr>
          <p:nvPr/>
        </p:nvPicPr>
        <p:blipFill>
          <a:blip r:embed="rId10">
            <a:lum bright="70000" contrast="-70000"/>
          </a:blip>
          <a:stretch>
            <a:fillRect/>
          </a:stretch>
        </p:blipFill>
        <p:spPr>
          <a:xfrm>
            <a:off x="5855514" y="3234992"/>
            <a:ext cx="503274" cy="471536"/>
          </a:xfrm>
          <a:prstGeom prst="rect">
            <a:avLst/>
          </a:prstGeom>
        </p:spPr>
      </p:pic>
      <p:pic>
        <p:nvPicPr>
          <p:cNvPr id="1027" name="Imagen 1026">
            <a:extLst>
              <a:ext uri="{FF2B5EF4-FFF2-40B4-BE49-F238E27FC236}">
                <a16:creationId xmlns:a16="http://schemas.microsoft.com/office/drawing/2014/main" id="{2F936136-5C4E-43E0-970B-670448382D3C}"/>
              </a:ext>
            </a:extLst>
          </p:cNvPr>
          <p:cNvPicPr>
            <a:picLocks noChangeAspect="1"/>
          </p:cNvPicPr>
          <p:nvPr/>
        </p:nvPicPr>
        <p:blipFill>
          <a:blip r:embed="rId11">
            <a:lum bright="70000" contrast="-70000"/>
          </a:blip>
          <a:stretch>
            <a:fillRect/>
          </a:stretch>
        </p:blipFill>
        <p:spPr>
          <a:xfrm>
            <a:off x="3789636" y="3930458"/>
            <a:ext cx="427031" cy="427031"/>
          </a:xfrm>
          <a:prstGeom prst="rect">
            <a:avLst/>
          </a:prstGeom>
          <a:ln>
            <a:noFill/>
          </a:ln>
          <a:effectLst>
            <a:outerShdw blurRad="292100" dist="139700" dir="2700000" algn="tl" rotWithShape="0">
              <a:srgbClr val="333333">
                <a:alpha val="65000"/>
              </a:srgbClr>
            </a:outerShdw>
          </a:effectLst>
        </p:spPr>
      </p:pic>
      <p:pic>
        <p:nvPicPr>
          <p:cNvPr id="75" name="Imagen 74" descr="Icono&#10;&#10;Descripción generada automáticamente">
            <a:extLst>
              <a:ext uri="{FF2B5EF4-FFF2-40B4-BE49-F238E27FC236}">
                <a16:creationId xmlns:a16="http://schemas.microsoft.com/office/drawing/2014/main" id="{4C7FAFE8-282A-4134-9298-53D4DB5BEE21}"/>
              </a:ext>
            </a:extLst>
          </p:cNvPr>
          <p:cNvPicPr>
            <a:picLocks noChangeAspect="1"/>
          </p:cNvPicPr>
          <p:nvPr/>
        </p:nvPicPr>
        <p:blipFill>
          <a:blip r:embed="rId12">
            <a:duotone>
              <a:schemeClr val="bg2">
                <a:shade val="45000"/>
                <a:satMod val="135000"/>
              </a:schemeClr>
              <a:prstClr val="white"/>
            </a:duotone>
          </a:blip>
          <a:stretch>
            <a:fillRect/>
          </a:stretch>
        </p:blipFill>
        <p:spPr>
          <a:xfrm>
            <a:off x="4081362" y="2419451"/>
            <a:ext cx="492398" cy="456368"/>
          </a:xfrm>
          <a:prstGeom prst="rect">
            <a:avLst/>
          </a:prstGeom>
          <a:ln>
            <a:noFill/>
          </a:ln>
          <a:effectLst>
            <a:outerShdw blurRad="292100" dist="139700" dir="2700000" algn="tl" rotWithShape="0">
              <a:srgbClr val="333333">
                <a:alpha val="65000"/>
              </a:srgbClr>
            </a:outerShdw>
          </a:effectLst>
        </p:spPr>
      </p:pic>
      <p:pic>
        <p:nvPicPr>
          <p:cNvPr id="1026" name="Picture 2" descr="Símbolo Vectorial Aislado De Icono De Pescado Ilustración del Vector -  Ilustración de plano, pesca: 205995825">
            <a:extLst>
              <a:ext uri="{FF2B5EF4-FFF2-40B4-BE49-F238E27FC236}">
                <a16:creationId xmlns:a16="http://schemas.microsoft.com/office/drawing/2014/main" id="{F174229C-153D-4B5A-A7F6-5703FD8675D1}"/>
              </a:ext>
            </a:extLst>
          </p:cNvPr>
          <p:cNvPicPr>
            <a:picLocks noChangeAspect="1" noChangeArrowheads="1"/>
          </p:cNvPicPr>
          <p:nvPr/>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l="17188" t="31326" r="19419" b="26805"/>
          <a:stretch/>
        </p:blipFill>
        <p:spPr bwMode="auto">
          <a:xfrm>
            <a:off x="3648498" y="3236583"/>
            <a:ext cx="568169" cy="3752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Premium Oil and Gas icons in SVG, PNG and AI (Illustrator)">
            <a:extLst>
              <a:ext uri="{FF2B5EF4-FFF2-40B4-BE49-F238E27FC236}">
                <a16:creationId xmlns:a16="http://schemas.microsoft.com/office/drawing/2014/main" id="{56ADABBA-E980-4989-8F0C-25E4A50AE90F}"/>
              </a:ext>
            </a:extLst>
          </p:cNvPr>
          <p:cNvPicPr>
            <a:picLocks noChangeAspect="1" noChangeArrowheads="1"/>
          </p:cNvPicPr>
          <p:nvPr/>
        </p:nvPicPr>
        <p:blipFill>
          <a:blip r:embed="rId14" cstate="print">
            <a:lum bright="70000" contrast="-70000"/>
            <a:extLst>
              <a:ext uri="{28A0092B-C50C-407E-A947-70E740481C1C}">
                <a14:useLocalDpi xmlns:a14="http://schemas.microsoft.com/office/drawing/2010/main" val="0"/>
              </a:ext>
            </a:extLst>
          </a:blip>
          <a:srcRect/>
          <a:stretch>
            <a:fillRect/>
          </a:stretch>
        </p:blipFill>
        <p:spPr bwMode="auto">
          <a:xfrm>
            <a:off x="7824957" y="5085807"/>
            <a:ext cx="430706" cy="430706"/>
          </a:xfrm>
          <a:prstGeom prst="rect">
            <a:avLst/>
          </a:prstGeom>
          <a:solidFill>
            <a:schemeClr val="tx1"/>
          </a:solidFill>
          <a:ln w="38100">
            <a:noFill/>
          </a:ln>
        </p:spPr>
      </p:pic>
      <p:pic>
        <p:nvPicPr>
          <p:cNvPr id="9" name="Imagen 8">
            <a:extLst>
              <a:ext uri="{FF2B5EF4-FFF2-40B4-BE49-F238E27FC236}">
                <a16:creationId xmlns:a16="http://schemas.microsoft.com/office/drawing/2014/main" id="{1BE2D0F6-2954-4888-AE2D-F53FB3E921CA}"/>
              </a:ext>
            </a:extLst>
          </p:cNvPr>
          <p:cNvPicPr>
            <a:picLocks noChangeAspect="1"/>
          </p:cNvPicPr>
          <p:nvPr/>
        </p:nvPicPr>
        <p:blipFill>
          <a:blip r:embed="rId15">
            <a:alphaModFix amt="98000"/>
            <a:duotone>
              <a:schemeClr val="bg2">
                <a:shade val="45000"/>
                <a:satMod val="135000"/>
              </a:schemeClr>
              <a:prstClr val="white"/>
            </a:duotone>
            <a:extLst>
              <a:ext uri="{BEBA8EAE-BF5A-486C-A8C5-ECC9F3942E4B}">
                <a14:imgProps xmlns:a14="http://schemas.microsoft.com/office/drawing/2010/main">
                  <a14:imgLayer r:embed="rId16">
                    <a14:imgEffect>
                      <a14:artisticGlowEdges/>
                    </a14:imgEffect>
                    <a14:imgEffect>
                      <a14:colorTemperature colorTemp="10995"/>
                    </a14:imgEffect>
                    <a14:imgEffect>
                      <a14:saturation sat="256000"/>
                    </a14:imgEffect>
                  </a14:imgLayer>
                </a14:imgProps>
              </a:ext>
            </a:extLst>
          </a:blip>
          <a:stretch>
            <a:fillRect/>
          </a:stretch>
        </p:blipFill>
        <p:spPr>
          <a:xfrm>
            <a:off x="6234151" y="4669288"/>
            <a:ext cx="459941" cy="417156"/>
          </a:xfrm>
          <a:prstGeom prst="rect">
            <a:avLst/>
          </a:prstGeom>
          <a:solidFill>
            <a:schemeClr val="bg1"/>
          </a:solidFill>
          <a:ln w="28575">
            <a:noFill/>
          </a:ln>
        </p:spPr>
      </p:pic>
      <p:pic>
        <p:nvPicPr>
          <p:cNvPr id="11" name="Imagen 10">
            <a:extLst>
              <a:ext uri="{FF2B5EF4-FFF2-40B4-BE49-F238E27FC236}">
                <a16:creationId xmlns:a16="http://schemas.microsoft.com/office/drawing/2014/main" id="{4A227258-C74C-46B1-A478-1E2527B3D5E6}"/>
              </a:ext>
            </a:extLst>
          </p:cNvPr>
          <p:cNvPicPr>
            <a:picLocks noChangeAspect="1"/>
          </p:cNvPicPr>
          <p:nvPr/>
        </p:nvPicPr>
        <p:blipFill>
          <a:blip r:embed="rId17">
            <a:duotone>
              <a:schemeClr val="bg2">
                <a:shade val="45000"/>
                <a:satMod val="135000"/>
              </a:schemeClr>
              <a:prstClr val="white"/>
            </a:duotone>
          </a:blip>
          <a:stretch>
            <a:fillRect/>
          </a:stretch>
        </p:blipFill>
        <p:spPr>
          <a:xfrm>
            <a:off x="2704040" y="1897182"/>
            <a:ext cx="499665" cy="312639"/>
          </a:xfrm>
          <a:prstGeom prst="rect">
            <a:avLst/>
          </a:prstGeom>
          <a:ln w="28575">
            <a:noFill/>
          </a:ln>
        </p:spPr>
      </p:pic>
      <p:pic>
        <p:nvPicPr>
          <p:cNvPr id="13" name="Imagen 12">
            <a:extLst>
              <a:ext uri="{FF2B5EF4-FFF2-40B4-BE49-F238E27FC236}">
                <a16:creationId xmlns:a16="http://schemas.microsoft.com/office/drawing/2014/main" id="{9F84B954-16E6-4C70-B4DE-8C6841ED18E3}"/>
              </a:ext>
            </a:extLst>
          </p:cNvPr>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artisticGlowEdges/>
                    </a14:imgEffect>
                  </a14:imgLayer>
                </a14:imgProps>
              </a:ext>
            </a:extLst>
          </a:blip>
          <a:srcRect l="-14477" t="-32288" r="-8278" b="-18921"/>
          <a:stretch/>
        </p:blipFill>
        <p:spPr>
          <a:xfrm>
            <a:off x="5529088" y="4371733"/>
            <a:ext cx="578063" cy="327410"/>
          </a:xfrm>
          <a:prstGeom prst="rect">
            <a:avLst/>
          </a:prstGeom>
          <a:solidFill>
            <a:schemeClr val="bg1"/>
          </a:solidFill>
          <a:ln w="38100">
            <a:noFill/>
          </a:ln>
        </p:spPr>
      </p:pic>
      <p:pic>
        <p:nvPicPr>
          <p:cNvPr id="14" name="Imagen 13">
            <a:extLst>
              <a:ext uri="{FF2B5EF4-FFF2-40B4-BE49-F238E27FC236}">
                <a16:creationId xmlns:a16="http://schemas.microsoft.com/office/drawing/2014/main" id="{DD49E32C-08AD-492D-BD5B-DCCA1337C99D}"/>
              </a:ext>
            </a:extLst>
          </p:cNvPr>
          <p:cNvPicPr>
            <a:picLocks noChangeAspect="1"/>
          </p:cNvPicPr>
          <p:nvPr/>
        </p:nvPicPr>
        <p:blipFill>
          <a:blip r:embed="rId20">
            <a:lum bright="70000" contrast="-70000"/>
          </a:blip>
          <a:stretch>
            <a:fillRect/>
          </a:stretch>
        </p:blipFill>
        <p:spPr>
          <a:xfrm>
            <a:off x="7985065" y="4610965"/>
            <a:ext cx="417156" cy="417156"/>
          </a:xfrm>
          <a:prstGeom prst="rect">
            <a:avLst/>
          </a:prstGeom>
          <a:ln w="28575">
            <a:noFill/>
          </a:ln>
        </p:spPr>
      </p:pic>
      <p:pic>
        <p:nvPicPr>
          <p:cNvPr id="15" name="Imagen 14">
            <a:extLst>
              <a:ext uri="{FF2B5EF4-FFF2-40B4-BE49-F238E27FC236}">
                <a16:creationId xmlns:a16="http://schemas.microsoft.com/office/drawing/2014/main" id="{E664A601-A1C6-4CE0-97E9-9ACE4FA17ADF}"/>
              </a:ext>
            </a:extLst>
          </p:cNvPr>
          <p:cNvPicPr>
            <a:picLocks noChangeAspect="1"/>
          </p:cNvPicPr>
          <p:nvPr/>
        </p:nvPicPr>
        <p:blipFill rotWithShape="1">
          <a:blip r:embed="rId21">
            <a:duotone>
              <a:schemeClr val="bg2">
                <a:shade val="45000"/>
                <a:satMod val="135000"/>
              </a:schemeClr>
              <a:prstClr val="white"/>
            </a:duotone>
          </a:blip>
          <a:srcRect t="9752" b="18052"/>
          <a:stretch/>
        </p:blipFill>
        <p:spPr>
          <a:xfrm>
            <a:off x="5076647" y="5121648"/>
            <a:ext cx="452441" cy="349223"/>
          </a:xfrm>
          <a:prstGeom prst="rect">
            <a:avLst/>
          </a:prstGeom>
          <a:solidFill>
            <a:schemeClr val="bg1"/>
          </a:solidFill>
          <a:ln w="28575">
            <a:noFill/>
          </a:ln>
        </p:spPr>
      </p:pic>
      <p:sp>
        <p:nvSpPr>
          <p:cNvPr id="4" name="TextBox 18">
            <a:extLst>
              <a:ext uri="{FF2B5EF4-FFF2-40B4-BE49-F238E27FC236}">
                <a16:creationId xmlns:a16="http://schemas.microsoft.com/office/drawing/2014/main" id="{6B38D00B-CF5C-2BE2-D1BE-9A5FD7AB6E5F}"/>
              </a:ext>
            </a:extLst>
          </p:cNvPr>
          <p:cNvSpPr txBox="1"/>
          <p:nvPr/>
        </p:nvSpPr>
        <p:spPr>
          <a:xfrm>
            <a:off x="416268" y="49526"/>
            <a:ext cx="4660380" cy="923330"/>
          </a:xfrm>
          <a:prstGeom prst="rect">
            <a:avLst/>
          </a:prstGeom>
          <a:noFill/>
        </p:spPr>
        <p:txBody>
          <a:bodyPr wrap="square" rtlCol="0">
            <a:spAutoFit/>
          </a:bodyPr>
          <a:lstStyle/>
          <a:p>
            <a:r>
              <a:rPr lang="en-US" dirty="0">
                <a:solidFill>
                  <a:srgbClr val="545453"/>
                </a:solidFill>
                <a:latin typeface="Arial" panose="020B0604020202020204" pitchFamily="34" charset="0"/>
                <a:cs typeface="Arial" panose="020B0604020202020204" pitchFamily="34" charset="0"/>
              </a:rPr>
              <a:t>IMPORTANCIA DE LA</a:t>
            </a:r>
          </a:p>
          <a:p>
            <a:r>
              <a:rPr lang="en-US" sz="3600" b="1" dirty="0">
                <a:solidFill>
                  <a:srgbClr val="545453"/>
                </a:solidFill>
                <a:latin typeface="Arial" panose="020B0604020202020204" pitchFamily="34" charset="0"/>
                <a:cs typeface="Arial" panose="020B0604020202020204" pitchFamily="34" charset="0"/>
              </a:rPr>
              <a:t>INFORMACIÓN</a:t>
            </a:r>
          </a:p>
        </p:txBody>
      </p:sp>
      <p:pic>
        <p:nvPicPr>
          <p:cNvPr id="7" name="Graphic 22">
            <a:extLst>
              <a:ext uri="{FF2B5EF4-FFF2-40B4-BE49-F238E27FC236}">
                <a16:creationId xmlns:a16="http://schemas.microsoft.com/office/drawing/2014/main" id="{9DF90FE7-8DF2-F741-593A-D2C9D6DE525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18226" y="981890"/>
            <a:ext cx="4118855" cy="133257"/>
          </a:xfrm>
          <a:prstGeom prst="rect">
            <a:avLst/>
          </a:prstGeom>
        </p:spPr>
      </p:pic>
    </p:spTree>
    <p:extLst>
      <p:ext uri="{BB962C8B-B14F-4D97-AF65-F5344CB8AC3E}">
        <p14:creationId xmlns:p14="http://schemas.microsoft.com/office/powerpoint/2010/main" val="161573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5">
            <a:extLst>
              <a:ext uri="{FF2B5EF4-FFF2-40B4-BE49-F238E27FC236}">
                <a16:creationId xmlns:a16="http://schemas.microsoft.com/office/drawing/2014/main" id="{018ED879-71EC-E669-9094-85A0730C6CBB}"/>
              </a:ext>
            </a:extLst>
          </p:cNvPr>
          <p:cNvSpPr/>
          <p:nvPr/>
        </p:nvSpPr>
        <p:spPr>
          <a:xfrm>
            <a:off x="8507168" y="481"/>
            <a:ext cx="3705750" cy="6857519"/>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eaLnBrk="1" fontAlgn="auto" hangingPunct="1">
              <a:spcBef>
                <a:spcPts val="0"/>
              </a:spcBef>
              <a:spcAft>
                <a:spcPts val="0"/>
              </a:spcAft>
            </a:pPr>
            <a:endParaRPr lang="en-US" dirty="0">
              <a:solidFill>
                <a:srgbClr val="FFFFFF"/>
              </a:solidFill>
              <a:latin typeface="Calibri" panose="020F0502020204030204"/>
            </a:endParaRPr>
          </a:p>
        </p:txBody>
      </p:sp>
      <p:sp>
        <p:nvSpPr>
          <p:cNvPr id="3" name="Rectangle 33">
            <a:extLst>
              <a:ext uri="{FF2B5EF4-FFF2-40B4-BE49-F238E27FC236}">
                <a16:creationId xmlns:a16="http://schemas.microsoft.com/office/drawing/2014/main" id="{38E4FD76-A028-085F-ED82-88A68EB6A036}"/>
              </a:ext>
            </a:extLst>
          </p:cNvPr>
          <p:cNvSpPr/>
          <p:nvPr/>
        </p:nvSpPr>
        <p:spPr>
          <a:xfrm>
            <a:off x="9113308" y="457589"/>
            <a:ext cx="2795343" cy="417678"/>
          </a:xfrm>
          <a:prstGeom prst="rect">
            <a:avLst/>
          </a:prstGeom>
        </p:spPr>
        <p:txBody>
          <a:bodyPr wrap="square">
            <a:spAutoFit/>
          </a:bodyPr>
          <a:lstStyle/>
          <a:p>
            <a:pPr defTabSz="554492" eaLnBrk="1" fontAlgn="auto" hangingPunct="1">
              <a:lnSpc>
                <a:spcPct val="120000"/>
              </a:lnSpc>
              <a:spcBef>
                <a:spcPts val="0"/>
              </a:spcBef>
              <a:spcAft>
                <a:spcPts val="0"/>
              </a:spcAft>
            </a:pPr>
            <a:r>
              <a:rPr lang="es-MX" sz="1940" b="1" dirty="0">
                <a:solidFill>
                  <a:schemeClr val="tx1">
                    <a:lumMod val="75000"/>
                    <a:lumOff val="25000"/>
                  </a:schemeClr>
                </a:solidFill>
                <a:latin typeface="Arial" panose="020B0604020202020204" pitchFamily="34" charset="0"/>
                <a:cs typeface="Arial" panose="020B0604020202020204" pitchFamily="34" charset="0"/>
              </a:rPr>
              <a:t>Actualización al 100%</a:t>
            </a:r>
            <a:endParaRPr lang="es-MX" sz="194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Rectangle 34">
            <a:extLst>
              <a:ext uri="{FF2B5EF4-FFF2-40B4-BE49-F238E27FC236}">
                <a16:creationId xmlns:a16="http://schemas.microsoft.com/office/drawing/2014/main" id="{13354071-3049-9D00-7FF3-BCFC021035C2}"/>
              </a:ext>
            </a:extLst>
          </p:cNvPr>
          <p:cNvSpPr/>
          <p:nvPr/>
        </p:nvSpPr>
        <p:spPr>
          <a:xfrm>
            <a:off x="9030187" y="2354008"/>
            <a:ext cx="2795343" cy="775918"/>
          </a:xfrm>
          <a:prstGeom prst="rect">
            <a:avLst/>
          </a:prstGeom>
        </p:spPr>
        <p:txBody>
          <a:bodyPr wrap="square">
            <a:spAutoFit/>
          </a:bodyPr>
          <a:lstStyle/>
          <a:p>
            <a:pPr defTabSz="554492" eaLnBrk="1" fontAlgn="auto" hangingPunct="1">
              <a:lnSpc>
                <a:spcPct val="120000"/>
              </a:lnSpc>
              <a:spcBef>
                <a:spcPts val="0"/>
              </a:spcBef>
              <a:spcAft>
                <a:spcPts val="0"/>
              </a:spcAft>
            </a:pPr>
            <a:r>
              <a:rPr lang="es-MX" sz="1940" b="1" dirty="0">
                <a:solidFill>
                  <a:schemeClr val="tx1">
                    <a:lumMod val="75000"/>
                    <a:lumOff val="25000"/>
                  </a:schemeClr>
                </a:solidFill>
                <a:latin typeface="Arial" panose="020B0604020202020204" pitchFamily="34" charset="0"/>
                <a:cs typeface="Arial" panose="020B0604020202020204" pitchFamily="34" charset="0"/>
              </a:rPr>
              <a:t>Sistema de Cuentas Nacionales</a:t>
            </a:r>
            <a:endParaRPr lang="es-MX" sz="194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Rectangle 35">
            <a:extLst>
              <a:ext uri="{FF2B5EF4-FFF2-40B4-BE49-F238E27FC236}">
                <a16:creationId xmlns:a16="http://schemas.microsoft.com/office/drawing/2014/main" id="{86CF1111-F4C9-A906-07F0-4AFB9B1B13BD}"/>
              </a:ext>
            </a:extLst>
          </p:cNvPr>
          <p:cNvSpPr/>
          <p:nvPr/>
        </p:nvSpPr>
        <p:spPr>
          <a:xfrm>
            <a:off x="9025679" y="3765054"/>
            <a:ext cx="2795343" cy="417678"/>
          </a:xfrm>
          <a:prstGeom prst="rect">
            <a:avLst/>
          </a:prstGeom>
        </p:spPr>
        <p:txBody>
          <a:bodyPr wrap="square">
            <a:spAutoFit/>
          </a:bodyPr>
          <a:lstStyle/>
          <a:p>
            <a:pPr defTabSz="554492" eaLnBrk="1" fontAlgn="auto" hangingPunct="1">
              <a:lnSpc>
                <a:spcPct val="120000"/>
              </a:lnSpc>
              <a:spcBef>
                <a:spcPts val="0"/>
              </a:spcBef>
              <a:spcAft>
                <a:spcPts val="0"/>
              </a:spcAft>
            </a:pPr>
            <a:r>
              <a:rPr lang="es-MX" sz="1940" b="1" dirty="0">
                <a:solidFill>
                  <a:schemeClr val="tx1">
                    <a:lumMod val="75000"/>
                    <a:lumOff val="25000"/>
                  </a:schemeClr>
                </a:solidFill>
                <a:latin typeface="Arial" panose="020B0604020202020204" pitchFamily="34" charset="0"/>
                <a:cs typeface="Arial" panose="020B0604020202020204" pitchFamily="34" charset="0"/>
              </a:rPr>
              <a:t>Índices de precios</a:t>
            </a:r>
            <a:endParaRPr lang="es-MX" sz="194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Rectangle 36">
            <a:extLst>
              <a:ext uri="{FF2B5EF4-FFF2-40B4-BE49-F238E27FC236}">
                <a16:creationId xmlns:a16="http://schemas.microsoft.com/office/drawing/2014/main" id="{76D094EA-95F9-8559-6F97-94CDF1A01692}"/>
              </a:ext>
            </a:extLst>
          </p:cNvPr>
          <p:cNvSpPr/>
          <p:nvPr/>
        </p:nvSpPr>
        <p:spPr>
          <a:xfrm>
            <a:off x="9018681" y="4807600"/>
            <a:ext cx="2795343" cy="775918"/>
          </a:xfrm>
          <a:prstGeom prst="rect">
            <a:avLst/>
          </a:prstGeom>
        </p:spPr>
        <p:txBody>
          <a:bodyPr wrap="square">
            <a:spAutoFit/>
          </a:bodyPr>
          <a:lstStyle/>
          <a:p>
            <a:pPr defTabSz="554492" eaLnBrk="1" fontAlgn="auto" hangingPunct="1">
              <a:lnSpc>
                <a:spcPct val="120000"/>
              </a:lnSpc>
              <a:spcBef>
                <a:spcPts val="0"/>
              </a:spcBef>
              <a:spcAft>
                <a:spcPts val="0"/>
              </a:spcAft>
            </a:pPr>
            <a:r>
              <a:rPr lang="es-MX" sz="1940" b="1" dirty="0">
                <a:solidFill>
                  <a:schemeClr val="tx1">
                    <a:lumMod val="75000"/>
                    <a:lumOff val="25000"/>
                  </a:schemeClr>
                </a:solidFill>
                <a:latin typeface="Arial" panose="020B0604020202020204" pitchFamily="34" charset="0"/>
                <a:cs typeface="Arial" panose="020B0604020202020204" pitchFamily="34" charset="0"/>
              </a:rPr>
              <a:t>Actualización del Marco Geoestadístico</a:t>
            </a:r>
            <a:endParaRPr lang="es-MX" sz="194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8F08956-5F43-4A78-B53C-B4E59D0411C6}"/>
              </a:ext>
            </a:extLst>
          </p:cNvPr>
          <p:cNvSpPr/>
          <p:nvPr/>
        </p:nvSpPr>
        <p:spPr>
          <a:xfrm>
            <a:off x="8275713" y="2557264"/>
            <a:ext cx="312906" cy="369332"/>
          </a:xfrm>
          <a:prstGeom prst="rect">
            <a:avLst/>
          </a:prstGeom>
          <a:solidFill>
            <a:schemeClr val="bg1">
              <a:lumMod val="95000"/>
            </a:schemeClr>
          </a:solidFill>
        </p:spPr>
        <p:txBody>
          <a:bodyPr wrap="none">
            <a:spAutoFit/>
          </a:bodyPr>
          <a:lstStyle/>
          <a:p>
            <a:pPr algn="ctr" defTabSz="554492" eaLnBrk="1" fontAlgn="auto" hangingPunct="1">
              <a:spcBef>
                <a:spcPts val="0"/>
              </a:spcBef>
              <a:spcAft>
                <a:spcPts val="0"/>
              </a:spcAft>
            </a:pPr>
            <a:r>
              <a:rPr lang="es-MX" b="1">
                <a:solidFill>
                  <a:srgbClr val="FFFFFF"/>
                </a:solidFill>
                <a:latin typeface="Arial" panose="020B0604020202020204" pitchFamily="34" charset="0"/>
                <a:cs typeface="Arial" panose="020B0604020202020204" pitchFamily="34" charset="0"/>
              </a:rPr>
              <a:t>2</a:t>
            </a:r>
            <a:endParaRPr lang="es-MX">
              <a:solidFill>
                <a:srgbClr val="000000"/>
              </a:solidFill>
              <a:latin typeface="Calibri" panose="020F0502020204030204"/>
            </a:endParaRPr>
          </a:p>
        </p:txBody>
      </p:sp>
      <p:sp>
        <p:nvSpPr>
          <p:cNvPr id="8" name="Oval 11">
            <a:extLst>
              <a:ext uri="{FF2B5EF4-FFF2-40B4-BE49-F238E27FC236}">
                <a16:creationId xmlns:a16="http://schemas.microsoft.com/office/drawing/2014/main" id="{867410CE-235A-42B8-212F-3336C93E7624}"/>
              </a:ext>
            </a:extLst>
          </p:cNvPr>
          <p:cNvSpPr/>
          <p:nvPr/>
        </p:nvSpPr>
        <p:spPr>
          <a:xfrm>
            <a:off x="8038220" y="174206"/>
            <a:ext cx="936000" cy="936000"/>
          </a:xfrm>
          <a:prstGeom prst="ellipse">
            <a:avLst/>
          </a:prstGeom>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554492" eaLnBrk="1" fontAlgn="auto" hangingPunct="1">
              <a:spcBef>
                <a:spcPts val="0"/>
              </a:spcBef>
              <a:spcAft>
                <a:spcPts val="0"/>
              </a:spcAft>
            </a:pPr>
            <a:endParaRPr lang="es-MX" dirty="0">
              <a:solidFill>
                <a:srgbClr val="FFFFFF"/>
              </a:solidFill>
              <a:latin typeface="Calibri" panose="020F0502020204030204"/>
            </a:endParaRPr>
          </a:p>
        </p:txBody>
      </p:sp>
      <p:sp>
        <p:nvSpPr>
          <p:cNvPr id="9" name="object 5">
            <a:extLst>
              <a:ext uri="{FF2B5EF4-FFF2-40B4-BE49-F238E27FC236}">
                <a16:creationId xmlns:a16="http://schemas.microsoft.com/office/drawing/2014/main" id="{B95581DC-B616-F513-BD2B-A115E6ABF52E}"/>
              </a:ext>
            </a:extLst>
          </p:cNvPr>
          <p:cNvSpPr/>
          <p:nvPr/>
        </p:nvSpPr>
        <p:spPr>
          <a:xfrm>
            <a:off x="8151267" y="321701"/>
            <a:ext cx="704227" cy="670348"/>
          </a:xfrm>
          <a:prstGeom prst="ellipse">
            <a:avLst/>
          </a:prstGeom>
          <a:blipFill>
            <a:blip r:embed="rId3" cstate="print">
              <a:duotone>
                <a:schemeClr val="accent4">
                  <a:shade val="45000"/>
                  <a:satMod val="135000"/>
                </a:schemeClr>
                <a:prstClr val="white"/>
              </a:duotone>
            </a:blip>
            <a:stretch>
              <a:fillRect l="-54252" r="-51043" b="-26218"/>
            </a:stretch>
          </a:blipFill>
        </p:spPr>
        <p:txBody>
          <a:bodyPr wrap="square" lIns="0" tIns="0" rIns="0" bIns="0" rtlCol="0"/>
          <a:lstStyle/>
          <a:p>
            <a:pPr defTabSz="554492" eaLnBrk="1" fontAlgn="auto" hangingPunct="1">
              <a:spcBef>
                <a:spcPts val="0"/>
              </a:spcBef>
              <a:spcAft>
                <a:spcPts val="0"/>
              </a:spcAft>
            </a:pPr>
            <a:endParaRPr sz="1092">
              <a:solidFill>
                <a:srgbClr val="000000"/>
              </a:solidFill>
              <a:latin typeface="Calibri" panose="020F0502020204030204"/>
            </a:endParaRPr>
          </a:p>
        </p:txBody>
      </p:sp>
      <p:sp>
        <p:nvSpPr>
          <p:cNvPr id="10" name="Rectangle 36">
            <a:extLst>
              <a:ext uri="{FF2B5EF4-FFF2-40B4-BE49-F238E27FC236}">
                <a16:creationId xmlns:a16="http://schemas.microsoft.com/office/drawing/2014/main" id="{24C3FEB5-E6CC-E4F0-8E53-ED6D45F9896F}"/>
              </a:ext>
            </a:extLst>
          </p:cNvPr>
          <p:cNvSpPr/>
          <p:nvPr/>
        </p:nvSpPr>
        <p:spPr>
          <a:xfrm>
            <a:off x="9018635" y="5914176"/>
            <a:ext cx="2795343" cy="775918"/>
          </a:xfrm>
          <a:prstGeom prst="rect">
            <a:avLst/>
          </a:prstGeom>
        </p:spPr>
        <p:txBody>
          <a:bodyPr wrap="square">
            <a:spAutoFit/>
          </a:bodyPr>
          <a:lstStyle/>
          <a:p>
            <a:pPr defTabSz="554492" eaLnBrk="1" fontAlgn="auto" hangingPunct="1">
              <a:lnSpc>
                <a:spcPct val="120000"/>
              </a:lnSpc>
              <a:spcBef>
                <a:spcPts val="0"/>
              </a:spcBef>
              <a:spcAft>
                <a:spcPts val="0"/>
              </a:spcAft>
            </a:pPr>
            <a:r>
              <a:rPr lang="es-MX" sz="1940" b="1" dirty="0">
                <a:solidFill>
                  <a:schemeClr val="tx1">
                    <a:lumMod val="75000"/>
                    <a:lumOff val="25000"/>
                  </a:schemeClr>
                </a:solidFill>
                <a:latin typeface="Arial" panose="020B0604020202020204" pitchFamily="34" charset="0"/>
                <a:cs typeface="Arial" panose="020B0604020202020204" pitchFamily="34" charset="0"/>
              </a:rPr>
              <a:t>Encuesta Intercensal 2025</a:t>
            </a:r>
            <a:endParaRPr lang="es-MX" sz="194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1" name="Conector recto de flecha 10">
            <a:extLst>
              <a:ext uri="{FF2B5EF4-FFF2-40B4-BE49-F238E27FC236}">
                <a16:creationId xmlns:a16="http://schemas.microsoft.com/office/drawing/2014/main" id="{EF9638E0-4927-5F67-1561-D21A3BC7936E}"/>
              </a:ext>
            </a:extLst>
          </p:cNvPr>
          <p:cNvCxnSpPr>
            <a:cxnSpLocks/>
          </p:cNvCxnSpPr>
          <p:nvPr/>
        </p:nvCxnSpPr>
        <p:spPr>
          <a:xfrm flipV="1">
            <a:off x="5599267" y="2822635"/>
            <a:ext cx="2277238" cy="837404"/>
          </a:xfrm>
          <a:prstGeom prst="straightConnector1">
            <a:avLst/>
          </a:prstGeom>
          <a:ln w="28575">
            <a:solidFill>
              <a:srgbClr val="FFAF4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FB1DF530-A757-5706-2CD2-D9DA05086A90}"/>
              </a:ext>
            </a:extLst>
          </p:cNvPr>
          <p:cNvCxnSpPr>
            <a:cxnSpLocks/>
          </p:cNvCxnSpPr>
          <p:nvPr/>
        </p:nvCxnSpPr>
        <p:spPr>
          <a:xfrm flipV="1">
            <a:off x="5587715" y="1763370"/>
            <a:ext cx="2296677" cy="1896669"/>
          </a:xfrm>
          <a:prstGeom prst="straightConnector1">
            <a:avLst/>
          </a:prstGeom>
          <a:ln w="28575">
            <a:solidFill>
              <a:srgbClr val="FFAF4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BC6B6B3A-C5D9-CFFA-752B-F87D457910EE}"/>
              </a:ext>
            </a:extLst>
          </p:cNvPr>
          <p:cNvCxnSpPr>
            <a:cxnSpLocks/>
          </p:cNvCxnSpPr>
          <p:nvPr/>
        </p:nvCxnSpPr>
        <p:spPr>
          <a:xfrm>
            <a:off x="5598776" y="3660039"/>
            <a:ext cx="2346582" cy="282396"/>
          </a:xfrm>
          <a:prstGeom prst="straightConnector1">
            <a:avLst/>
          </a:prstGeom>
          <a:ln w="28575">
            <a:solidFill>
              <a:srgbClr val="FFAF4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2B0F7E8C-DE68-2E10-BEC2-57304DEFD044}"/>
              </a:ext>
            </a:extLst>
          </p:cNvPr>
          <p:cNvCxnSpPr>
            <a:cxnSpLocks/>
          </p:cNvCxnSpPr>
          <p:nvPr/>
        </p:nvCxnSpPr>
        <p:spPr>
          <a:xfrm>
            <a:off x="5626062" y="3677551"/>
            <a:ext cx="2271938" cy="1341415"/>
          </a:xfrm>
          <a:prstGeom prst="straightConnector1">
            <a:avLst/>
          </a:prstGeom>
          <a:ln w="28575">
            <a:solidFill>
              <a:srgbClr val="FFAF4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9A0639FF-5A9A-8F53-0D51-533C18B9D563}"/>
              </a:ext>
            </a:extLst>
          </p:cNvPr>
          <p:cNvCxnSpPr>
            <a:cxnSpLocks/>
          </p:cNvCxnSpPr>
          <p:nvPr/>
        </p:nvCxnSpPr>
        <p:spPr>
          <a:xfrm>
            <a:off x="5587382" y="3642527"/>
            <a:ext cx="2361287" cy="2613808"/>
          </a:xfrm>
          <a:prstGeom prst="straightConnector1">
            <a:avLst/>
          </a:prstGeom>
          <a:ln w="28575">
            <a:solidFill>
              <a:srgbClr val="FFAF42"/>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33">
            <a:extLst>
              <a:ext uri="{FF2B5EF4-FFF2-40B4-BE49-F238E27FC236}">
                <a16:creationId xmlns:a16="http://schemas.microsoft.com/office/drawing/2014/main" id="{C6129014-A7F4-E198-66AE-D8A7C71323A5}"/>
              </a:ext>
            </a:extLst>
          </p:cNvPr>
          <p:cNvSpPr/>
          <p:nvPr/>
        </p:nvSpPr>
        <p:spPr>
          <a:xfrm>
            <a:off x="9082644" y="1375411"/>
            <a:ext cx="2968415" cy="775918"/>
          </a:xfrm>
          <a:prstGeom prst="rect">
            <a:avLst/>
          </a:prstGeom>
        </p:spPr>
        <p:txBody>
          <a:bodyPr wrap="square">
            <a:spAutoFit/>
          </a:bodyPr>
          <a:lstStyle/>
          <a:p>
            <a:pPr defTabSz="554492" eaLnBrk="1" fontAlgn="auto" hangingPunct="1">
              <a:lnSpc>
                <a:spcPct val="120000"/>
              </a:lnSpc>
              <a:spcBef>
                <a:spcPts val="0"/>
              </a:spcBef>
              <a:spcAft>
                <a:spcPts val="0"/>
              </a:spcAft>
            </a:pPr>
            <a:r>
              <a:rPr lang="es-MX" sz="1940" b="1" dirty="0">
                <a:solidFill>
                  <a:schemeClr val="tx1">
                    <a:lumMod val="75000"/>
                    <a:lumOff val="25000"/>
                  </a:schemeClr>
                </a:solidFill>
                <a:latin typeface="Arial" panose="020B0604020202020204" pitchFamily="34" charset="0"/>
                <a:cs typeface="Arial" panose="020B0604020202020204" pitchFamily="34" charset="0"/>
              </a:rPr>
              <a:t>Encuestas Económicas Nacionales</a:t>
            </a:r>
            <a:endParaRPr lang="es-MX" sz="194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Oval 11">
            <a:extLst>
              <a:ext uri="{FF2B5EF4-FFF2-40B4-BE49-F238E27FC236}">
                <a16:creationId xmlns:a16="http://schemas.microsoft.com/office/drawing/2014/main" id="{65F9DECC-3C29-F4C0-DA42-91278ECA8997}"/>
              </a:ext>
            </a:extLst>
          </p:cNvPr>
          <p:cNvSpPr/>
          <p:nvPr/>
        </p:nvSpPr>
        <p:spPr>
          <a:xfrm>
            <a:off x="8015518" y="1301218"/>
            <a:ext cx="936000" cy="936000"/>
          </a:xfrm>
          <a:prstGeom prst="ellipse">
            <a:avLst/>
          </a:prstGeom>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554492" eaLnBrk="1" fontAlgn="auto" hangingPunct="1">
              <a:spcBef>
                <a:spcPts val="0"/>
              </a:spcBef>
              <a:spcAft>
                <a:spcPts val="0"/>
              </a:spcAft>
            </a:pPr>
            <a:endParaRPr lang="es-MX" dirty="0">
              <a:solidFill>
                <a:srgbClr val="FFFFFF"/>
              </a:solidFill>
              <a:latin typeface="Calibri" panose="020F0502020204030204"/>
            </a:endParaRPr>
          </a:p>
        </p:txBody>
      </p:sp>
      <p:sp>
        <p:nvSpPr>
          <p:cNvPr id="18" name="Oval 11">
            <a:extLst>
              <a:ext uri="{FF2B5EF4-FFF2-40B4-BE49-F238E27FC236}">
                <a16:creationId xmlns:a16="http://schemas.microsoft.com/office/drawing/2014/main" id="{D696632B-B50E-2702-9CAC-7928AE16F77E}"/>
              </a:ext>
            </a:extLst>
          </p:cNvPr>
          <p:cNvSpPr/>
          <p:nvPr/>
        </p:nvSpPr>
        <p:spPr>
          <a:xfrm>
            <a:off x="7978460" y="2354636"/>
            <a:ext cx="936000" cy="936000"/>
          </a:xfrm>
          <a:prstGeom prst="ellipse">
            <a:avLst/>
          </a:prstGeom>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554492" eaLnBrk="1" fontAlgn="auto" hangingPunct="1">
              <a:spcBef>
                <a:spcPts val="0"/>
              </a:spcBef>
              <a:spcAft>
                <a:spcPts val="0"/>
              </a:spcAft>
            </a:pPr>
            <a:endParaRPr lang="es-MX" dirty="0">
              <a:solidFill>
                <a:srgbClr val="FFFFFF"/>
              </a:solidFill>
              <a:latin typeface="Calibri" panose="020F0502020204030204"/>
            </a:endParaRPr>
          </a:p>
        </p:txBody>
      </p:sp>
      <p:sp>
        <p:nvSpPr>
          <p:cNvPr id="19" name="Oval 11">
            <a:extLst>
              <a:ext uri="{FF2B5EF4-FFF2-40B4-BE49-F238E27FC236}">
                <a16:creationId xmlns:a16="http://schemas.microsoft.com/office/drawing/2014/main" id="{770D568F-22B4-DEE9-C078-0FF932ECFCBB}"/>
              </a:ext>
            </a:extLst>
          </p:cNvPr>
          <p:cNvSpPr/>
          <p:nvPr/>
        </p:nvSpPr>
        <p:spPr>
          <a:xfrm>
            <a:off x="8050999" y="3451331"/>
            <a:ext cx="936000" cy="936000"/>
          </a:xfrm>
          <a:prstGeom prst="ellipse">
            <a:avLst/>
          </a:prstGeom>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554492" eaLnBrk="1" fontAlgn="auto" hangingPunct="1">
              <a:spcBef>
                <a:spcPts val="0"/>
              </a:spcBef>
              <a:spcAft>
                <a:spcPts val="0"/>
              </a:spcAft>
            </a:pPr>
            <a:endParaRPr lang="es-MX" dirty="0">
              <a:solidFill>
                <a:srgbClr val="FFFFFF"/>
              </a:solidFill>
              <a:latin typeface="Calibri" panose="020F0502020204030204"/>
            </a:endParaRPr>
          </a:p>
        </p:txBody>
      </p:sp>
      <p:sp>
        <p:nvSpPr>
          <p:cNvPr id="20" name="Oval 11">
            <a:extLst>
              <a:ext uri="{FF2B5EF4-FFF2-40B4-BE49-F238E27FC236}">
                <a16:creationId xmlns:a16="http://schemas.microsoft.com/office/drawing/2014/main" id="{1B23C715-571B-A25B-B16A-AF1EA66960F0}"/>
              </a:ext>
            </a:extLst>
          </p:cNvPr>
          <p:cNvSpPr/>
          <p:nvPr/>
        </p:nvSpPr>
        <p:spPr>
          <a:xfrm>
            <a:off x="8035381" y="4601248"/>
            <a:ext cx="936000" cy="936000"/>
          </a:xfrm>
          <a:prstGeom prst="ellipse">
            <a:avLst/>
          </a:prstGeom>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554492" eaLnBrk="1" fontAlgn="auto" hangingPunct="1">
              <a:spcBef>
                <a:spcPts val="0"/>
              </a:spcBef>
              <a:spcAft>
                <a:spcPts val="0"/>
              </a:spcAft>
            </a:pPr>
            <a:endParaRPr lang="es-MX" dirty="0">
              <a:solidFill>
                <a:srgbClr val="FFFFFF"/>
              </a:solidFill>
              <a:latin typeface="Calibri" panose="020F0502020204030204"/>
            </a:endParaRPr>
          </a:p>
        </p:txBody>
      </p:sp>
      <p:sp>
        <p:nvSpPr>
          <p:cNvPr id="21" name="Oval 11">
            <a:extLst>
              <a:ext uri="{FF2B5EF4-FFF2-40B4-BE49-F238E27FC236}">
                <a16:creationId xmlns:a16="http://schemas.microsoft.com/office/drawing/2014/main" id="{1CA8E3CE-3379-E94C-CF77-89F38802B7C8}"/>
              </a:ext>
            </a:extLst>
          </p:cNvPr>
          <p:cNvSpPr/>
          <p:nvPr/>
        </p:nvSpPr>
        <p:spPr>
          <a:xfrm>
            <a:off x="8027616" y="5734104"/>
            <a:ext cx="936000" cy="936000"/>
          </a:xfrm>
          <a:prstGeom prst="ellipse">
            <a:avLst/>
          </a:prstGeom>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554492" eaLnBrk="1" fontAlgn="auto" hangingPunct="1">
              <a:spcBef>
                <a:spcPts val="0"/>
              </a:spcBef>
              <a:spcAft>
                <a:spcPts val="0"/>
              </a:spcAft>
            </a:pPr>
            <a:endParaRPr lang="es-MX" dirty="0">
              <a:solidFill>
                <a:srgbClr val="FFFFFF"/>
              </a:solidFill>
              <a:latin typeface="Calibri" panose="020F0502020204030204"/>
            </a:endParaRPr>
          </a:p>
        </p:txBody>
      </p:sp>
      <p:pic>
        <p:nvPicPr>
          <p:cNvPr id="22" name="Imagen 21">
            <a:extLst>
              <a:ext uri="{FF2B5EF4-FFF2-40B4-BE49-F238E27FC236}">
                <a16:creationId xmlns:a16="http://schemas.microsoft.com/office/drawing/2014/main" id="{04EF132E-7CF1-E119-13D2-4D9828B29444}"/>
              </a:ext>
            </a:extLst>
          </p:cNvPr>
          <p:cNvPicPr>
            <a:picLocks noChangeAspect="1"/>
          </p:cNvPicPr>
          <p:nvPr/>
        </p:nvPicPr>
        <p:blipFill>
          <a:blip r:embed="rId4">
            <a:duotone>
              <a:schemeClr val="accent4">
                <a:shade val="45000"/>
                <a:satMod val="135000"/>
              </a:schemeClr>
              <a:prstClr val="white"/>
            </a:duotone>
          </a:blip>
          <a:stretch>
            <a:fillRect/>
          </a:stretch>
        </p:blipFill>
        <p:spPr>
          <a:xfrm>
            <a:off x="8129325" y="1683525"/>
            <a:ext cx="707340" cy="174114"/>
          </a:xfrm>
          <a:prstGeom prst="rect">
            <a:avLst/>
          </a:prstGeom>
        </p:spPr>
      </p:pic>
      <p:sp>
        <p:nvSpPr>
          <p:cNvPr id="23" name="object 39">
            <a:extLst>
              <a:ext uri="{FF2B5EF4-FFF2-40B4-BE49-F238E27FC236}">
                <a16:creationId xmlns:a16="http://schemas.microsoft.com/office/drawing/2014/main" id="{6C222412-68D2-7AD2-FB5D-79F05F39BC35}"/>
              </a:ext>
            </a:extLst>
          </p:cNvPr>
          <p:cNvSpPr/>
          <p:nvPr/>
        </p:nvSpPr>
        <p:spPr>
          <a:xfrm>
            <a:off x="8138406" y="2479053"/>
            <a:ext cx="704227" cy="687165"/>
          </a:xfrm>
          <a:prstGeom prst="flowChartConnector">
            <a:avLst/>
          </a:prstGeom>
          <a:blipFill>
            <a:blip r:embed="rId5" cstate="print">
              <a:duotone>
                <a:schemeClr val="accent4">
                  <a:shade val="45000"/>
                  <a:satMod val="135000"/>
                </a:schemeClr>
                <a:prstClr val="white"/>
              </a:duotone>
            </a:blip>
            <a:stretch>
              <a:fillRect l="-22835" t="-10203" r="-46014" b="-72862"/>
            </a:stretch>
          </a:blipFill>
        </p:spPr>
        <p:txBody>
          <a:bodyPr wrap="square" lIns="0" tIns="0" rIns="0" bIns="0" rtlCol="0"/>
          <a:lstStyle/>
          <a:p>
            <a:pPr defTabSz="554492" eaLnBrk="1" fontAlgn="auto" hangingPunct="1">
              <a:spcBef>
                <a:spcPts val="0"/>
              </a:spcBef>
              <a:spcAft>
                <a:spcPts val="0"/>
              </a:spcAft>
            </a:pPr>
            <a:endParaRPr sz="1092" dirty="0">
              <a:solidFill>
                <a:srgbClr val="000000"/>
              </a:solidFill>
              <a:latin typeface="Calibri" panose="020F0502020204030204"/>
            </a:endParaRPr>
          </a:p>
        </p:txBody>
      </p:sp>
      <p:sp>
        <p:nvSpPr>
          <p:cNvPr id="24" name="object 34">
            <a:extLst>
              <a:ext uri="{FF2B5EF4-FFF2-40B4-BE49-F238E27FC236}">
                <a16:creationId xmlns:a16="http://schemas.microsoft.com/office/drawing/2014/main" id="{7017546D-A084-F9FD-1D85-A0BD6E547E19}"/>
              </a:ext>
            </a:extLst>
          </p:cNvPr>
          <p:cNvSpPr/>
          <p:nvPr/>
        </p:nvSpPr>
        <p:spPr>
          <a:xfrm>
            <a:off x="8170736" y="3574915"/>
            <a:ext cx="696526" cy="700818"/>
          </a:xfrm>
          <a:prstGeom prst="flowChartConnector">
            <a:avLst/>
          </a:prstGeom>
          <a:blipFill>
            <a:blip r:embed="rId6" cstate="print">
              <a:duotone>
                <a:schemeClr val="accent4">
                  <a:shade val="45000"/>
                  <a:satMod val="135000"/>
                </a:schemeClr>
                <a:prstClr val="white"/>
              </a:duotone>
            </a:blip>
            <a:stretch>
              <a:fillRect l="-32153" r="-33304" b="-42086"/>
            </a:stretch>
          </a:blipFill>
        </p:spPr>
        <p:txBody>
          <a:bodyPr wrap="square" lIns="0" tIns="0" rIns="0" bIns="0" rtlCol="0"/>
          <a:lstStyle/>
          <a:p>
            <a:pPr defTabSz="554492" eaLnBrk="1" fontAlgn="auto" hangingPunct="1">
              <a:spcBef>
                <a:spcPts val="0"/>
              </a:spcBef>
              <a:spcAft>
                <a:spcPts val="0"/>
              </a:spcAft>
            </a:pPr>
            <a:endParaRPr sz="1092">
              <a:solidFill>
                <a:srgbClr val="000000"/>
              </a:solidFill>
              <a:latin typeface="Calibri" panose="020F0502020204030204"/>
            </a:endParaRPr>
          </a:p>
        </p:txBody>
      </p:sp>
      <p:sp>
        <p:nvSpPr>
          <p:cNvPr id="25" name="object 38">
            <a:extLst>
              <a:ext uri="{FF2B5EF4-FFF2-40B4-BE49-F238E27FC236}">
                <a16:creationId xmlns:a16="http://schemas.microsoft.com/office/drawing/2014/main" id="{A651850D-2032-998D-403C-8BBA089C080F}"/>
              </a:ext>
            </a:extLst>
          </p:cNvPr>
          <p:cNvSpPr/>
          <p:nvPr/>
        </p:nvSpPr>
        <p:spPr>
          <a:xfrm>
            <a:off x="8176754" y="4725217"/>
            <a:ext cx="667633" cy="688062"/>
          </a:xfrm>
          <a:prstGeom prst="flowChartConnector">
            <a:avLst/>
          </a:prstGeom>
          <a:blipFill>
            <a:blip r:embed="rId7" cstate="print">
              <a:duotone>
                <a:schemeClr val="accent4">
                  <a:shade val="45000"/>
                  <a:satMod val="135000"/>
                </a:schemeClr>
                <a:prstClr val="white"/>
              </a:duotone>
            </a:blip>
            <a:stretch>
              <a:fillRect l="-50305" r="-46393" b="-41222"/>
            </a:stretch>
          </a:blipFill>
        </p:spPr>
        <p:txBody>
          <a:bodyPr wrap="square" lIns="0" tIns="0" rIns="0" bIns="0" rtlCol="0"/>
          <a:lstStyle/>
          <a:p>
            <a:pPr defTabSz="554492" eaLnBrk="1" fontAlgn="auto" hangingPunct="1">
              <a:spcBef>
                <a:spcPts val="0"/>
              </a:spcBef>
              <a:spcAft>
                <a:spcPts val="0"/>
              </a:spcAft>
            </a:pPr>
            <a:endParaRPr sz="1092">
              <a:solidFill>
                <a:srgbClr val="000000"/>
              </a:solidFill>
              <a:latin typeface="Calibri" panose="020F0502020204030204"/>
            </a:endParaRPr>
          </a:p>
        </p:txBody>
      </p:sp>
      <p:cxnSp>
        <p:nvCxnSpPr>
          <p:cNvPr id="26" name="Conector recto de flecha 25">
            <a:extLst>
              <a:ext uri="{FF2B5EF4-FFF2-40B4-BE49-F238E27FC236}">
                <a16:creationId xmlns:a16="http://schemas.microsoft.com/office/drawing/2014/main" id="{60CB5717-356E-B555-217A-65D428BFEE60}"/>
              </a:ext>
            </a:extLst>
          </p:cNvPr>
          <p:cNvCxnSpPr>
            <a:cxnSpLocks/>
          </p:cNvCxnSpPr>
          <p:nvPr/>
        </p:nvCxnSpPr>
        <p:spPr>
          <a:xfrm flipV="1">
            <a:off x="5599267" y="686839"/>
            <a:ext cx="2281323" cy="2955688"/>
          </a:xfrm>
          <a:prstGeom prst="straightConnector1">
            <a:avLst/>
          </a:prstGeom>
          <a:ln w="28575">
            <a:solidFill>
              <a:srgbClr val="FFAF42"/>
            </a:solidFill>
            <a:tailEnd type="triangle"/>
          </a:ln>
        </p:spPr>
        <p:style>
          <a:lnRef idx="1">
            <a:schemeClr val="accent1"/>
          </a:lnRef>
          <a:fillRef idx="0">
            <a:schemeClr val="accent1"/>
          </a:fillRef>
          <a:effectRef idx="0">
            <a:schemeClr val="accent1"/>
          </a:effectRef>
          <a:fontRef idx="minor">
            <a:schemeClr val="tx1"/>
          </a:fontRef>
        </p:style>
      </p:cxnSp>
      <p:sp>
        <p:nvSpPr>
          <p:cNvPr id="27" name="Elipse 26">
            <a:extLst>
              <a:ext uri="{FF2B5EF4-FFF2-40B4-BE49-F238E27FC236}">
                <a16:creationId xmlns:a16="http://schemas.microsoft.com/office/drawing/2014/main" id="{B6B8FD50-C1F8-E5C8-7A46-5F66D8A33C62}"/>
              </a:ext>
            </a:extLst>
          </p:cNvPr>
          <p:cNvSpPr/>
          <p:nvPr/>
        </p:nvSpPr>
        <p:spPr>
          <a:xfrm>
            <a:off x="5547115" y="3497484"/>
            <a:ext cx="252000" cy="252000"/>
          </a:xfrm>
          <a:prstGeom prst="ellipse">
            <a:avLst/>
          </a:prstGeom>
          <a:solidFill>
            <a:srgbClr val="FFA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8" name="Imagen 27">
            <a:extLst>
              <a:ext uri="{FF2B5EF4-FFF2-40B4-BE49-F238E27FC236}">
                <a16:creationId xmlns:a16="http://schemas.microsoft.com/office/drawing/2014/main" id="{3556E8CC-A5DF-5BE3-4F37-3866F9547540}"/>
              </a:ext>
            </a:extLst>
          </p:cNvPr>
          <p:cNvPicPr>
            <a:picLocks noChangeAspect="1"/>
          </p:cNvPicPr>
          <p:nvPr/>
        </p:nvPicPr>
        <p:blipFill>
          <a:blip r:embed="rId8">
            <a:duotone>
              <a:schemeClr val="accent4">
                <a:shade val="45000"/>
                <a:satMod val="135000"/>
              </a:schemeClr>
              <a:prstClr val="white"/>
            </a:duotone>
          </a:blip>
          <a:stretch>
            <a:fillRect/>
          </a:stretch>
        </p:blipFill>
        <p:spPr>
          <a:xfrm>
            <a:off x="8176754" y="5912160"/>
            <a:ext cx="600075" cy="581025"/>
          </a:xfrm>
          <a:prstGeom prst="rect">
            <a:avLst/>
          </a:prstGeom>
          <a:ln>
            <a:noFill/>
          </a:ln>
          <a:effectLst>
            <a:softEdge rad="112500"/>
          </a:effectLst>
        </p:spPr>
      </p:pic>
      <p:pic>
        <p:nvPicPr>
          <p:cNvPr id="30" name="Imagen 29">
            <a:extLst>
              <a:ext uri="{FF2B5EF4-FFF2-40B4-BE49-F238E27FC236}">
                <a16:creationId xmlns:a16="http://schemas.microsoft.com/office/drawing/2014/main" id="{EAFDA40C-D8F9-79CB-FE07-A3364978053B}"/>
              </a:ext>
            </a:extLst>
          </p:cNvPr>
          <p:cNvPicPr>
            <a:picLocks noChangeAspect="1"/>
          </p:cNvPicPr>
          <p:nvPr/>
        </p:nvPicPr>
        <p:blipFill>
          <a:blip r:embed="rId9"/>
          <a:stretch>
            <a:fillRect/>
          </a:stretch>
        </p:blipFill>
        <p:spPr>
          <a:xfrm>
            <a:off x="1610893" y="2852899"/>
            <a:ext cx="3849510" cy="1440000"/>
          </a:xfrm>
          <a:prstGeom prst="rect">
            <a:avLst/>
          </a:prstGeom>
        </p:spPr>
      </p:pic>
      <p:sp>
        <p:nvSpPr>
          <p:cNvPr id="31" name="TextBox 18">
            <a:extLst>
              <a:ext uri="{FF2B5EF4-FFF2-40B4-BE49-F238E27FC236}">
                <a16:creationId xmlns:a16="http://schemas.microsoft.com/office/drawing/2014/main" id="{3C6F0719-87B0-EA87-7F7A-952DFDF88525}"/>
              </a:ext>
            </a:extLst>
          </p:cNvPr>
          <p:cNvSpPr txBox="1"/>
          <p:nvPr/>
        </p:nvSpPr>
        <p:spPr>
          <a:xfrm>
            <a:off x="283349" y="327085"/>
            <a:ext cx="7323203" cy="830997"/>
          </a:xfrm>
          <a:prstGeom prst="rect">
            <a:avLst/>
          </a:prstGeom>
          <a:noFill/>
        </p:spPr>
        <p:txBody>
          <a:bodyPr wrap="square" rtlCol="0">
            <a:spAutoFit/>
          </a:bodyPr>
          <a:lstStyle/>
          <a:p>
            <a:r>
              <a:rPr lang="en-US" sz="1600" dirty="0">
                <a:solidFill>
                  <a:srgbClr val="545453"/>
                </a:solidFill>
                <a:latin typeface="Arial" panose="020B0604020202020204" pitchFamily="34" charset="0"/>
                <a:cs typeface="Arial" panose="020B0604020202020204" pitchFamily="34" charset="0"/>
              </a:rPr>
              <a:t>CON LOS CENSOS ECONÓMICOS SE ACTUALIZA OTRA</a:t>
            </a:r>
          </a:p>
          <a:p>
            <a:r>
              <a:rPr lang="en-US" sz="3200" b="1" dirty="0">
                <a:solidFill>
                  <a:srgbClr val="545453"/>
                </a:solidFill>
                <a:latin typeface="Arial" panose="020B0604020202020204" pitchFamily="34" charset="0"/>
                <a:cs typeface="Arial" panose="020B0604020202020204" pitchFamily="34" charset="0"/>
              </a:rPr>
              <a:t>INFORMACIÓN DE GRAN UTILIDAD</a:t>
            </a:r>
          </a:p>
        </p:txBody>
      </p:sp>
      <p:pic>
        <p:nvPicPr>
          <p:cNvPr id="32" name="Graphic 19">
            <a:extLst>
              <a:ext uri="{FF2B5EF4-FFF2-40B4-BE49-F238E27FC236}">
                <a16:creationId xmlns:a16="http://schemas.microsoft.com/office/drawing/2014/main" id="{E2179247-A821-36A2-7AFC-006FEA2A91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8737" y="1182334"/>
            <a:ext cx="3674586" cy="118884"/>
          </a:xfrm>
          <a:prstGeom prst="rect">
            <a:avLst/>
          </a:prstGeom>
        </p:spPr>
      </p:pic>
      <p:sp>
        <p:nvSpPr>
          <p:cNvPr id="29" name="TextBox 18">
            <a:extLst>
              <a:ext uri="{FF2B5EF4-FFF2-40B4-BE49-F238E27FC236}">
                <a16:creationId xmlns:a16="http://schemas.microsoft.com/office/drawing/2014/main" id="{6E4625ED-EC36-50BC-517D-B23FBCE01796}"/>
              </a:ext>
            </a:extLst>
          </p:cNvPr>
          <p:cNvSpPr txBox="1"/>
          <p:nvPr/>
        </p:nvSpPr>
        <p:spPr>
          <a:xfrm>
            <a:off x="847898" y="5337344"/>
            <a:ext cx="5418919" cy="1015663"/>
          </a:xfrm>
          <a:prstGeom prst="rect">
            <a:avLst/>
          </a:prstGeom>
          <a:noFill/>
        </p:spPr>
        <p:txBody>
          <a:bodyPr wrap="square" rtlCol="0">
            <a:spAutoFit/>
          </a:bodyPr>
          <a:lstStyle/>
          <a:p>
            <a:pPr algn="just"/>
            <a:r>
              <a:rPr lang="es-MX" sz="2000" dirty="0">
                <a:solidFill>
                  <a:srgbClr val="545453"/>
                </a:solidFill>
                <a:latin typeface="Arial" panose="020B0604020202020204" pitchFamily="34" charset="0"/>
                <a:cs typeface="Arial" panose="020B0604020202020204" pitchFamily="34" charset="0"/>
              </a:rPr>
              <a:t>Además, se asegura la calidad de los datos de otros programas estadísticos de gran utilidad para los usuarios.</a:t>
            </a:r>
          </a:p>
        </p:txBody>
      </p:sp>
    </p:spTree>
    <p:extLst>
      <p:ext uri="{BB962C8B-B14F-4D97-AF65-F5344CB8AC3E}">
        <p14:creationId xmlns:p14="http://schemas.microsoft.com/office/powerpoint/2010/main" val="411812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FABA70-0DA4-66D9-9FB0-0F93CE3479EE}"/>
              </a:ext>
            </a:extLst>
          </p:cNvPr>
          <p:cNvSpPr/>
          <p:nvPr/>
        </p:nvSpPr>
        <p:spPr>
          <a:xfrm>
            <a:off x="-8740" y="2578013"/>
            <a:ext cx="3206502" cy="32420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5E1DD502-2D9D-4DCA-A457-5408C42B1107}"/>
              </a:ext>
            </a:extLst>
          </p:cNvPr>
          <p:cNvSpPr/>
          <p:nvPr/>
        </p:nvSpPr>
        <p:spPr>
          <a:xfrm>
            <a:off x="3205071" y="2578013"/>
            <a:ext cx="2938405" cy="3242049"/>
          </a:xfrm>
          <a:prstGeom prst="rect">
            <a:avLst/>
          </a:prstGeom>
          <a:solidFill>
            <a:srgbClr val="FFA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FBD72B63-5BA0-A997-F8CA-10DD7F8BFD91}"/>
              </a:ext>
            </a:extLst>
          </p:cNvPr>
          <p:cNvSpPr/>
          <p:nvPr/>
        </p:nvSpPr>
        <p:spPr>
          <a:xfrm>
            <a:off x="6135768" y="2578013"/>
            <a:ext cx="3028245" cy="3242051"/>
          </a:xfrm>
          <a:prstGeom prst="rect">
            <a:avLst/>
          </a:prstGeom>
          <a:solidFill>
            <a:srgbClr val="57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6" name="TextBox 5">
            <a:extLst>
              <a:ext uri="{FF2B5EF4-FFF2-40B4-BE49-F238E27FC236}">
                <a16:creationId xmlns:a16="http://schemas.microsoft.com/office/drawing/2014/main" id="{4328A94F-A0C7-4160-9853-DADAA9F343BB}"/>
              </a:ext>
            </a:extLst>
          </p:cNvPr>
          <p:cNvSpPr txBox="1"/>
          <p:nvPr/>
        </p:nvSpPr>
        <p:spPr>
          <a:xfrm>
            <a:off x="6115396" y="3944372"/>
            <a:ext cx="3028245" cy="2144241"/>
          </a:xfrm>
          <a:prstGeom prst="rect">
            <a:avLst/>
          </a:prstGeom>
          <a:noFill/>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Ofrecen datos de cerca de 200 variables comunes a todos los sectores, además de múltiples temas específicos de cada sector</a:t>
            </a:r>
          </a:p>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99138856-41DA-48DA-9471-06A2C3E8FA0A}"/>
              </a:ext>
            </a:extLst>
          </p:cNvPr>
          <p:cNvSpPr txBox="1"/>
          <p:nvPr/>
        </p:nvSpPr>
        <p:spPr>
          <a:xfrm>
            <a:off x="-48586" y="3366672"/>
            <a:ext cx="3118283"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GEOGRÁFICA</a:t>
            </a:r>
          </a:p>
        </p:txBody>
      </p:sp>
      <p:sp>
        <p:nvSpPr>
          <p:cNvPr id="20" name="TextBox 19">
            <a:extLst>
              <a:ext uri="{FF2B5EF4-FFF2-40B4-BE49-F238E27FC236}">
                <a16:creationId xmlns:a16="http://schemas.microsoft.com/office/drawing/2014/main" id="{E2E24899-E09D-40BC-8BB5-C13AFD505568}"/>
              </a:ext>
            </a:extLst>
          </p:cNvPr>
          <p:cNvSpPr txBox="1"/>
          <p:nvPr/>
        </p:nvSpPr>
        <p:spPr>
          <a:xfrm>
            <a:off x="300974" y="3992743"/>
            <a:ext cx="2568383" cy="1323439"/>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Nacional, estatal, municipal, regional, por localidad, AGEB, manzana</a:t>
            </a:r>
          </a:p>
        </p:txBody>
      </p:sp>
      <p:sp>
        <p:nvSpPr>
          <p:cNvPr id="9" name="TextBox 8">
            <a:extLst>
              <a:ext uri="{FF2B5EF4-FFF2-40B4-BE49-F238E27FC236}">
                <a16:creationId xmlns:a16="http://schemas.microsoft.com/office/drawing/2014/main" id="{8A20B58D-64DD-C850-D0F5-9FD55D642036}"/>
              </a:ext>
            </a:extLst>
          </p:cNvPr>
          <p:cNvSpPr txBox="1"/>
          <p:nvPr/>
        </p:nvSpPr>
        <p:spPr>
          <a:xfrm>
            <a:off x="1748824" y="291996"/>
            <a:ext cx="8654533"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545453"/>
                </a:solidFill>
                <a:effectLst/>
                <a:uLnTx/>
                <a:uFillTx/>
                <a:latin typeface="Arial" panose="020B0604020202020204" pitchFamily="34" charset="0"/>
                <a:ea typeface="+mn-ea"/>
                <a:cs typeface="Arial" panose="020B0604020202020204" pitchFamily="34" charset="0"/>
              </a:rPr>
              <a:t>LOS CENSOS ECONÓMICOS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545453"/>
                </a:solidFill>
                <a:effectLst/>
                <a:uLnTx/>
                <a:uFillTx/>
                <a:latin typeface="Arial" panose="020B0604020202020204" pitchFamily="34" charset="0"/>
                <a:ea typeface="+mn-ea"/>
                <a:cs typeface="Arial" panose="020B0604020202020204" pitchFamily="34" charset="0"/>
              </a:rPr>
              <a:t>OFRECEN INFORMACIÓN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545453"/>
                </a:solidFill>
                <a:effectLst/>
                <a:uLnTx/>
                <a:uFillTx/>
                <a:latin typeface="Arial" panose="020B0604020202020204" pitchFamily="34" charset="0"/>
                <a:ea typeface="+mn-ea"/>
                <a:cs typeface="Arial" panose="020B0604020202020204" pitchFamily="34" charset="0"/>
              </a:rPr>
              <a:t>EN </a:t>
            </a:r>
            <a:r>
              <a:rPr kumimoji="0" lang="en-US" sz="2000" b="0" i="0" u="none" strike="noStrike" kern="1200" cap="none" spc="0" normalizeH="0" baseline="0" noProof="0" dirty="0">
                <a:ln>
                  <a:noFill/>
                </a:ln>
                <a:solidFill>
                  <a:srgbClr val="545453"/>
                </a:solidFill>
                <a:effectLst/>
                <a:uLnTx/>
                <a:uFillTx/>
                <a:latin typeface="Arial" panose="020B0604020202020204" pitchFamily="34" charset="0"/>
                <a:ea typeface="+mn-ea"/>
                <a:cs typeface="Arial" panose="020B0604020202020204" pitchFamily="34" charset="0"/>
              </a:rPr>
              <a:t>CUATRO GRANDES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45453"/>
                </a:solidFill>
                <a:effectLst/>
                <a:uLnTx/>
                <a:uFillTx/>
                <a:latin typeface="Arial" panose="020B0604020202020204" pitchFamily="34" charset="0"/>
                <a:ea typeface="+mn-ea"/>
                <a:cs typeface="Arial" panose="020B0604020202020204" pitchFamily="34" charset="0"/>
              </a:rPr>
              <a:t>DIM</a:t>
            </a:r>
            <a:r>
              <a:rPr kumimoji="0" lang="en-US" sz="3600" b="1"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rPr>
              <a:t>EN</a:t>
            </a:r>
            <a:r>
              <a:rPr kumimoji="0" lang="en-US" sz="3600" b="1" i="0" u="none" strike="noStrike" kern="1200" cap="none" spc="0" normalizeH="0" baseline="0" noProof="0" dirty="0">
                <a:ln>
                  <a:noFill/>
                </a:ln>
                <a:solidFill>
                  <a:srgbClr val="545453"/>
                </a:solidFill>
                <a:effectLst/>
                <a:uLnTx/>
                <a:uFillTx/>
                <a:latin typeface="Arial" panose="020B0604020202020204" pitchFamily="34" charset="0"/>
                <a:ea typeface="+mn-ea"/>
                <a:cs typeface="Arial" panose="020B0604020202020204" pitchFamily="34" charset="0"/>
              </a:rPr>
              <a:t>SIONES</a:t>
            </a:r>
          </a:p>
        </p:txBody>
      </p:sp>
      <p:pic>
        <p:nvPicPr>
          <p:cNvPr id="10" name="Graphic 9">
            <a:extLst>
              <a:ext uri="{FF2B5EF4-FFF2-40B4-BE49-F238E27FC236}">
                <a16:creationId xmlns:a16="http://schemas.microsoft.com/office/drawing/2014/main" id="{04A9282A-D436-70E2-5C3A-DE13C2E377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869" y="6715125"/>
            <a:ext cx="10360262" cy="151954"/>
          </a:xfrm>
          <a:prstGeom prst="rect">
            <a:avLst/>
          </a:prstGeom>
        </p:spPr>
      </p:pic>
      <p:pic>
        <p:nvPicPr>
          <p:cNvPr id="21" name="Graphic 20">
            <a:extLst>
              <a:ext uri="{FF2B5EF4-FFF2-40B4-BE49-F238E27FC236}">
                <a16:creationId xmlns:a16="http://schemas.microsoft.com/office/drawing/2014/main" id="{458A6C1C-649C-4F31-AEA0-BC5C64BDB9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56840" y="2144915"/>
            <a:ext cx="3238500" cy="104775"/>
          </a:xfrm>
          <a:prstGeom prst="rect">
            <a:avLst/>
          </a:prstGeom>
        </p:spPr>
      </p:pic>
      <p:pic>
        <p:nvPicPr>
          <p:cNvPr id="27" name="Gráfico 26">
            <a:extLst>
              <a:ext uri="{FF2B5EF4-FFF2-40B4-BE49-F238E27FC236}">
                <a16:creationId xmlns:a16="http://schemas.microsoft.com/office/drawing/2014/main" id="{2133E8FE-4800-7347-B489-EB426AD849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064" y="2793437"/>
            <a:ext cx="839299" cy="559534"/>
          </a:xfrm>
          <a:prstGeom prst="rect">
            <a:avLst/>
          </a:prstGeom>
        </p:spPr>
      </p:pic>
      <p:pic>
        <p:nvPicPr>
          <p:cNvPr id="28" name="Gráfico 27">
            <a:extLst>
              <a:ext uri="{FF2B5EF4-FFF2-40B4-BE49-F238E27FC236}">
                <a16:creationId xmlns:a16="http://schemas.microsoft.com/office/drawing/2014/main" id="{BE79C6CD-EAF3-E344-8376-13FD5FA94A08}"/>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7579" t="16599" r="7484" b="17806"/>
          <a:stretch/>
        </p:blipFill>
        <p:spPr>
          <a:xfrm>
            <a:off x="7752202" y="5820065"/>
            <a:ext cx="3526591" cy="717452"/>
          </a:xfrm>
          <a:prstGeom prst="rect">
            <a:avLst/>
          </a:prstGeom>
        </p:spPr>
      </p:pic>
      <p:sp>
        <p:nvSpPr>
          <p:cNvPr id="4" name="Rectangle 1">
            <a:extLst>
              <a:ext uri="{FF2B5EF4-FFF2-40B4-BE49-F238E27FC236}">
                <a16:creationId xmlns:a16="http://schemas.microsoft.com/office/drawing/2014/main" id="{DFE7057F-BD51-9428-0AE1-63D7EFE8F66C}"/>
              </a:ext>
            </a:extLst>
          </p:cNvPr>
          <p:cNvSpPr/>
          <p:nvPr/>
        </p:nvSpPr>
        <p:spPr>
          <a:xfrm>
            <a:off x="9164013" y="2574818"/>
            <a:ext cx="3050955" cy="3258692"/>
          </a:xfrm>
          <a:prstGeom prst="rect">
            <a:avLst/>
          </a:prstGeom>
          <a:solidFill>
            <a:srgbClr val="FE8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7" name="TextBox 16">
            <a:extLst>
              <a:ext uri="{FF2B5EF4-FFF2-40B4-BE49-F238E27FC236}">
                <a16:creationId xmlns:a16="http://schemas.microsoft.com/office/drawing/2014/main" id="{9F0A9B18-A479-44FD-A9B1-1E419CD89B99}"/>
              </a:ext>
            </a:extLst>
          </p:cNvPr>
          <p:cNvSpPr txBox="1"/>
          <p:nvPr/>
        </p:nvSpPr>
        <p:spPr>
          <a:xfrm>
            <a:off x="9290671" y="4029686"/>
            <a:ext cx="2773572" cy="1323439"/>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Permiten comparar la información con una larga serie de censos anteriores</a:t>
            </a:r>
          </a:p>
        </p:txBody>
      </p:sp>
      <p:sp>
        <p:nvSpPr>
          <p:cNvPr id="16" name="TextBox 15">
            <a:extLst>
              <a:ext uri="{FF2B5EF4-FFF2-40B4-BE49-F238E27FC236}">
                <a16:creationId xmlns:a16="http://schemas.microsoft.com/office/drawing/2014/main" id="{CB2F6368-0681-47B7-BC85-FAC408CAB598}"/>
              </a:ext>
            </a:extLst>
          </p:cNvPr>
          <p:cNvSpPr txBox="1"/>
          <p:nvPr/>
        </p:nvSpPr>
        <p:spPr>
          <a:xfrm>
            <a:off x="9219588" y="3366672"/>
            <a:ext cx="2950568"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HISTÓRICA</a:t>
            </a:r>
          </a:p>
        </p:txBody>
      </p:sp>
      <p:sp>
        <p:nvSpPr>
          <p:cNvPr id="13" name="TextBox 15">
            <a:extLst>
              <a:ext uri="{FF2B5EF4-FFF2-40B4-BE49-F238E27FC236}">
                <a16:creationId xmlns:a16="http://schemas.microsoft.com/office/drawing/2014/main" id="{54E83B35-A507-02CE-1D21-12AC6CF83A0C}"/>
              </a:ext>
            </a:extLst>
          </p:cNvPr>
          <p:cNvSpPr txBox="1"/>
          <p:nvPr/>
        </p:nvSpPr>
        <p:spPr>
          <a:xfrm>
            <a:off x="6146955" y="3366672"/>
            <a:ext cx="2950568"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TEMÁTICA</a:t>
            </a:r>
          </a:p>
        </p:txBody>
      </p:sp>
      <p:sp>
        <p:nvSpPr>
          <p:cNvPr id="15" name="TextBox 15">
            <a:extLst>
              <a:ext uri="{FF2B5EF4-FFF2-40B4-BE49-F238E27FC236}">
                <a16:creationId xmlns:a16="http://schemas.microsoft.com/office/drawing/2014/main" id="{F2A006AD-6EBF-7836-C260-35270415DB84}"/>
              </a:ext>
            </a:extLst>
          </p:cNvPr>
          <p:cNvSpPr txBox="1"/>
          <p:nvPr/>
        </p:nvSpPr>
        <p:spPr>
          <a:xfrm>
            <a:off x="3125523" y="3366672"/>
            <a:ext cx="2950568"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SECTORIAL</a:t>
            </a:r>
          </a:p>
        </p:txBody>
      </p:sp>
      <p:sp>
        <p:nvSpPr>
          <p:cNvPr id="18" name="TextBox 5">
            <a:extLst>
              <a:ext uri="{FF2B5EF4-FFF2-40B4-BE49-F238E27FC236}">
                <a16:creationId xmlns:a16="http://schemas.microsoft.com/office/drawing/2014/main" id="{54B08E69-0A8A-123F-1EE0-A0CC02579FC2}"/>
              </a:ext>
            </a:extLst>
          </p:cNvPr>
          <p:cNvSpPr txBox="1"/>
          <p:nvPr/>
        </p:nvSpPr>
        <p:spPr>
          <a:xfrm>
            <a:off x="3125522" y="3937676"/>
            <a:ext cx="3028245" cy="1220847"/>
          </a:xfrm>
          <a:prstGeom prst="rect">
            <a:avLst/>
          </a:prstGeom>
          <a:noFill/>
        </p:spPr>
        <p:txBody>
          <a:bodyPr wrap="square" rtlCol="0">
            <a:spAutoFit/>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Ofrecen datos de</a:t>
            </a:r>
          </a:p>
          <a:p>
            <a:pPr marL="0" marR="0" lvl="0" indent="0" algn="ctr" defTabSz="914400" rtl="0" eaLnBrk="1" fontAlgn="auto" latinLnBrk="0" hangingPunct="1">
              <a:lnSpc>
                <a:spcPts val="2200"/>
              </a:lnSpc>
              <a:spcBef>
                <a:spcPts val="0"/>
              </a:spcBef>
              <a:spcAft>
                <a:spcPts val="0"/>
              </a:spcAft>
              <a:buClrTx/>
              <a:buSzTx/>
              <a:buFontTx/>
              <a:buNone/>
              <a:tabLst/>
              <a:defRPr/>
            </a:pPr>
            <a:r>
              <a:rPr lang="es-MX" sz="2000" dirty="0">
                <a:solidFill>
                  <a:prstClr val="white"/>
                </a:solidFill>
                <a:latin typeface="Arial" panose="020B0604020202020204" pitchFamily="34" charset="0"/>
                <a:cs typeface="Arial" panose="020B0604020202020204" pitchFamily="34" charset="0"/>
              </a:rPr>
              <a:t>t</a:t>
            </a:r>
            <a:r>
              <a:rPr kumimoji="0" lang="es-MX"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odas las actividades económicas*, en casi mil clases de actividad</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Rectángulo 22">
            <a:extLst>
              <a:ext uri="{FF2B5EF4-FFF2-40B4-BE49-F238E27FC236}">
                <a16:creationId xmlns:a16="http://schemas.microsoft.com/office/drawing/2014/main" id="{092A3624-6509-2F58-61E8-BD9BF88805C6}"/>
              </a:ext>
            </a:extLst>
          </p:cNvPr>
          <p:cNvSpPr/>
          <p:nvPr/>
        </p:nvSpPr>
        <p:spPr>
          <a:xfrm>
            <a:off x="3455536" y="5896186"/>
            <a:ext cx="236475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*Excepto las agropecuarias</a:t>
            </a:r>
          </a:p>
        </p:txBody>
      </p:sp>
      <p:pic>
        <p:nvPicPr>
          <p:cNvPr id="29" name="Gráfico 28">
            <a:extLst>
              <a:ext uri="{FF2B5EF4-FFF2-40B4-BE49-F238E27FC236}">
                <a16:creationId xmlns:a16="http://schemas.microsoft.com/office/drawing/2014/main" id="{A123B0E9-E113-384A-2FD6-AD1ABDAD75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38369" y="2691135"/>
            <a:ext cx="463527" cy="678737"/>
          </a:xfrm>
          <a:prstGeom prst="rect">
            <a:avLst/>
          </a:prstGeom>
        </p:spPr>
      </p:pic>
      <p:grpSp>
        <p:nvGrpSpPr>
          <p:cNvPr id="31" name="Google Shape;10211;p79">
            <a:extLst>
              <a:ext uri="{FF2B5EF4-FFF2-40B4-BE49-F238E27FC236}">
                <a16:creationId xmlns:a16="http://schemas.microsoft.com/office/drawing/2014/main" id="{4AC5BF66-500B-7A03-7F44-07EA3A664225}"/>
              </a:ext>
            </a:extLst>
          </p:cNvPr>
          <p:cNvGrpSpPr/>
          <p:nvPr/>
        </p:nvGrpSpPr>
        <p:grpSpPr>
          <a:xfrm>
            <a:off x="4190763" y="2741010"/>
            <a:ext cx="769132" cy="725412"/>
            <a:chOff x="854261" y="2908813"/>
            <a:chExt cx="377474" cy="335748"/>
          </a:xfrm>
          <a:solidFill>
            <a:schemeClr val="bg1"/>
          </a:solidFill>
        </p:grpSpPr>
        <p:sp>
          <p:nvSpPr>
            <p:cNvPr id="32" name="Google Shape;10212;p79">
              <a:extLst>
                <a:ext uri="{FF2B5EF4-FFF2-40B4-BE49-F238E27FC236}">
                  <a16:creationId xmlns:a16="http://schemas.microsoft.com/office/drawing/2014/main" id="{0B08DE50-37A9-680C-158C-DA4C798A40B2}"/>
                </a:ext>
              </a:extLst>
            </p:cNvPr>
            <p:cNvSpPr/>
            <p:nvPr/>
          </p:nvSpPr>
          <p:spPr>
            <a:xfrm>
              <a:off x="896337" y="3079695"/>
              <a:ext cx="47391" cy="17091"/>
            </a:xfrm>
            <a:custGeom>
              <a:avLst/>
              <a:gdLst/>
              <a:ahLst/>
              <a:cxnLst/>
              <a:rect l="l" t="t" r="r" b="b"/>
              <a:pathLst>
                <a:path w="1489" h="537" extrusionOk="0">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3" name="Google Shape;10213;p79">
              <a:extLst>
                <a:ext uri="{FF2B5EF4-FFF2-40B4-BE49-F238E27FC236}">
                  <a16:creationId xmlns:a16="http://schemas.microsoft.com/office/drawing/2014/main" id="{53EE5817-CF0A-AB23-5DA9-DB8916D267CE}"/>
                </a:ext>
              </a:extLst>
            </p:cNvPr>
            <p:cNvSpPr/>
            <p:nvPr/>
          </p:nvSpPr>
          <p:spPr>
            <a:xfrm>
              <a:off x="878514" y="3191855"/>
              <a:ext cx="11426" cy="52706"/>
            </a:xfrm>
            <a:custGeom>
              <a:avLst/>
              <a:gdLst/>
              <a:ahLst/>
              <a:cxnLst/>
              <a:rect l="l" t="t" r="r" b="b"/>
              <a:pathLst>
                <a:path w="359" h="1656" extrusionOk="0">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4" name="Google Shape;10214;p79">
              <a:extLst>
                <a:ext uri="{FF2B5EF4-FFF2-40B4-BE49-F238E27FC236}">
                  <a16:creationId xmlns:a16="http://schemas.microsoft.com/office/drawing/2014/main" id="{7A49FC8E-FDBA-A372-6626-C4E34F1EDF6D}"/>
                </a:ext>
              </a:extLst>
            </p:cNvPr>
            <p:cNvSpPr/>
            <p:nvPr/>
          </p:nvSpPr>
          <p:spPr>
            <a:xfrm>
              <a:off x="854261" y="3050159"/>
              <a:ext cx="219451" cy="194052"/>
            </a:xfrm>
            <a:custGeom>
              <a:avLst/>
              <a:gdLst/>
              <a:ahLst/>
              <a:cxnLst/>
              <a:rect l="l" t="t" r="r" b="b"/>
              <a:pathLst>
                <a:path w="6895" h="6097" extrusionOk="0">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5" name="Google Shape;10215;p79">
              <a:extLst>
                <a:ext uri="{FF2B5EF4-FFF2-40B4-BE49-F238E27FC236}">
                  <a16:creationId xmlns:a16="http://schemas.microsoft.com/office/drawing/2014/main" id="{1905E571-18B6-C3F4-2D0B-882130C0F7AD}"/>
                </a:ext>
              </a:extLst>
            </p:cNvPr>
            <p:cNvSpPr/>
            <p:nvPr/>
          </p:nvSpPr>
          <p:spPr>
            <a:xfrm>
              <a:off x="1008115" y="2908813"/>
              <a:ext cx="223620" cy="188355"/>
            </a:xfrm>
            <a:custGeom>
              <a:avLst/>
              <a:gdLst/>
              <a:ahLst/>
              <a:cxnLst/>
              <a:rect l="l" t="t" r="r" b="b"/>
              <a:pathLst>
                <a:path w="7026" h="5918" extrusionOk="0">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6" name="Google Shape;10216;p79">
              <a:extLst>
                <a:ext uri="{FF2B5EF4-FFF2-40B4-BE49-F238E27FC236}">
                  <a16:creationId xmlns:a16="http://schemas.microsoft.com/office/drawing/2014/main" id="{D29B1D57-E4C3-7B9B-F7CB-10ED6FB0FF95}"/>
                </a:ext>
              </a:extLst>
            </p:cNvPr>
            <p:cNvSpPr/>
            <p:nvPr/>
          </p:nvSpPr>
          <p:spPr>
            <a:xfrm>
              <a:off x="1037301" y="2944046"/>
              <a:ext cx="165248" cy="105763"/>
            </a:xfrm>
            <a:custGeom>
              <a:avLst/>
              <a:gdLst/>
              <a:ahLst/>
              <a:cxnLst/>
              <a:rect l="l" t="t" r="r" b="b"/>
              <a:pathLst>
                <a:path w="5192" h="3323" extrusionOk="0">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Open Sans"/>
                <a:ea typeface="+mn-ea"/>
                <a:cs typeface="+mn-cs"/>
              </a:endParaRPr>
            </a:p>
          </p:txBody>
        </p:sp>
      </p:grpSp>
      <p:pic>
        <p:nvPicPr>
          <p:cNvPr id="5" name="Imagen 4">
            <a:extLst>
              <a:ext uri="{FF2B5EF4-FFF2-40B4-BE49-F238E27FC236}">
                <a16:creationId xmlns:a16="http://schemas.microsoft.com/office/drawing/2014/main" id="{044D4BC9-26FA-43D6-EC89-979735337A3E}"/>
              </a:ext>
            </a:extLst>
          </p:cNvPr>
          <p:cNvPicPr>
            <a:picLocks noChangeAspect="1"/>
          </p:cNvPicPr>
          <p:nvPr/>
        </p:nvPicPr>
        <p:blipFill>
          <a:blip r:embed="rId13">
            <a:lum bright="70000" contrast="-70000"/>
          </a:blip>
          <a:stretch>
            <a:fillRect/>
          </a:stretch>
        </p:blipFill>
        <p:spPr>
          <a:xfrm>
            <a:off x="10459044" y="2704376"/>
            <a:ext cx="719390" cy="713294"/>
          </a:xfrm>
          <a:prstGeom prst="rect">
            <a:avLst/>
          </a:prstGeom>
        </p:spPr>
      </p:pic>
    </p:spTree>
    <p:extLst>
      <p:ext uri="{BB962C8B-B14F-4D97-AF65-F5344CB8AC3E}">
        <p14:creationId xmlns:p14="http://schemas.microsoft.com/office/powerpoint/2010/main" val="81894256"/>
      </p:ext>
    </p:extLst>
  </p:cSld>
  <p:clrMapOvr>
    <a:masterClrMapping/>
  </p:clrMapOvr>
</p:sld>
</file>

<file path=ppt/theme/theme1.xml><?xml version="1.0" encoding="utf-8"?>
<a:theme xmlns:a="http://schemas.openxmlformats.org/drawingml/2006/main" name="Office Theme">
  <a:themeElements>
    <a:clrScheme name="Remindeer Color 3">
      <a:dk1>
        <a:sysClr val="windowText" lastClr="000000"/>
      </a:dk1>
      <a:lt1>
        <a:sysClr val="window" lastClr="FFFFFF"/>
      </a:lt1>
      <a:dk2>
        <a:srgbClr val="44546A"/>
      </a:dk2>
      <a:lt2>
        <a:srgbClr val="E7E6E6"/>
      </a:lt2>
      <a:accent1>
        <a:srgbClr val="26C281"/>
      </a:accent1>
      <a:accent2>
        <a:srgbClr val="F62459"/>
      </a:accent2>
      <a:accent3>
        <a:srgbClr val="F96931"/>
      </a:accent3>
      <a:accent4>
        <a:srgbClr val="F89406"/>
      </a:accent4>
      <a:accent5>
        <a:srgbClr val="5B9BD5"/>
      </a:accent5>
      <a:accent6>
        <a:srgbClr val="70AD47"/>
      </a:accent6>
      <a:hlink>
        <a:srgbClr val="0563C1"/>
      </a:hlink>
      <a:folHlink>
        <a:srgbClr val="954F72"/>
      </a:folHlink>
    </a:clrScheme>
    <a:fontScheme name="Halifas Font">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mindeer Color 3">
      <a:dk1>
        <a:sysClr val="windowText" lastClr="000000"/>
      </a:dk1>
      <a:lt1>
        <a:sysClr val="window" lastClr="FFFFFF"/>
      </a:lt1>
      <a:dk2>
        <a:srgbClr val="44546A"/>
      </a:dk2>
      <a:lt2>
        <a:srgbClr val="E7E6E6"/>
      </a:lt2>
      <a:accent1>
        <a:srgbClr val="26C281"/>
      </a:accent1>
      <a:accent2>
        <a:srgbClr val="F62459"/>
      </a:accent2>
      <a:accent3>
        <a:srgbClr val="F96931"/>
      </a:accent3>
      <a:accent4>
        <a:srgbClr val="F89406"/>
      </a:accent4>
      <a:accent5>
        <a:srgbClr val="5B9BD5"/>
      </a:accent5>
      <a:accent6>
        <a:srgbClr val="70AD47"/>
      </a:accent6>
      <a:hlink>
        <a:srgbClr val="0563C1"/>
      </a:hlink>
      <a:folHlink>
        <a:srgbClr val="954F72"/>
      </a:folHlink>
    </a:clrScheme>
    <a:fontScheme name="Halifas Font">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Remindeer Color 3">
      <a:dk1>
        <a:sysClr val="windowText" lastClr="000000"/>
      </a:dk1>
      <a:lt1>
        <a:sysClr val="window" lastClr="FFFFFF"/>
      </a:lt1>
      <a:dk2>
        <a:srgbClr val="44546A"/>
      </a:dk2>
      <a:lt2>
        <a:srgbClr val="E7E6E6"/>
      </a:lt2>
      <a:accent1>
        <a:srgbClr val="26C281"/>
      </a:accent1>
      <a:accent2>
        <a:srgbClr val="F62459"/>
      </a:accent2>
      <a:accent3>
        <a:srgbClr val="F96931"/>
      </a:accent3>
      <a:accent4>
        <a:srgbClr val="F89406"/>
      </a:accent4>
      <a:accent5>
        <a:srgbClr val="5B9BD5"/>
      </a:accent5>
      <a:accent6>
        <a:srgbClr val="70AD47"/>
      </a:accent6>
      <a:hlink>
        <a:srgbClr val="0563C1"/>
      </a:hlink>
      <a:folHlink>
        <a:srgbClr val="954F72"/>
      </a:folHlink>
    </a:clrScheme>
    <a:fontScheme name="Halifas Font">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8054f7a-3972-4272-9525-ed2f662add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C87F6194885D4BA7E10757BDB9F154" ma:contentTypeVersion="10" ma:contentTypeDescription="Create a new document." ma:contentTypeScope="" ma:versionID="bd65e64d78cab95d4bb3bf790585b030">
  <xsd:schema xmlns:xsd="http://www.w3.org/2001/XMLSchema" xmlns:xs="http://www.w3.org/2001/XMLSchema" xmlns:p="http://schemas.microsoft.com/office/2006/metadata/properties" xmlns:ns3="f8054f7a-3972-4272-9525-ed2f662addce" xmlns:ns4="6f74192c-2fe3-4145-aefe-d4a2454d31e2" targetNamespace="http://schemas.microsoft.com/office/2006/metadata/properties" ma:root="true" ma:fieldsID="3cbedc7dcb0b4d2d0cf40c62b3c679c3" ns3:_="" ns4:_="">
    <xsd:import namespace="f8054f7a-3972-4272-9525-ed2f662addce"/>
    <xsd:import namespace="6f74192c-2fe3-4145-aefe-d4a2454d31e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054f7a-3972-4272-9525-ed2f662ad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74192c-2fe3-4145-aefe-d4a2454d31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746A11-43B0-4F87-A11C-2FCED6D39863}">
  <ds:schemaRefs>
    <ds:schemaRef ds:uri="http://schemas.microsoft.com/sharepoint/v3/contenttype/forms"/>
  </ds:schemaRefs>
</ds:datastoreItem>
</file>

<file path=customXml/itemProps2.xml><?xml version="1.0" encoding="utf-8"?>
<ds:datastoreItem xmlns:ds="http://schemas.openxmlformats.org/officeDocument/2006/customXml" ds:itemID="{12F83F46-FEF7-4001-A5CD-6CA54BAF5C18}">
  <ds:schemaRefs>
    <ds:schemaRef ds:uri="http://schemas.microsoft.com/office/2006/metadata/properties"/>
    <ds:schemaRef ds:uri="http://schemas.microsoft.com/office/infopath/2007/PartnerControls"/>
    <ds:schemaRef ds:uri="http://purl.org/dc/elements/1.1/"/>
    <ds:schemaRef ds:uri="http://www.w3.org/XML/1998/namespace"/>
    <ds:schemaRef ds:uri="http://schemas.microsoft.com/office/2006/documentManagement/types"/>
    <ds:schemaRef ds:uri="6f74192c-2fe3-4145-aefe-d4a2454d31e2"/>
    <ds:schemaRef ds:uri="http://purl.org/dc/dcmitype/"/>
    <ds:schemaRef ds:uri="http://purl.org/dc/terms/"/>
    <ds:schemaRef ds:uri="http://schemas.openxmlformats.org/package/2006/metadata/core-properties"/>
    <ds:schemaRef ds:uri="f8054f7a-3972-4272-9525-ed2f662addce"/>
  </ds:schemaRefs>
</ds:datastoreItem>
</file>

<file path=customXml/itemProps3.xml><?xml version="1.0" encoding="utf-8"?>
<ds:datastoreItem xmlns:ds="http://schemas.openxmlformats.org/officeDocument/2006/customXml" ds:itemID="{615A8AF2-5576-494A-AF40-97AF07AE0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054f7a-3972-4272-9525-ed2f662addce"/>
    <ds:schemaRef ds:uri="6f74192c-2fe3-4145-aefe-d4a2454d3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16792</TotalTime>
  <Words>2508</Words>
  <Application>Microsoft Office PowerPoint</Application>
  <PresentationFormat>Widescreen</PresentationFormat>
  <Paragraphs>459</Paragraphs>
  <Slides>46</Slides>
  <Notes>9</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VARGAS MONTENEGRO DANIEL</cp:lastModifiedBy>
  <cp:revision>444</cp:revision>
  <dcterms:created xsi:type="dcterms:W3CDTF">2019-10-10T17:01:29Z</dcterms:created>
  <dcterms:modified xsi:type="dcterms:W3CDTF">2024-10-18T16:56:27Z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0x010100A9C87F6194885D4BA7E10757BDB9F154</vt:lpwstr>
  </property>
</Properties>
</file>